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1FE4-68C5-5D72-3F44-C38D21DB9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CBD5E-6599-4659-75A2-89F57CC86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3193B-F6BC-6590-8619-A997B853E2A9}"/>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9C02E53D-90C8-9CC1-84EE-E5FCD5E42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037D1-3746-451E-E773-6C3118B52ABF}"/>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386497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5FA-E10A-437E-3EBA-D4C858979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14C917-B54C-A2D8-8416-6129D61AC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32FC5-87C2-7589-5DF8-89135554F7F7}"/>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C01D1239-524E-3308-C5EA-8A71883F8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CB07D-15D1-D9FB-C32E-DCC528EBFB93}"/>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9233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E5894A-C753-C83B-4E89-B398624CD5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4AF30-F892-AFB3-E21C-5ED60F454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201A6-D418-0D05-A527-30EF4E8714F8}"/>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C38126F1-0346-7245-BA9A-A5BD38921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16524-9051-CBCE-76CB-71BA27F0B9F4}"/>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199701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9EDD-3303-552D-70D3-9648E1DEA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E6DE-3251-232F-1663-3E8248245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B59BE-6904-D7E5-4F8E-498CFBEE9E52}"/>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4D9C2F02-0EC9-5DBF-8E41-05E328527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E87C0-AFED-64FC-9D97-A1307E184FC1}"/>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178804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CC19-254A-94FF-6637-4973AA78B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C057AC-C7A0-5DF2-23A2-A784691B6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E0888-45F1-B35D-C096-6D46C25D4487}"/>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B6B3684F-D098-53E0-0809-D64EB8152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A83D8-DE66-7FDF-D52E-C96C842D292F}"/>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213884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1C37-47CF-B3AC-E1A9-465C33619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1EDCF-EF0A-C622-8223-6E7867747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23C71-612A-E9A5-4C7D-8EDE75B85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B3FA6-6C47-A7FF-1300-1165E8C31DAB}"/>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6" name="Footer Placeholder 5">
            <a:extLst>
              <a:ext uri="{FF2B5EF4-FFF2-40B4-BE49-F238E27FC236}">
                <a16:creationId xmlns:a16="http://schemas.microsoft.com/office/drawing/2014/main" id="{949C7AEE-90AB-2E5A-DF0C-070813274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3B373-F8EC-839D-5E96-485062EED9FE}"/>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83342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E87B-2617-CB4A-3C5A-06FB73CC39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BEBD2-EE9A-0824-5D6F-26133D8A9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9A2FE-CB7D-E409-4373-8E7BD9AD5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6E1B3-1AFF-595B-3F23-844B27A90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EBF9A-E331-D21E-545C-CA0184535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5389E-62BD-2DFF-3696-5706826F1C07}"/>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8" name="Footer Placeholder 7">
            <a:extLst>
              <a:ext uri="{FF2B5EF4-FFF2-40B4-BE49-F238E27FC236}">
                <a16:creationId xmlns:a16="http://schemas.microsoft.com/office/drawing/2014/main" id="{CCD30CCD-7347-83C0-2A65-E0738D881D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BF0C7-A9EA-58E9-AA6E-9713E69F7345}"/>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316415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C0B0-5CE8-CD6D-7D3D-7F87F2E08F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66BABB-0AAE-E5DD-99F7-C2535CDAF2C5}"/>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4" name="Footer Placeholder 3">
            <a:extLst>
              <a:ext uri="{FF2B5EF4-FFF2-40B4-BE49-F238E27FC236}">
                <a16:creationId xmlns:a16="http://schemas.microsoft.com/office/drawing/2014/main" id="{F272963E-9F06-0216-6E38-506641C4CB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55A33-E4E7-5788-EACF-AF84F33BC15C}"/>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281225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8FF00-E8D2-0425-7EED-1B0E6D0A85A9}"/>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3" name="Footer Placeholder 2">
            <a:extLst>
              <a:ext uri="{FF2B5EF4-FFF2-40B4-BE49-F238E27FC236}">
                <a16:creationId xmlns:a16="http://schemas.microsoft.com/office/drawing/2014/main" id="{ECCD4E33-70B1-F6A9-4B1A-4265373E3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1E3B0B-C90B-3609-6DE3-07CAC6714643}"/>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15041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1428-040F-B498-EA1C-D6B2550FA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6D12E-CDCB-B7FC-AC3B-AD22F5FAF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CE75E-0D2B-15DC-59E7-E79103E07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D8E0A-5E3D-C204-0131-2FF684289A90}"/>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6" name="Footer Placeholder 5">
            <a:extLst>
              <a:ext uri="{FF2B5EF4-FFF2-40B4-BE49-F238E27FC236}">
                <a16:creationId xmlns:a16="http://schemas.microsoft.com/office/drawing/2014/main" id="{61630E30-F3B8-B477-AA73-82C6E5163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5C9CC-E07F-449B-1A4B-1EBC602F06E8}"/>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371274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F933-FDB8-EBE5-DA91-1DA8DBDB7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C1370-AFC1-D388-7A16-3C2A774C8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BD8ED-1BDA-6CE2-AE37-26E5956D3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B523F-4907-147E-DE33-3E37115D5DFF}"/>
              </a:ext>
            </a:extLst>
          </p:cNvPr>
          <p:cNvSpPr>
            <a:spLocks noGrp="1"/>
          </p:cNvSpPr>
          <p:nvPr>
            <p:ph type="dt" sz="half" idx="10"/>
          </p:nvPr>
        </p:nvSpPr>
        <p:spPr/>
        <p:txBody>
          <a:bodyPr/>
          <a:lstStyle/>
          <a:p>
            <a:fld id="{2EA036DB-1FAF-4B12-AB99-52792BC58DFF}" type="datetimeFigureOut">
              <a:rPr lang="en-US" smtClean="0"/>
              <a:t>4/24/2025</a:t>
            </a:fld>
            <a:endParaRPr lang="en-US"/>
          </a:p>
        </p:txBody>
      </p:sp>
      <p:sp>
        <p:nvSpPr>
          <p:cNvPr id="6" name="Footer Placeholder 5">
            <a:extLst>
              <a:ext uri="{FF2B5EF4-FFF2-40B4-BE49-F238E27FC236}">
                <a16:creationId xmlns:a16="http://schemas.microsoft.com/office/drawing/2014/main" id="{0BA0B4E0-3F7D-B395-21AD-1600774DB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4D5A4-E569-64FE-5C2B-0B06155FA0B8}"/>
              </a:ext>
            </a:extLst>
          </p:cNvPr>
          <p:cNvSpPr>
            <a:spLocks noGrp="1"/>
          </p:cNvSpPr>
          <p:nvPr>
            <p:ph type="sldNum" sz="quarter" idx="12"/>
          </p:nvPr>
        </p:nvSpPr>
        <p:spPr/>
        <p:txBody>
          <a:bodyPr/>
          <a:lstStyle/>
          <a:p>
            <a:fld id="{69F98472-68DD-473C-AC14-845BD39E9231}" type="slidenum">
              <a:rPr lang="en-US" smtClean="0"/>
              <a:t>‹#›</a:t>
            </a:fld>
            <a:endParaRPr lang="en-US"/>
          </a:p>
        </p:txBody>
      </p:sp>
    </p:spTree>
    <p:extLst>
      <p:ext uri="{BB962C8B-B14F-4D97-AF65-F5344CB8AC3E}">
        <p14:creationId xmlns:p14="http://schemas.microsoft.com/office/powerpoint/2010/main" val="55267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B79CD-A1CB-164E-F00E-631E2789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A29B8-3722-2D3D-6889-6EE00ED1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119D5-5EEF-00A2-64CF-6E19169E4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A036DB-1FAF-4B12-AB99-52792BC58DFF}" type="datetimeFigureOut">
              <a:rPr lang="en-US" smtClean="0"/>
              <a:t>4/24/2025</a:t>
            </a:fld>
            <a:endParaRPr lang="en-US"/>
          </a:p>
        </p:txBody>
      </p:sp>
      <p:sp>
        <p:nvSpPr>
          <p:cNvPr id="5" name="Footer Placeholder 4">
            <a:extLst>
              <a:ext uri="{FF2B5EF4-FFF2-40B4-BE49-F238E27FC236}">
                <a16:creationId xmlns:a16="http://schemas.microsoft.com/office/drawing/2014/main" id="{C602DFC6-E883-0CF7-0428-D69BB6677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3463FA-55D6-4A59-16DE-5AD9AE91B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F98472-68DD-473C-AC14-845BD39E9231}" type="slidenum">
              <a:rPr lang="en-US" smtClean="0"/>
              <a:t>‹#›</a:t>
            </a:fld>
            <a:endParaRPr lang="en-US"/>
          </a:p>
        </p:txBody>
      </p:sp>
    </p:spTree>
    <p:extLst>
      <p:ext uri="{BB962C8B-B14F-4D97-AF65-F5344CB8AC3E}">
        <p14:creationId xmlns:p14="http://schemas.microsoft.com/office/powerpoint/2010/main" val="261151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4EC2-4E89-B747-B810-3B9573FDC9B7}"/>
              </a:ext>
            </a:extLst>
          </p:cNvPr>
          <p:cNvSpPr>
            <a:spLocks noGrp="1"/>
          </p:cNvSpPr>
          <p:nvPr>
            <p:ph type="ctrTitle"/>
          </p:nvPr>
        </p:nvSpPr>
        <p:spPr/>
        <p:txBody>
          <a:bodyPr/>
          <a:lstStyle/>
          <a:p>
            <a:r>
              <a:rPr lang="en-US" dirty="0"/>
              <a:t>Attention is all you need</a:t>
            </a:r>
            <a:br>
              <a:rPr lang="en-US" dirty="0"/>
            </a:br>
            <a:endParaRPr lang="en-US" dirty="0"/>
          </a:p>
        </p:txBody>
      </p:sp>
      <p:sp>
        <p:nvSpPr>
          <p:cNvPr id="3" name="Subtitle 2">
            <a:extLst>
              <a:ext uri="{FF2B5EF4-FFF2-40B4-BE49-F238E27FC236}">
                <a16:creationId xmlns:a16="http://schemas.microsoft.com/office/drawing/2014/main" id="{CD3C8AA7-36A7-0132-8462-112C53E34031}"/>
              </a:ext>
            </a:extLst>
          </p:cNvPr>
          <p:cNvSpPr>
            <a:spLocks noGrp="1"/>
          </p:cNvSpPr>
          <p:nvPr>
            <p:ph type="subTitle" idx="1"/>
          </p:nvPr>
        </p:nvSpPr>
        <p:spPr/>
        <p:txBody>
          <a:bodyPr/>
          <a:lstStyle/>
          <a:p>
            <a:r>
              <a:rPr lang="mn-MN" dirty="0"/>
              <a:t>Т. Мөнхдэлгэр</a:t>
            </a:r>
            <a:endParaRPr lang="en-US" dirty="0"/>
          </a:p>
        </p:txBody>
      </p:sp>
    </p:spTree>
    <p:extLst>
      <p:ext uri="{BB962C8B-B14F-4D97-AF65-F5344CB8AC3E}">
        <p14:creationId xmlns:p14="http://schemas.microsoft.com/office/powerpoint/2010/main" val="322134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5D3D-4482-3960-FF2C-3B794474D3A6}"/>
              </a:ext>
            </a:extLst>
          </p:cNvPr>
          <p:cNvSpPr>
            <a:spLocks noGrp="1"/>
          </p:cNvSpPr>
          <p:nvPr>
            <p:ph type="title"/>
          </p:nvPr>
        </p:nvSpPr>
        <p:spPr/>
        <p:txBody>
          <a:bodyPr/>
          <a:lstStyle/>
          <a:p>
            <a:r>
              <a:rPr lang="mn-MN" dirty="0"/>
              <a:t>Зорилго </a:t>
            </a:r>
            <a:endParaRPr lang="en-US" dirty="0"/>
          </a:p>
        </p:txBody>
      </p:sp>
      <p:sp>
        <p:nvSpPr>
          <p:cNvPr id="3" name="Content Placeholder 2">
            <a:extLst>
              <a:ext uri="{FF2B5EF4-FFF2-40B4-BE49-F238E27FC236}">
                <a16:creationId xmlns:a16="http://schemas.microsoft.com/office/drawing/2014/main" id="{4BD8D654-3AC5-6D6D-A50E-5B2AD98552E1}"/>
              </a:ext>
            </a:extLst>
          </p:cNvPr>
          <p:cNvSpPr>
            <a:spLocks noGrp="1"/>
          </p:cNvSpPr>
          <p:nvPr>
            <p:ph idx="1"/>
          </p:nvPr>
        </p:nvSpPr>
        <p:spPr/>
        <p:txBody>
          <a:bodyPr/>
          <a:lstStyle/>
          <a:p>
            <a:r>
              <a:rPr lang="en-US" dirty="0"/>
              <a:t>Machine translation task-</a:t>
            </a:r>
            <a:r>
              <a:rPr lang="mn-MN" dirty="0"/>
              <a:t>д тухайн үеийн </a:t>
            </a:r>
            <a:r>
              <a:rPr lang="en-US" dirty="0"/>
              <a:t>state of the art </a:t>
            </a:r>
            <a:r>
              <a:rPr lang="mn-MN" dirty="0"/>
              <a:t>загварууд нь </a:t>
            </a:r>
            <a:r>
              <a:rPr lang="en-US" dirty="0"/>
              <a:t>recurrent neural network, long short term memory, gated recurrent </a:t>
            </a:r>
            <a:r>
              <a:rPr lang="mn-MN" dirty="0"/>
              <a:t>байсан ба эдгээр загварууд нь үг бүрээр дарааллын дагуу боловсруулалт орчуулгаа хийдэг байсан ба энэ нь өгөгдөл ихсэх тусам санах ой, боловсруулалтын хугацаа ихсэх орчуулгын алдаа гарах зэрэг асуудлууд тулгардаг байсан ба уг судалгааны ажилд </a:t>
            </a:r>
            <a:r>
              <a:rPr lang="en-US" dirty="0"/>
              <a:t>machine translation task-</a:t>
            </a:r>
            <a:r>
              <a:rPr lang="mn-MN" dirty="0"/>
              <a:t>г илүү параллель боловсруулалтаар шийдэхэд тохиромжтой илүү их өгөгдөлд боловсруулалт хийх боломжтой </a:t>
            </a:r>
            <a:r>
              <a:rPr lang="en-US" dirty="0"/>
              <a:t>transformer </a:t>
            </a:r>
            <a:r>
              <a:rPr lang="mn-MN" dirty="0"/>
              <a:t>загварыг танилцуулна.</a:t>
            </a:r>
            <a:endParaRPr lang="en-US" dirty="0"/>
          </a:p>
        </p:txBody>
      </p:sp>
    </p:spTree>
    <p:extLst>
      <p:ext uri="{BB962C8B-B14F-4D97-AF65-F5344CB8AC3E}">
        <p14:creationId xmlns:p14="http://schemas.microsoft.com/office/powerpoint/2010/main" val="84760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ED3614-4A14-A168-06DF-AB93C1F27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1" y="152400"/>
            <a:ext cx="12015537" cy="6553200"/>
          </a:xfrm>
        </p:spPr>
      </p:pic>
    </p:spTree>
    <p:extLst>
      <p:ext uri="{BB962C8B-B14F-4D97-AF65-F5344CB8AC3E}">
        <p14:creationId xmlns:p14="http://schemas.microsoft.com/office/powerpoint/2010/main" val="86566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4E7B-70BC-4392-3965-12BE2FCF9EAF}"/>
              </a:ext>
            </a:extLst>
          </p:cNvPr>
          <p:cNvSpPr>
            <a:spLocks noGrp="1"/>
          </p:cNvSpPr>
          <p:nvPr>
            <p:ph type="title"/>
          </p:nvPr>
        </p:nvSpPr>
        <p:spPr>
          <a:xfrm>
            <a:off x="838200" y="365125"/>
            <a:ext cx="10515600" cy="411623"/>
          </a:xfrm>
        </p:spPr>
        <p:txBody>
          <a:bodyPr>
            <a:normAutofit fontScale="90000"/>
          </a:bodyPr>
          <a:lstStyle/>
          <a:p>
            <a:r>
              <a:rPr lang="en-US" dirty="0"/>
              <a:t>Attention</a:t>
            </a:r>
          </a:p>
        </p:txBody>
      </p:sp>
      <p:sp>
        <p:nvSpPr>
          <p:cNvPr id="3" name="Content Placeholder 2">
            <a:extLst>
              <a:ext uri="{FF2B5EF4-FFF2-40B4-BE49-F238E27FC236}">
                <a16:creationId xmlns:a16="http://schemas.microsoft.com/office/drawing/2014/main" id="{6FF64CA7-2C58-782A-88B2-F443166C0555}"/>
              </a:ext>
            </a:extLst>
          </p:cNvPr>
          <p:cNvSpPr>
            <a:spLocks noGrp="1"/>
          </p:cNvSpPr>
          <p:nvPr>
            <p:ph idx="1"/>
          </p:nvPr>
        </p:nvSpPr>
        <p:spPr>
          <a:xfrm>
            <a:off x="838200" y="776748"/>
            <a:ext cx="10515600" cy="5400215"/>
          </a:xfrm>
        </p:spPr>
        <p:txBody>
          <a:bodyPr>
            <a:normAutofit fontScale="92500" lnSpcReduction="20000"/>
          </a:bodyPr>
          <a:lstStyle/>
          <a:p>
            <a:r>
              <a:rPr lang="en-US" sz="2000" dirty="0"/>
              <a:t>Attention</a:t>
            </a:r>
            <a:r>
              <a:rPr lang="mn-MN" sz="2000" dirty="0"/>
              <a:t> гол зорилго нь  өгөгдлөөс хэрхэн хамгийн хамаарал бүхий мэдээллийг олж авахыг сурах</a:t>
            </a:r>
            <a:endParaRPr lang="en-US" sz="2000" dirty="0"/>
          </a:p>
          <a:p>
            <a:r>
              <a:rPr lang="mn-MN" sz="2000" dirty="0"/>
              <a:t>Жишээ нь</a:t>
            </a:r>
            <a:r>
              <a:rPr lang="en-US" sz="2000" dirty="0"/>
              <a:t>: </a:t>
            </a:r>
            <a:endParaRPr lang="mn-MN" sz="2000" dirty="0"/>
          </a:p>
          <a:p>
            <a:pPr marL="0" indent="0">
              <a:buNone/>
            </a:pPr>
            <a:r>
              <a:rPr lang="mn-MN" sz="2000" dirty="0"/>
              <a:t>      </a:t>
            </a:r>
            <a:r>
              <a:rPr lang="en-US" sz="2000" dirty="0"/>
              <a:t>“The cat sat on the mat” </a:t>
            </a:r>
            <a:r>
              <a:rPr lang="mn-MN" sz="2000" dirty="0"/>
              <a:t>гэх өгүүлбэрийн </a:t>
            </a:r>
            <a:r>
              <a:rPr lang="en-US" sz="2000" dirty="0"/>
              <a:t>“sat”</a:t>
            </a:r>
            <a:r>
              <a:rPr lang="mn-MN" sz="2000" dirty="0"/>
              <a:t> суусан гэх үгийг бодоход </a:t>
            </a:r>
            <a:r>
              <a:rPr lang="en-US" sz="2000" dirty="0"/>
              <a:t>“</a:t>
            </a:r>
            <a:r>
              <a:rPr lang="mn-MN" sz="2000" dirty="0"/>
              <a:t>Хэн суусан</a:t>
            </a:r>
            <a:r>
              <a:rPr lang="en-US" sz="2000" dirty="0"/>
              <a:t>”-”</a:t>
            </a:r>
            <a:r>
              <a:rPr lang="mn-MN" sz="2000" dirty="0"/>
              <a:t>муур    суусан</a:t>
            </a:r>
            <a:r>
              <a:rPr lang="en-US" sz="2000" dirty="0"/>
              <a:t>”</a:t>
            </a:r>
            <a:r>
              <a:rPr lang="mn-MN" sz="2000" dirty="0"/>
              <a:t> </a:t>
            </a:r>
            <a:r>
              <a:rPr lang="en-US" sz="2000" dirty="0"/>
              <a:t>“</a:t>
            </a:r>
            <a:r>
              <a:rPr lang="mn-MN" sz="2000" dirty="0"/>
              <a:t>юун дээр суусан</a:t>
            </a:r>
            <a:r>
              <a:rPr lang="en-US" sz="2000" dirty="0"/>
              <a:t>”-”</a:t>
            </a:r>
            <a:r>
              <a:rPr lang="mn-MN" sz="2000" dirty="0"/>
              <a:t>хивсэн дээр суусан</a:t>
            </a:r>
            <a:r>
              <a:rPr lang="en-US" sz="2000" dirty="0"/>
              <a:t>”</a:t>
            </a:r>
            <a:r>
              <a:rPr lang="mn-MN" sz="2000" dirty="0"/>
              <a:t> гэх мэтээр холбоо хамаарлыг гаргадаг</a:t>
            </a:r>
            <a:r>
              <a:rPr lang="en-US" sz="2000" dirty="0"/>
              <a:t>.</a:t>
            </a:r>
            <a:r>
              <a:rPr lang="mn-MN" sz="2000" dirty="0"/>
              <a:t> </a:t>
            </a:r>
          </a:p>
          <a:p>
            <a:r>
              <a:rPr lang="mn-MN" sz="2000" dirty="0"/>
              <a:t>Үүнтэй адилаар үг бүрд </a:t>
            </a:r>
            <a:r>
              <a:rPr lang="en-US" sz="2000" dirty="0"/>
              <a:t>encoder</a:t>
            </a:r>
            <a:r>
              <a:rPr lang="mn-MN" sz="2000" dirty="0"/>
              <a:t> </a:t>
            </a:r>
            <a:r>
              <a:rPr lang="en-US" sz="2000" dirty="0"/>
              <a:t>Query, key, value </a:t>
            </a:r>
            <a:r>
              <a:rPr lang="mn-MN" sz="2000" dirty="0"/>
              <a:t>утгуудыг оноон </a:t>
            </a:r>
            <a:r>
              <a:rPr lang="en-US" sz="2000" dirty="0" err="1"/>
              <a:t>softmax</a:t>
            </a:r>
            <a:r>
              <a:rPr lang="en-US" sz="2000" dirty="0"/>
              <a:t> </a:t>
            </a:r>
            <a:r>
              <a:rPr lang="mn-MN" sz="2000" dirty="0"/>
              <a:t>функц ашиглан тухайн байрлалын тухайн үгийг боловсруулахад өгүүлбэрийн бусад үгсэд хэр их анхаарал хандуулах утгыг гаргаж өгнө</a:t>
            </a:r>
          </a:p>
          <a:p>
            <a:pPr marL="0" indent="0">
              <a:buNone/>
            </a:pPr>
            <a:r>
              <a:rPr lang="mn-MN" sz="2000" dirty="0"/>
              <a:t>    Ингэснээр үгийн дарааллаар дамжих</a:t>
            </a:r>
          </a:p>
          <a:p>
            <a:pPr marL="0" indent="0">
              <a:buNone/>
            </a:pPr>
            <a:r>
              <a:rPr lang="mn-MN" sz="2000" dirty="0"/>
              <a:t>    шаардлагагүйгээр хурдтай </a:t>
            </a:r>
          </a:p>
          <a:p>
            <a:pPr marL="0" indent="0">
              <a:buNone/>
            </a:pPr>
            <a:r>
              <a:rPr lang="mn-MN" sz="2000" dirty="0"/>
              <a:t>    Боловсруулалт хийх боломжыг олгож байна.</a:t>
            </a:r>
          </a:p>
          <a:p>
            <a:r>
              <a:rPr lang="mn-MN" sz="2000" dirty="0"/>
              <a:t>Уг судалгааны ажилд </a:t>
            </a:r>
            <a:r>
              <a:rPr lang="en-US" sz="2000" dirty="0"/>
              <a:t>scaled dot product </a:t>
            </a:r>
          </a:p>
          <a:p>
            <a:pPr marL="0" indent="0">
              <a:buNone/>
            </a:pPr>
            <a:r>
              <a:rPr lang="en-US" sz="2000" dirty="0"/>
              <a:t>     Attention </a:t>
            </a:r>
            <a:r>
              <a:rPr lang="mn-MN" sz="2000" dirty="0"/>
              <a:t>ашиглан эдгээр хамаарлын </a:t>
            </a:r>
          </a:p>
          <a:p>
            <a:pPr marL="0" indent="0">
              <a:buNone/>
            </a:pPr>
            <a:r>
              <a:rPr lang="mn-MN" sz="2000" dirty="0"/>
              <a:t>     утгуудыг гаргана.</a:t>
            </a:r>
          </a:p>
          <a:p>
            <a:pPr marL="0" indent="0">
              <a:buNone/>
            </a:pPr>
            <a:endParaRPr lang="en-US" sz="2000" dirty="0"/>
          </a:p>
          <a:p>
            <a:endParaRPr lang="mn-MN" dirty="0"/>
          </a:p>
          <a:p>
            <a:pPr marL="0" indent="0">
              <a:buNone/>
            </a:pPr>
            <a:r>
              <a:rPr lang="mn-MN" dirty="0"/>
              <a:t> </a:t>
            </a:r>
            <a:endParaRPr lang="en-US" dirty="0"/>
          </a:p>
        </p:txBody>
      </p:sp>
      <p:pic>
        <p:nvPicPr>
          <p:cNvPr id="8" name="Picture 7">
            <a:extLst>
              <a:ext uri="{FF2B5EF4-FFF2-40B4-BE49-F238E27FC236}">
                <a16:creationId xmlns:a16="http://schemas.microsoft.com/office/drawing/2014/main" id="{72AABB97-C25B-6465-53AA-75511D01D6B8}"/>
              </a:ext>
            </a:extLst>
          </p:cNvPr>
          <p:cNvPicPr>
            <a:picLocks noChangeAspect="1"/>
          </p:cNvPicPr>
          <p:nvPr/>
        </p:nvPicPr>
        <p:blipFill>
          <a:blip r:embed="rId2"/>
          <a:stretch>
            <a:fillRect/>
          </a:stretch>
        </p:blipFill>
        <p:spPr>
          <a:xfrm>
            <a:off x="5988855" y="3304391"/>
            <a:ext cx="5364945" cy="3188484"/>
          </a:xfrm>
          <a:prstGeom prst="rect">
            <a:avLst/>
          </a:prstGeom>
        </p:spPr>
      </p:pic>
    </p:spTree>
    <p:extLst>
      <p:ext uri="{BB962C8B-B14F-4D97-AF65-F5344CB8AC3E}">
        <p14:creationId xmlns:p14="http://schemas.microsoft.com/office/powerpoint/2010/main" val="328247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2DBC-EFE3-6F24-31BD-91FFDAD1434B}"/>
              </a:ext>
            </a:extLst>
          </p:cNvPr>
          <p:cNvSpPr>
            <a:spLocks noGrp="1"/>
          </p:cNvSpPr>
          <p:nvPr>
            <p:ph type="title"/>
          </p:nvPr>
        </p:nvSpPr>
        <p:spPr>
          <a:xfrm>
            <a:off x="838200" y="167149"/>
            <a:ext cx="10515600" cy="619432"/>
          </a:xfrm>
        </p:spPr>
        <p:txBody>
          <a:bodyPr>
            <a:normAutofit fontScale="90000"/>
          </a:bodyPr>
          <a:lstStyle/>
          <a:p>
            <a:r>
              <a:rPr lang="en-US" dirty="0"/>
              <a:t> Multi-head attention</a:t>
            </a:r>
          </a:p>
        </p:txBody>
      </p:sp>
      <p:sp>
        <p:nvSpPr>
          <p:cNvPr id="3" name="Content Placeholder 2">
            <a:extLst>
              <a:ext uri="{FF2B5EF4-FFF2-40B4-BE49-F238E27FC236}">
                <a16:creationId xmlns:a16="http://schemas.microsoft.com/office/drawing/2014/main" id="{3544E7BA-6A24-BC3E-2BDF-FCDED8520BE5}"/>
              </a:ext>
            </a:extLst>
          </p:cNvPr>
          <p:cNvSpPr>
            <a:spLocks noGrp="1"/>
          </p:cNvSpPr>
          <p:nvPr>
            <p:ph idx="1"/>
          </p:nvPr>
        </p:nvSpPr>
        <p:spPr>
          <a:xfrm>
            <a:off x="838200" y="894735"/>
            <a:ext cx="10515600" cy="5282228"/>
          </a:xfrm>
        </p:spPr>
        <p:txBody>
          <a:bodyPr/>
          <a:lstStyle/>
          <a:p>
            <a:r>
              <a:rPr lang="en-US" dirty="0"/>
              <a:t>Multi head attention </a:t>
            </a:r>
            <a:r>
              <a:rPr lang="mn-MN" dirty="0"/>
              <a:t>нь үгсийн өөр өөр төрлийн холбоо хамаарлыг </a:t>
            </a:r>
            <a:r>
              <a:rPr lang="en-US" dirty="0"/>
              <a:t>Attention algorithm </a:t>
            </a:r>
            <a:r>
              <a:rPr lang="mn-MN" dirty="0"/>
              <a:t>параллелиар боловсруулалт хийн нэгтгэн нэг </a:t>
            </a:r>
            <a:r>
              <a:rPr lang="en-US" dirty="0"/>
              <a:t>attention Weight </a:t>
            </a:r>
            <a:r>
              <a:rPr lang="mn-MN" dirty="0"/>
              <a:t>гаргаж өгнө.</a:t>
            </a:r>
            <a:endParaRPr lang="en-US" dirty="0"/>
          </a:p>
        </p:txBody>
      </p:sp>
      <p:pic>
        <p:nvPicPr>
          <p:cNvPr id="8" name="Picture 7">
            <a:extLst>
              <a:ext uri="{FF2B5EF4-FFF2-40B4-BE49-F238E27FC236}">
                <a16:creationId xmlns:a16="http://schemas.microsoft.com/office/drawing/2014/main" id="{605EFDE7-21CB-5DEF-CD6A-434B4C51E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649" y="2208422"/>
            <a:ext cx="9135750" cy="4076695"/>
          </a:xfrm>
          <a:prstGeom prst="rect">
            <a:avLst/>
          </a:prstGeom>
        </p:spPr>
      </p:pic>
    </p:spTree>
    <p:extLst>
      <p:ext uri="{BB962C8B-B14F-4D97-AF65-F5344CB8AC3E}">
        <p14:creationId xmlns:p14="http://schemas.microsoft.com/office/powerpoint/2010/main" val="109610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E42-824A-1139-CB76-29EAA27322B0}"/>
              </a:ext>
            </a:extLst>
          </p:cNvPr>
          <p:cNvSpPr>
            <a:spLocks noGrp="1"/>
          </p:cNvSpPr>
          <p:nvPr>
            <p:ph type="title"/>
          </p:nvPr>
        </p:nvSpPr>
        <p:spPr/>
        <p:txBody>
          <a:bodyPr/>
          <a:lstStyle/>
          <a:p>
            <a:r>
              <a:rPr lang="en-US" dirty="0"/>
              <a:t>Positional encoding</a:t>
            </a:r>
          </a:p>
        </p:txBody>
      </p:sp>
      <p:sp>
        <p:nvSpPr>
          <p:cNvPr id="3" name="Content Placeholder 2">
            <a:extLst>
              <a:ext uri="{FF2B5EF4-FFF2-40B4-BE49-F238E27FC236}">
                <a16:creationId xmlns:a16="http://schemas.microsoft.com/office/drawing/2014/main" id="{4A1941DB-CE0A-44E0-2912-2DD2D86B71E6}"/>
              </a:ext>
            </a:extLst>
          </p:cNvPr>
          <p:cNvSpPr>
            <a:spLocks noGrp="1"/>
          </p:cNvSpPr>
          <p:nvPr>
            <p:ph idx="1"/>
          </p:nvPr>
        </p:nvSpPr>
        <p:spPr/>
        <p:txBody>
          <a:bodyPr/>
          <a:lstStyle/>
          <a:p>
            <a:r>
              <a:rPr lang="mn-MN" dirty="0"/>
              <a:t>Үгийн өгүүлбэр дэх байрлалын талаарх мэдээллийг хадгалах</a:t>
            </a:r>
            <a:r>
              <a:rPr lang="en-US" dirty="0"/>
              <a:t> </a:t>
            </a:r>
            <a:r>
              <a:rPr lang="mn-MN" dirty="0"/>
              <a:t>шаардлага гарна</a:t>
            </a:r>
          </a:p>
          <a:p>
            <a:r>
              <a:rPr lang="mn-MN" dirty="0"/>
              <a:t>Үгийг байрлалаар нь вектор үүсгэх ба модельд үгийн байрлалын холбоо хамаарлыг судлахад ашиглагдана.</a:t>
            </a:r>
            <a:endParaRPr lang="en-US" dirty="0"/>
          </a:p>
        </p:txBody>
      </p:sp>
    </p:spTree>
    <p:extLst>
      <p:ext uri="{BB962C8B-B14F-4D97-AF65-F5344CB8AC3E}">
        <p14:creationId xmlns:p14="http://schemas.microsoft.com/office/powerpoint/2010/main" val="104785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A39E-25A7-C160-91F3-38851A6A897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F5ECEFD-8A4A-AA27-728E-41E959BB0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55" y="0"/>
            <a:ext cx="12083845" cy="6744929"/>
          </a:xfrm>
        </p:spPr>
      </p:pic>
    </p:spTree>
    <p:extLst>
      <p:ext uri="{BB962C8B-B14F-4D97-AF65-F5344CB8AC3E}">
        <p14:creationId xmlns:p14="http://schemas.microsoft.com/office/powerpoint/2010/main" val="308046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3553-7101-EFD7-F6E1-E684B3B1A952}"/>
              </a:ext>
            </a:extLst>
          </p:cNvPr>
          <p:cNvSpPr>
            <a:spLocks noGrp="1"/>
          </p:cNvSpPr>
          <p:nvPr>
            <p:ph type="title"/>
          </p:nvPr>
        </p:nvSpPr>
        <p:spPr>
          <a:xfrm>
            <a:off x="838200" y="365125"/>
            <a:ext cx="10515600" cy="539443"/>
          </a:xfrm>
        </p:spPr>
        <p:txBody>
          <a:bodyPr>
            <a:normAutofit fontScale="90000"/>
          </a:bodyPr>
          <a:lstStyle/>
          <a:p>
            <a:r>
              <a:rPr lang="en-US" dirty="0"/>
              <a:t>Training</a:t>
            </a:r>
          </a:p>
        </p:txBody>
      </p:sp>
      <p:sp>
        <p:nvSpPr>
          <p:cNvPr id="3" name="Content Placeholder 2">
            <a:extLst>
              <a:ext uri="{FF2B5EF4-FFF2-40B4-BE49-F238E27FC236}">
                <a16:creationId xmlns:a16="http://schemas.microsoft.com/office/drawing/2014/main" id="{F67ACA41-A97A-B568-3688-28F8178A0732}"/>
              </a:ext>
            </a:extLst>
          </p:cNvPr>
          <p:cNvSpPr>
            <a:spLocks noGrp="1"/>
          </p:cNvSpPr>
          <p:nvPr>
            <p:ph idx="1"/>
          </p:nvPr>
        </p:nvSpPr>
        <p:spPr>
          <a:xfrm>
            <a:off x="838200" y="904568"/>
            <a:ext cx="10515600" cy="5272395"/>
          </a:xfrm>
        </p:spPr>
        <p:txBody>
          <a:bodyPr/>
          <a:lstStyle/>
          <a:p>
            <a:r>
              <a:rPr lang="en-US" dirty="0"/>
              <a:t>WMT 2014 English-German dataset 4.5 million sentence pairs </a:t>
            </a:r>
            <a:r>
              <a:rPr lang="mn-MN" dirty="0"/>
              <a:t>бүхий сургалтын өгөгдөл  дээр </a:t>
            </a:r>
            <a:r>
              <a:rPr lang="en-US" dirty="0"/>
              <a:t>8 </a:t>
            </a:r>
            <a:r>
              <a:rPr lang="en-US" dirty="0" err="1"/>
              <a:t>nvidia</a:t>
            </a:r>
            <a:r>
              <a:rPr lang="en-US" dirty="0"/>
              <a:t> p100 </a:t>
            </a:r>
            <a:r>
              <a:rPr lang="en-US" dirty="0" err="1"/>
              <a:t>gpu</a:t>
            </a:r>
            <a:r>
              <a:rPr lang="en-US" dirty="0"/>
              <a:t> </a:t>
            </a:r>
            <a:r>
              <a:rPr lang="mn-MN" dirty="0"/>
              <a:t>ашиглан 3</a:t>
            </a:r>
            <a:r>
              <a:rPr lang="en-US" dirty="0"/>
              <a:t>.</a:t>
            </a:r>
            <a:r>
              <a:rPr lang="mn-MN" dirty="0"/>
              <a:t>5</a:t>
            </a:r>
            <a:r>
              <a:rPr lang="en-US" dirty="0"/>
              <a:t> </a:t>
            </a:r>
            <a:r>
              <a:rPr lang="mn-MN" dirty="0"/>
              <a:t>өдөр  </a:t>
            </a:r>
            <a:r>
              <a:rPr lang="en-US" dirty="0"/>
              <a:t>State of the art </a:t>
            </a:r>
            <a:r>
              <a:rPr lang="mn-MN" dirty="0"/>
              <a:t>моделиос </a:t>
            </a:r>
            <a:r>
              <a:rPr lang="en-US" dirty="0"/>
              <a:t>100</a:t>
            </a:r>
            <a:r>
              <a:rPr lang="mn-MN" dirty="0"/>
              <a:t> дахин бага сургалтын зардлаар илүү нарийвчлалтай үр дүнд хүрсэн</a:t>
            </a:r>
          </a:p>
          <a:p>
            <a:endParaRPr lang="en-US" dirty="0"/>
          </a:p>
        </p:txBody>
      </p:sp>
      <p:pic>
        <p:nvPicPr>
          <p:cNvPr id="5" name="Picture 4">
            <a:extLst>
              <a:ext uri="{FF2B5EF4-FFF2-40B4-BE49-F238E27FC236}">
                <a16:creationId xmlns:a16="http://schemas.microsoft.com/office/drawing/2014/main" id="{C0E5F257-56FB-CA88-D474-BE982A936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72" y="2714047"/>
            <a:ext cx="9564435" cy="4143953"/>
          </a:xfrm>
          <a:prstGeom prst="rect">
            <a:avLst/>
          </a:prstGeom>
        </p:spPr>
      </p:pic>
    </p:spTree>
    <p:extLst>
      <p:ext uri="{BB962C8B-B14F-4D97-AF65-F5344CB8AC3E}">
        <p14:creationId xmlns:p14="http://schemas.microsoft.com/office/powerpoint/2010/main" val="65365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6781-3530-617F-7079-10395DCD078D}"/>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C8F4626-4774-D34C-4FB4-36E54BB4707F}"/>
              </a:ext>
            </a:extLst>
          </p:cNvPr>
          <p:cNvSpPr>
            <a:spLocks noGrp="1"/>
          </p:cNvSpPr>
          <p:nvPr>
            <p:ph idx="1"/>
          </p:nvPr>
        </p:nvSpPr>
        <p:spPr>
          <a:xfrm>
            <a:off x="838200" y="1061884"/>
            <a:ext cx="10515600" cy="5115079"/>
          </a:xfrm>
        </p:spPr>
        <p:txBody>
          <a:bodyPr/>
          <a:lstStyle/>
          <a:p>
            <a:r>
              <a:rPr lang="mn-MN" dirty="0"/>
              <a:t>Уг судалгааны ажилд дурдсан </a:t>
            </a:r>
            <a:r>
              <a:rPr lang="en-US" dirty="0"/>
              <a:t>transformer </a:t>
            </a:r>
            <a:r>
              <a:rPr lang="mn-MN" dirty="0"/>
              <a:t>модель нь </a:t>
            </a:r>
            <a:r>
              <a:rPr lang="en-US" dirty="0" err="1"/>
              <a:t>gpu</a:t>
            </a:r>
            <a:r>
              <a:rPr lang="en-US" dirty="0"/>
              <a:t> </a:t>
            </a:r>
            <a:r>
              <a:rPr lang="mn-MN" dirty="0"/>
              <a:t>дээр боловсруулалт хийх боломжтой байсан нь </a:t>
            </a:r>
            <a:r>
              <a:rPr lang="en-US" dirty="0"/>
              <a:t>scalable </a:t>
            </a:r>
            <a:r>
              <a:rPr lang="mn-MN" dirty="0"/>
              <a:t>болгосон ба </a:t>
            </a:r>
            <a:r>
              <a:rPr lang="en-US" dirty="0"/>
              <a:t>data, </a:t>
            </a:r>
            <a:r>
              <a:rPr lang="mn-MN" dirty="0"/>
              <a:t>их хэмжээний </a:t>
            </a:r>
            <a:r>
              <a:rPr lang="en-US" dirty="0" err="1"/>
              <a:t>gpu</a:t>
            </a:r>
            <a:r>
              <a:rPr lang="mn-MN" dirty="0"/>
              <a:t> зэргийг ашиглан илүү оновчтой боловсронгуй </a:t>
            </a:r>
            <a:r>
              <a:rPr lang="en-US" dirty="0"/>
              <a:t>large language </a:t>
            </a:r>
            <a:r>
              <a:rPr lang="mn-MN" dirty="0"/>
              <a:t>моделиудын үндэс болсон</a:t>
            </a:r>
            <a:r>
              <a:rPr lang="en-US" dirty="0"/>
              <a:t> </a:t>
            </a:r>
          </a:p>
        </p:txBody>
      </p:sp>
    </p:spTree>
    <p:extLst>
      <p:ext uri="{BB962C8B-B14F-4D97-AF65-F5344CB8AC3E}">
        <p14:creationId xmlns:p14="http://schemas.microsoft.com/office/powerpoint/2010/main" val="4265855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325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Attention is all you need </vt:lpstr>
      <vt:lpstr>Зорилго </vt:lpstr>
      <vt:lpstr>PowerPoint Presentation</vt:lpstr>
      <vt:lpstr>Attention</vt:lpstr>
      <vt:lpstr> Multi-head attention</vt:lpstr>
      <vt:lpstr>Positional encoding</vt:lpstr>
      <vt:lpstr>PowerPoint Presentation</vt:lpstr>
      <vt:lpstr>Training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Munkhdelger T</dc:creator>
  <cp:lastModifiedBy>Munkhdelger T</cp:lastModifiedBy>
  <cp:revision>7</cp:revision>
  <dcterms:created xsi:type="dcterms:W3CDTF">2025-04-24T07:17:32Z</dcterms:created>
  <dcterms:modified xsi:type="dcterms:W3CDTF">2025-04-24T08:24:26Z</dcterms:modified>
</cp:coreProperties>
</file>