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Mono"/>
      <p:regular r:id="rId33"/>
      <p:bold r:id="rId34"/>
      <p:italic r:id="rId35"/>
      <p:boldItalic r:id="rId36"/>
    </p:embeddedFont>
    <p:embeddedFont>
      <p:font typeface="Comforta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37" Type="http://schemas.openxmlformats.org/officeDocument/2006/relationships/font" Target="fonts/Comfortaa-regular.fntdata"/><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Comforta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525e104b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525e104b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525e104b9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525e104b9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525e104b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525e104b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525e104b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525e104b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525e104b9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525e104b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558800" rtl="0" algn="l">
              <a:lnSpc>
                <a:spcPct val="155555"/>
              </a:lnSpc>
              <a:spcBef>
                <a:spcPts val="0"/>
              </a:spcBef>
              <a:spcAft>
                <a:spcPts val="0"/>
              </a:spcAft>
              <a:buClr>
                <a:schemeClr val="dk1"/>
              </a:buClr>
              <a:buSzPts val="1100"/>
              <a:buFont typeface="Arial"/>
              <a:buNone/>
            </a:pPr>
            <a:r>
              <a:rPr lang="en" sz="950">
                <a:solidFill>
                  <a:schemeClr val="dk1"/>
                </a:solidFill>
                <a:highlight>
                  <a:srgbClr val="F5F5F5"/>
                </a:highlight>
              </a:rPr>
              <a:t>Энэ нь хэрэглэгчийн боловсруулсан оролтын үр дүн бөгөөд ихэвчлэн хүн-машины харилцан үйлчлэлийн үндсэн интерфейс юм. Жижиг хөдөлгөөнт төхөөрөмжүүдэд түгээмэл хэрэглэгддэг мэдрэгчтэй хэрэглэгчийн интерфэйсүүд нь харааны оролт руу визуал гаралтыг давхарласан байдаг. </a:t>
            </a:r>
            <a:r>
              <a:rPr lang="en" sz="1000">
                <a:solidFill>
                  <a:schemeClr val="dk1"/>
                </a:solidFill>
              </a:rPr>
              <a:t>GUI-ийг босоо зах зээлийн шаардлагад нийцүүлэн програмын тусгай график хэрэглэгчийн интерфэйс болгон боловсруулж болно. Жишээ нь: (АТМ),(POS) мэдрэгчтэй дэлгэц, киоск машин.</a:t>
            </a:r>
            <a:endParaRPr sz="1000">
              <a:solidFill>
                <a:schemeClr val="dk1"/>
              </a:solidFill>
              <a:highlight>
                <a:srgbClr val="F5F5F5"/>
              </a:highlight>
            </a:endParaRPr>
          </a:p>
          <a:p>
            <a:pPr indent="0" lvl="0" marL="0" rtl="0" algn="l">
              <a:spcBef>
                <a:spcPts val="0"/>
              </a:spcBef>
              <a:spcAft>
                <a:spcPts val="0"/>
              </a:spcAft>
              <a:buNone/>
            </a:pPr>
            <a:r>
              <a:t/>
            </a:r>
            <a:endParaRPr sz="7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525e104b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525e104b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525e104b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525e104b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525e104b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525e104b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525e104b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525e104b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525e104b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525e104b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525e104b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525e104b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525e104b9_4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525e104b9_4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53a909e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53a909e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53a909e2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53a909e2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525e104b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525e104b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525e104b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525e104b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525e104b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525e104b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1320">
                <a:solidFill>
                  <a:schemeClr val="dk1"/>
                </a:solidFill>
              </a:rPr>
              <a:t>MariaDB WHERE clause нь SELECT, INSERT, UPDATE, DELETE мэдэгдлийн үр дүнг шүүхэд хэрэглэгддэг.</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525e104b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525e104b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525e104b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525e104b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239c595b2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239c595b2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239c595b2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239c595b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22222"/>
                </a:solidFill>
                <a:highlight>
                  <a:srgbClr val="FFFFFF"/>
                </a:highlight>
                <a:latin typeface="Verdana"/>
                <a:ea typeface="Verdana"/>
                <a:cs typeface="Verdana"/>
                <a:sym typeface="Verdana"/>
              </a:rPr>
              <a:t>The DB-Engines Ranking ranks database management systems according to their popularity. The ranking is updated monthly.</a:t>
            </a:r>
            <a:endParaRPr sz="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239c595b2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239c595b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239c595b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239c595b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525e104b9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525e104b9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Дотоод түвшин :Өгөгдлийн сангийн физик хандалтын бүтцийг харуулсан дотоод схемийг гаргадаг.</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Зарчмын түвшин: хэрэглэгчдэд зориулж өгөгдлийн сангийн бүтцийг бүхэлд нь харуулсан зарчмын схемүүдээс тогтдог.</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Гадаад буюу тусгалын түвшин: олон тооны гадаад схем буюу хэрэглэгчийн тусгадаас тогтдог</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525e104b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525e104b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525e104b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525e104b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mariadb.org/download/?t=mariadb&amp;p=mariadb&amp;r=10.7.3" TargetMode="External"/><Relationship Id="rId4" Type="http://schemas.openxmlformats.org/officeDocument/2006/relationships/image" Target="../media/image3.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10.png"/><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hyperlink" Target="https://hevodata.com/learn/mariadb-mac/" TargetMode="External"/><Relationship Id="rId5" Type="http://schemas.openxmlformats.org/officeDocument/2006/relationships/hyperlink" Target="https://developer.apple.com/download/all/?q=Xcode" TargetMode="External"/><Relationship Id="rId6"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26.png"/><Relationship Id="rId7" Type="http://schemas.openxmlformats.org/officeDocument/2006/relationships/image" Target="../media/image15.png"/><Relationship Id="rId8"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3.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9.png"/><Relationship Id="rId5"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mariadb.com" TargetMode="External"/><Relationship Id="rId4" Type="http://schemas.openxmlformats.org/officeDocument/2006/relationships/hyperlink" Target="https://en.wikipedia.org" TargetMode="External"/><Relationship Id="rId5" Type="http://schemas.openxmlformats.org/officeDocument/2006/relationships/hyperlink" Target="https://db-engines.com/en/" TargetMode="External"/><Relationship Id="rId6"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20077" l="7084" r="7968" t="15738"/>
          <a:stretch/>
        </p:blipFill>
        <p:spPr>
          <a:xfrm>
            <a:off x="2180200" y="436050"/>
            <a:ext cx="4369300" cy="3301449"/>
          </a:xfrm>
          <a:prstGeom prst="rect">
            <a:avLst/>
          </a:prstGeom>
          <a:noFill/>
          <a:ln>
            <a:noFill/>
          </a:ln>
        </p:spPr>
      </p:pic>
      <p:sp>
        <p:nvSpPr>
          <p:cNvPr id="55" name="Google Shape;55;p13"/>
          <p:cNvSpPr/>
          <p:nvPr/>
        </p:nvSpPr>
        <p:spPr>
          <a:xfrm>
            <a:off x="-8850" y="4226925"/>
            <a:ext cx="9144000" cy="916500"/>
          </a:xfrm>
          <a:prstGeom prst="rect">
            <a:avLst/>
          </a:prstGeom>
          <a:solidFill>
            <a:srgbClr val="0A328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1090625" y="4440150"/>
            <a:ext cx="79644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2000">
                <a:solidFill>
                  <a:schemeClr val="lt1"/>
                </a:solidFill>
              </a:rPr>
              <a:t>IV Баг: Г .Мөнхцэцэг Г. Долгормаа Э. Бишрэл</a:t>
            </a:r>
            <a:endParaRPr sz="600">
              <a:solidFill>
                <a:schemeClr val="lt1"/>
              </a:solidFill>
            </a:endParaRPr>
          </a:p>
        </p:txBody>
      </p:sp>
      <p:sp>
        <p:nvSpPr>
          <p:cNvPr id="57" name="Google Shape;57;p13"/>
          <p:cNvSpPr txBox="1"/>
          <p:nvPr/>
        </p:nvSpPr>
        <p:spPr>
          <a:xfrm>
            <a:off x="6754175" y="1183550"/>
            <a:ext cx="51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8" name="Google Shape;58;p13"/>
          <p:cNvSpPr txBox="1"/>
          <p:nvPr/>
        </p:nvSpPr>
        <p:spPr>
          <a:xfrm>
            <a:off x="640725" y="774200"/>
            <a:ext cx="51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330850" y="445025"/>
            <a:ext cx="450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Сул тал</a:t>
            </a:r>
            <a:endParaRPr b="1"/>
          </a:p>
        </p:txBody>
      </p:sp>
      <p:sp>
        <p:nvSpPr>
          <p:cNvPr id="148" name="Google Shape;148;p22"/>
          <p:cNvSpPr txBox="1"/>
          <p:nvPr>
            <p:ph idx="1" type="body"/>
          </p:nvPr>
        </p:nvSpPr>
        <p:spPr>
          <a:xfrm>
            <a:off x="4202000" y="1152475"/>
            <a:ext cx="4630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IDX бүртгэлийн файл нь удаан ашигласны дараа маш том болж, гүйцэтгэлийг удаашруулдаг.</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MariaDB нь шинэчлэгдэхийн хэрээр MySQL-ийн зарим командтай зөрөх болсон. MySQL-ээс шилжиж байгаа бол дахин кодлох шаардлагатай.</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49" name="Google Shape;149;p22"/>
          <p:cNvPicPr preferRelativeResize="0"/>
          <p:nvPr/>
        </p:nvPicPr>
        <p:blipFill rotWithShape="1">
          <a:blip r:embed="rId3">
            <a:alphaModFix/>
          </a:blip>
          <a:srcRect b="0" l="49997" r="5060" t="0"/>
          <a:stretch/>
        </p:blipFill>
        <p:spPr>
          <a:xfrm>
            <a:off x="0" y="0"/>
            <a:ext cx="4109523" cy="5143500"/>
          </a:xfrm>
          <a:prstGeom prst="rect">
            <a:avLst/>
          </a:prstGeom>
          <a:noFill/>
          <a:ln>
            <a:noFill/>
          </a:ln>
        </p:spPr>
      </p:pic>
      <p:pic>
        <p:nvPicPr>
          <p:cNvPr id="150" name="Google Shape;150;p22"/>
          <p:cNvPicPr preferRelativeResize="0"/>
          <p:nvPr/>
        </p:nvPicPr>
        <p:blipFill>
          <a:blip r:embed="rId4">
            <a:alphaModFix/>
          </a:blip>
          <a:stretch>
            <a:fillRect/>
          </a:stretch>
        </p:blipFill>
        <p:spPr>
          <a:xfrm>
            <a:off x="7664850" y="0"/>
            <a:ext cx="1457326" cy="1017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247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MariaDBMS </a:t>
            </a:r>
            <a:r>
              <a:rPr b="1" lang="en">
                <a:latin typeface="Times New Roman"/>
                <a:ea typeface="Times New Roman"/>
                <a:cs typeface="Times New Roman"/>
                <a:sym typeface="Times New Roman"/>
              </a:rPr>
              <a:t>- ийн архитектур</a:t>
            </a:r>
            <a:endParaRPr b="1">
              <a:latin typeface="Times New Roman"/>
              <a:ea typeface="Times New Roman"/>
              <a:cs typeface="Times New Roman"/>
              <a:sym typeface="Times New Roman"/>
            </a:endParaRPr>
          </a:p>
        </p:txBody>
      </p:sp>
      <p:pic>
        <p:nvPicPr>
          <p:cNvPr id="156" name="Google Shape;156;p23"/>
          <p:cNvPicPr preferRelativeResize="0"/>
          <p:nvPr/>
        </p:nvPicPr>
        <p:blipFill>
          <a:blip r:embed="rId3">
            <a:alphaModFix/>
          </a:blip>
          <a:stretch>
            <a:fillRect/>
          </a:stretch>
        </p:blipFill>
        <p:spPr>
          <a:xfrm>
            <a:off x="7913150" y="125999"/>
            <a:ext cx="1169100" cy="816451"/>
          </a:xfrm>
          <a:prstGeom prst="rect">
            <a:avLst/>
          </a:prstGeom>
          <a:noFill/>
          <a:ln>
            <a:noFill/>
          </a:ln>
        </p:spPr>
      </p:pic>
      <p:sp>
        <p:nvSpPr>
          <p:cNvPr id="157" name="Google Shape;157;p23"/>
          <p:cNvSpPr/>
          <p:nvPr/>
        </p:nvSpPr>
        <p:spPr>
          <a:xfrm>
            <a:off x="2655250" y="955363"/>
            <a:ext cx="963300" cy="439500"/>
          </a:xfrm>
          <a:prstGeom prst="rect">
            <a:avLst/>
          </a:prstGeom>
          <a:solidFill>
            <a:schemeClr val="lt1"/>
          </a:solidFill>
          <a:ln cap="flat" cmpd="sng" w="9525">
            <a:solidFill>
              <a:srgbClr val="0A328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Client</a:t>
            </a:r>
            <a:endParaRPr/>
          </a:p>
        </p:txBody>
      </p:sp>
      <p:sp>
        <p:nvSpPr>
          <p:cNvPr id="158" name="Google Shape;158;p23"/>
          <p:cNvSpPr/>
          <p:nvPr/>
        </p:nvSpPr>
        <p:spPr>
          <a:xfrm>
            <a:off x="4124060" y="955413"/>
            <a:ext cx="963300" cy="439500"/>
          </a:xfrm>
          <a:prstGeom prst="rect">
            <a:avLst/>
          </a:prstGeom>
          <a:solidFill>
            <a:schemeClr val="lt1"/>
          </a:solidFill>
          <a:ln cap="flat" cmpd="sng" w="9525">
            <a:solidFill>
              <a:srgbClr val="0A328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Client</a:t>
            </a:r>
            <a:endParaRPr/>
          </a:p>
        </p:txBody>
      </p:sp>
      <p:sp>
        <p:nvSpPr>
          <p:cNvPr id="159" name="Google Shape;159;p23"/>
          <p:cNvSpPr/>
          <p:nvPr/>
        </p:nvSpPr>
        <p:spPr>
          <a:xfrm>
            <a:off x="5592840" y="955363"/>
            <a:ext cx="963300" cy="439500"/>
          </a:xfrm>
          <a:prstGeom prst="rect">
            <a:avLst/>
          </a:prstGeom>
          <a:solidFill>
            <a:schemeClr val="lt1"/>
          </a:solidFill>
          <a:ln cap="flat" cmpd="sng" w="9525">
            <a:solidFill>
              <a:srgbClr val="0A328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Client</a:t>
            </a:r>
            <a:endParaRPr/>
          </a:p>
        </p:txBody>
      </p:sp>
      <p:sp>
        <p:nvSpPr>
          <p:cNvPr id="160" name="Google Shape;160;p23"/>
          <p:cNvSpPr/>
          <p:nvPr/>
        </p:nvSpPr>
        <p:spPr>
          <a:xfrm>
            <a:off x="4018450" y="1647100"/>
            <a:ext cx="1169100" cy="439500"/>
          </a:xfrm>
          <a:prstGeom prst="rect">
            <a:avLst/>
          </a:prstGeom>
          <a:solidFill>
            <a:srgbClr val="F5F5F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Authorization Plugin</a:t>
            </a:r>
            <a:endParaRPr sz="1200"/>
          </a:p>
        </p:txBody>
      </p:sp>
      <p:sp>
        <p:nvSpPr>
          <p:cNvPr id="161" name="Google Shape;161;p23"/>
          <p:cNvSpPr/>
          <p:nvPr/>
        </p:nvSpPr>
        <p:spPr>
          <a:xfrm>
            <a:off x="4124060" y="2154200"/>
            <a:ext cx="963300" cy="439500"/>
          </a:xfrm>
          <a:prstGeom prst="rect">
            <a:avLst/>
          </a:prstGeom>
          <a:solidFill>
            <a:srgbClr val="F5F5F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Parser</a:t>
            </a:r>
            <a:endParaRPr sz="1200"/>
          </a:p>
        </p:txBody>
      </p:sp>
      <p:sp>
        <p:nvSpPr>
          <p:cNvPr id="162" name="Google Shape;162;p23"/>
          <p:cNvSpPr/>
          <p:nvPr/>
        </p:nvSpPr>
        <p:spPr>
          <a:xfrm>
            <a:off x="4124060" y="2673188"/>
            <a:ext cx="963300" cy="439500"/>
          </a:xfrm>
          <a:prstGeom prst="rect">
            <a:avLst/>
          </a:prstGeom>
          <a:solidFill>
            <a:srgbClr val="F5F5F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Optimizer</a:t>
            </a:r>
            <a:endParaRPr sz="1300"/>
          </a:p>
        </p:txBody>
      </p:sp>
      <p:sp>
        <p:nvSpPr>
          <p:cNvPr id="163" name="Google Shape;163;p23"/>
          <p:cNvSpPr/>
          <p:nvPr/>
        </p:nvSpPr>
        <p:spPr>
          <a:xfrm>
            <a:off x="5507385" y="2220850"/>
            <a:ext cx="963300" cy="439500"/>
          </a:xfrm>
          <a:prstGeom prst="rect">
            <a:avLst/>
          </a:prstGeom>
          <a:solidFill>
            <a:srgbClr val="F5F5F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Permissions</a:t>
            </a:r>
            <a:endParaRPr sz="1100"/>
          </a:p>
        </p:txBody>
      </p:sp>
      <p:sp>
        <p:nvSpPr>
          <p:cNvPr id="164" name="Google Shape;164;p23"/>
          <p:cNvSpPr/>
          <p:nvPr/>
        </p:nvSpPr>
        <p:spPr>
          <a:xfrm>
            <a:off x="3214135" y="3452450"/>
            <a:ext cx="963300" cy="439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InnoDB</a:t>
            </a:r>
            <a:endParaRPr/>
          </a:p>
        </p:txBody>
      </p:sp>
      <p:sp>
        <p:nvSpPr>
          <p:cNvPr id="165" name="Google Shape;165;p23"/>
          <p:cNvSpPr/>
          <p:nvPr/>
        </p:nvSpPr>
        <p:spPr>
          <a:xfrm>
            <a:off x="5087360" y="3452450"/>
            <a:ext cx="963300" cy="439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114300" spcFirstLastPara="1" rIns="91425" wrap="square" tIns="91425">
            <a:noAutofit/>
          </a:bodyPr>
          <a:lstStyle/>
          <a:p>
            <a:pPr indent="0" lvl="0" marL="0" rtl="0" algn="ctr">
              <a:spcBef>
                <a:spcPts val="0"/>
              </a:spcBef>
              <a:spcAft>
                <a:spcPts val="0"/>
              </a:spcAft>
              <a:buNone/>
            </a:pPr>
            <a:r>
              <a:rPr lang="en"/>
              <a:t>Memory</a:t>
            </a:r>
            <a:endParaRPr/>
          </a:p>
        </p:txBody>
      </p:sp>
      <p:sp>
        <p:nvSpPr>
          <p:cNvPr id="166" name="Google Shape;166;p23"/>
          <p:cNvSpPr/>
          <p:nvPr/>
        </p:nvSpPr>
        <p:spPr>
          <a:xfrm>
            <a:off x="6632810" y="3452450"/>
            <a:ext cx="963300" cy="439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67" name="Google Shape;167;p23"/>
          <p:cNvSpPr/>
          <p:nvPr/>
        </p:nvSpPr>
        <p:spPr>
          <a:xfrm>
            <a:off x="1668060" y="3452450"/>
            <a:ext cx="963300" cy="439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TokuDB</a:t>
            </a:r>
            <a:endParaRPr/>
          </a:p>
        </p:txBody>
      </p:sp>
      <p:sp>
        <p:nvSpPr>
          <p:cNvPr id="168" name="Google Shape;168;p23"/>
          <p:cNvSpPr/>
          <p:nvPr/>
        </p:nvSpPr>
        <p:spPr>
          <a:xfrm>
            <a:off x="1441925" y="4325825"/>
            <a:ext cx="808900" cy="572700"/>
          </a:xfrm>
          <a:prstGeom prst="flowChartMagneticDisk">
            <a:avLst/>
          </a:prstGeom>
          <a:solidFill>
            <a:schemeClr val="lt1"/>
          </a:solidFill>
          <a:ln cap="flat" cmpd="sng" w="9525">
            <a:solidFill>
              <a:srgbClr val="0A328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Disks</a:t>
            </a:r>
            <a:endParaRPr/>
          </a:p>
        </p:txBody>
      </p:sp>
      <p:sp>
        <p:nvSpPr>
          <p:cNvPr id="169" name="Google Shape;169;p23"/>
          <p:cNvSpPr/>
          <p:nvPr/>
        </p:nvSpPr>
        <p:spPr>
          <a:xfrm>
            <a:off x="3913725" y="4325825"/>
            <a:ext cx="963300" cy="678225"/>
          </a:xfrm>
          <a:prstGeom prst="flowChartMagneticDisk">
            <a:avLst/>
          </a:prstGeom>
          <a:solidFill>
            <a:schemeClr val="lt1"/>
          </a:solidFill>
          <a:ln cap="flat" cmpd="sng" w="9525">
            <a:solidFill>
              <a:srgbClr val="0A328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RAM</a:t>
            </a:r>
            <a:endParaRPr/>
          </a:p>
        </p:txBody>
      </p:sp>
      <p:sp>
        <p:nvSpPr>
          <p:cNvPr id="170" name="Google Shape;170;p23"/>
          <p:cNvSpPr/>
          <p:nvPr/>
        </p:nvSpPr>
        <p:spPr>
          <a:xfrm>
            <a:off x="6056650" y="4325825"/>
            <a:ext cx="1169100" cy="678225"/>
          </a:xfrm>
          <a:prstGeom prst="flowChartMagneticDisk">
            <a:avLst/>
          </a:prstGeom>
          <a:solidFill>
            <a:schemeClr val="lt1"/>
          </a:solidFill>
          <a:ln cap="flat" cmpd="sng" w="9525">
            <a:solidFill>
              <a:srgbClr val="0A328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Other</a:t>
            </a:r>
            <a:r>
              <a:rPr lang="en" sz="1000"/>
              <a:t> resources (network..)</a:t>
            </a:r>
            <a:endParaRPr sz="1000"/>
          </a:p>
        </p:txBody>
      </p:sp>
      <p:cxnSp>
        <p:nvCxnSpPr>
          <p:cNvPr id="171" name="Google Shape;171;p23"/>
          <p:cNvCxnSpPr>
            <a:stCxn id="158" idx="2"/>
            <a:endCxn id="160" idx="0"/>
          </p:cNvCxnSpPr>
          <p:nvPr/>
        </p:nvCxnSpPr>
        <p:spPr>
          <a:xfrm flipH="1">
            <a:off x="4603010" y="1394913"/>
            <a:ext cx="2700" cy="2523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23"/>
          <p:cNvCxnSpPr>
            <a:stCxn id="160" idx="3"/>
            <a:endCxn id="159" idx="2"/>
          </p:cNvCxnSpPr>
          <p:nvPr/>
        </p:nvCxnSpPr>
        <p:spPr>
          <a:xfrm flipH="1" rot="10800000">
            <a:off x="5187550" y="1394950"/>
            <a:ext cx="886800" cy="4719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23"/>
          <p:cNvCxnSpPr>
            <a:stCxn id="160" idx="1"/>
            <a:endCxn id="157" idx="2"/>
          </p:cNvCxnSpPr>
          <p:nvPr/>
        </p:nvCxnSpPr>
        <p:spPr>
          <a:xfrm rot="10800000">
            <a:off x="3136750" y="1394950"/>
            <a:ext cx="881700" cy="4719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23"/>
          <p:cNvCxnSpPr>
            <a:stCxn id="160" idx="2"/>
            <a:endCxn id="161" idx="0"/>
          </p:cNvCxnSpPr>
          <p:nvPr/>
        </p:nvCxnSpPr>
        <p:spPr>
          <a:xfrm>
            <a:off x="4603000" y="2086600"/>
            <a:ext cx="2700" cy="675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23"/>
          <p:cNvCxnSpPr>
            <a:stCxn id="161" idx="2"/>
            <a:endCxn id="162" idx="0"/>
          </p:cNvCxnSpPr>
          <p:nvPr/>
        </p:nvCxnSpPr>
        <p:spPr>
          <a:xfrm>
            <a:off x="4605710" y="2593700"/>
            <a:ext cx="0" cy="795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3"/>
          <p:cNvCxnSpPr>
            <a:stCxn id="163" idx="1"/>
            <a:endCxn id="163" idx="1"/>
          </p:cNvCxnSpPr>
          <p:nvPr/>
        </p:nvCxnSpPr>
        <p:spPr>
          <a:xfrm>
            <a:off x="5507385" y="2440600"/>
            <a:ext cx="0" cy="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3"/>
          <p:cNvCxnSpPr>
            <a:stCxn id="161" idx="3"/>
            <a:endCxn id="163" idx="1"/>
          </p:cNvCxnSpPr>
          <p:nvPr/>
        </p:nvCxnSpPr>
        <p:spPr>
          <a:xfrm>
            <a:off x="5087360" y="2373950"/>
            <a:ext cx="420000" cy="666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3"/>
          <p:cNvCxnSpPr>
            <a:stCxn id="162" idx="1"/>
            <a:endCxn id="167" idx="0"/>
          </p:cNvCxnSpPr>
          <p:nvPr/>
        </p:nvCxnSpPr>
        <p:spPr>
          <a:xfrm flipH="1">
            <a:off x="2149760" y="2892938"/>
            <a:ext cx="1974300" cy="5595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3"/>
          <p:cNvCxnSpPr>
            <a:stCxn id="162" idx="2"/>
            <a:endCxn id="164" idx="0"/>
          </p:cNvCxnSpPr>
          <p:nvPr/>
        </p:nvCxnSpPr>
        <p:spPr>
          <a:xfrm flipH="1">
            <a:off x="3695810" y="3112688"/>
            <a:ext cx="909900" cy="3399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3"/>
          <p:cNvCxnSpPr>
            <a:stCxn id="162" idx="2"/>
            <a:endCxn id="165" idx="0"/>
          </p:cNvCxnSpPr>
          <p:nvPr/>
        </p:nvCxnSpPr>
        <p:spPr>
          <a:xfrm>
            <a:off x="4605710" y="3112688"/>
            <a:ext cx="963300" cy="3399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3"/>
          <p:cNvCxnSpPr>
            <a:stCxn id="162" idx="3"/>
            <a:endCxn id="166" idx="0"/>
          </p:cNvCxnSpPr>
          <p:nvPr/>
        </p:nvCxnSpPr>
        <p:spPr>
          <a:xfrm>
            <a:off x="5087360" y="2892938"/>
            <a:ext cx="2027100" cy="5595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3"/>
          <p:cNvCxnSpPr>
            <a:stCxn id="167" idx="2"/>
            <a:endCxn id="168" idx="1"/>
          </p:cNvCxnSpPr>
          <p:nvPr/>
        </p:nvCxnSpPr>
        <p:spPr>
          <a:xfrm flipH="1">
            <a:off x="1846410" y="3891950"/>
            <a:ext cx="303300" cy="4338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3"/>
          <p:cNvCxnSpPr>
            <a:stCxn id="167" idx="2"/>
            <a:endCxn id="169" idx="1"/>
          </p:cNvCxnSpPr>
          <p:nvPr/>
        </p:nvCxnSpPr>
        <p:spPr>
          <a:xfrm>
            <a:off x="2149710" y="3891950"/>
            <a:ext cx="2245800" cy="4338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3"/>
          <p:cNvCxnSpPr>
            <a:stCxn id="164" idx="2"/>
            <a:endCxn id="168" idx="1"/>
          </p:cNvCxnSpPr>
          <p:nvPr/>
        </p:nvCxnSpPr>
        <p:spPr>
          <a:xfrm flipH="1">
            <a:off x="1846285" y="3891950"/>
            <a:ext cx="1849500" cy="4338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3"/>
          <p:cNvCxnSpPr>
            <a:stCxn id="164" idx="2"/>
            <a:endCxn id="169" idx="1"/>
          </p:cNvCxnSpPr>
          <p:nvPr/>
        </p:nvCxnSpPr>
        <p:spPr>
          <a:xfrm>
            <a:off x="3695785" y="3891950"/>
            <a:ext cx="699600" cy="4338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3"/>
          <p:cNvCxnSpPr>
            <a:stCxn id="165" idx="2"/>
            <a:endCxn id="169" idx="1"/>
          </p:cNvCxnSpPr>
          <p:nvPr/>
        </p:nvCxnSpPr>
        <p:spPr>
          <a:xfrm flipH="1">
            <a:off x="4395410" y="3891950"/>
            <a:ext cx="1173600" cy="4338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3"/>
          <p:cNvCxnSpPr>
            <a:stCxn id="166" idx="2"/>
            <a:endCxn id="168" idx="1"/>
          </p:cNvCxnSpPr>
          <p:nvPr/>
        </p:nvCxnSpPr>
        <p:spPr>
          <a:xfrm flipH="1">
            <a:off x="1846460" y="3891950"/>
            <a:ext cx="5268000" cy="4338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3"/>
          <p:cNvCxnSpPr>
            <a:stCxn id="166" idx="2"/>
            <a:endCxn id="169" idx="1"/>
          </p:cNvCxnSpPr>
          <p:nvPr/>
        </p:nvCxnSpPr>
        <p:spPr>
          <a:xfrm flipH="1">
            <a:off x="4395260" y="3891950"/>
            <a:ext cx="2719200" cy="4338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23"/>
          <p:cNvCxnSpPr>
            <a:stCxn id="166" idx="2"/>
            <a:endCxn id="170" idx="1"/>
          </p:cNvCxnSpPr>
          <p:nvPr/>
        </p:nvCxnSpPr>
        <p:spPr>
          <a:xfrm flipH="1">
            <a:off x="6641060" y="3891950"/>
            <a:ext cx="473400" cy="43380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23"/>
          <p:cNvSpPr/>
          <p:nvPr/>
        </p:nvSpPr>
        <p:spPr>
          <a:xfrm>
            <a:off x="580625" y="1529875"/>
            <a:ext cx="7349700" cy="26610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668225" y="3112800"/>
            <a:ext cx="7174500" cy="10143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txBox="1"/>
          <p:nvPr/>
        </p:nvSpPr>
        <p:spPr>
          <a:xfrm>
            <a:off x="668225" y="3050050"/>
            <a:ext cx="197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Storage Engines</a:t>
            </a:r>
            <a:endParaRPr/>
          </a:p>
        </p:txBody>
      </p:sp>
      <p:sp>
        <p:nvSpPr>
          <p:cNvPr id="193" name="Google Shape;193;p23"/>
          <p:cNvSpPr txBox="1"/>
          <p:nvPr/>
        </p:nvSpPr>
        <p:spPr>
          <a:xfrm>
            <a:off x="723675" y="1700625"/>
            <a:ext cx="96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Server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311700" y="672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500"/>
              <a:t>Mariadb DBMS GUI-н талаар</a:t>
            </a:r>
            <a:endParaRPr b="1" sz="2500"/>
          </a:p>
          <a:p>
            <a:pPr indent="0" lvl="0" marL="0" rtl="0" algn="l">
              <a:spcBef>
                <a:spcPts val="0"/>
              </a:spcBef>
              <a:spcAft>
                <a:spcPts val="0"/>
              </a:spcAft>
              <a:buSzPts val="990"/>
              <a:buNone/>
            </a:pPr>
            <a:r>
              <a:t/>
            </a:r>
            <a:endParaRPr sz="2500"/>
          </a:p>
        </p:txBody>
      </p:sp>
      <p:sp>
        <p:nvSpPr>
          <p:cNvPr id="199" name="Google Shape;199;p24"/>
          <p:cNvSpPr txBox="1"/>
          <p:nvPr>
            <p:ph idx="1" type="body"/>
          </p:nvPr>
        </p:nvSpPr>
        <p:spPr>
          <a:xfrm>
            <a:off x="250475" y="1081775"/>
            <a:ext cx="8520600" cy="38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MariaDB мэдээллийн сан нь MariaDB серверийн дэмон болон олон клиент програм, номын сангаас бүрдэх олон хэрэглэгчтэй, олон урсгалтай SQL мэдээллийн сангийн сервер юм.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Webyog/SQLyog, HeidiSQL, MariaDB-д зориулсан dbForge Studio, MySQL Workbench гэх мэт MariaDB-тэй ажилладаг олон GUI хэрэгслүүд байдаг. GUI хэрэгсэл нь MariaDB болон Aria-ийн онцлог шинжүүдийг шууд дэмжих хүртэл ихэнх хэрэгслүүд нь SQL кодыг засварлах, гүйцэтгэх механизмаар хангадаг.</a:t>
            </a:r>
            <a:endParaRPr sz="1700">
              <a:solidFill>
                <a:schemeClr val="dk1"/>
              </a:solidFill>
            </a:endParaRPr>
          </a:p>
          <a:p>
            <a:pPr indent="0" lvl="0" marL="0" rtl="0" algn="l">
              <a:spcBef>
                <a:spcPts val="1200"/>
              </a:spcBef>
              <a:spcAft>
                <a:spcPts val="1200"/>
              </a:spcAft>
              <a:buNone/>
            </a:pPr>
            <a:r>
              <a:t/>
            </a:r>
            <a:endParaRPr sz="1200">
              <a:solidFill>
                <a:schemeClr val="dk1"/>
              </a:solidFill>
            </a:endParaRPr>
          </a:p>
        </p:txBody>
      </p:sp>
      <p:pic>
        <p:nvPicPr>
          <p:cNvPr id="200" name="Google Shape;200;p24"/>
          <p:cNvPicPr preferRelativeResize="0"/>
          <p:nvPr/>
        </p:nvPicPr>
        <p:blipFill>
          <a:blip r:embed="rId3">
            <a:alphaModFix/>
          </a:blip>
          <a:stretch>
            <a:fillRect/>
          </a:stretch>
        </p:blipFill>
        <p:spPr>
          <a:xfrm>
            <a:off x="7664850" y="0"/>
            <a:ext cx="1457326" cy="101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490250" y="450150"/>
            <a:ext cx="7765800" cy="40908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t/>
            </a:r>
            <a:endParaRPr sz="1700"/>
          </a:p>
          <a:p>
            <a:pPr indent="-336550" lvl="0" marL="457200" rtl="0" algn="l">
              <a:lnSpc>
                <a:spcPct val="115000"/>
              </a:lnSpc>
              <a:spcBef>
                <a:spcPts val="1200"/>
              </a:spcBef>
              <a:spcAft>
                <a:spcPts val="0"/>
              </a:spcAft>
              <a:buSzPts val="1700"/>
              <a:buChar char="●"/>
            </a:pPr>
            <a:r>
              <a:rPr lang="en" sz="1700"/>
              <a:t>MSI багцуудыг x86 (32 бит) ба x64 (64 бит) процессорын архитектурт ашиглах боломжтой. </a:t>
            </a:r>
            <a:endParaRPr sz="1700"/>
          </a:p>
          <a:p>
            <a:pPr indent="0" lvl="0" marL="0" rtl="0" algn="l">
              <a:lnSpc>
                <a:spcPct val="115000"/>
              </a:lnSpc>
              <a:spcBef>
                <a:spcPts val="1200"/>
              </a:spcBef>
              <a:spcAft>
                <a:spcPts val="0"/>
              </a:spcAft>
              <a:buNone/>
            </a:pPr>
            <a:r>
              <a:t/>
            </a:r>
            <a:endParaRPr sz="1700"/>
          </a:p>
          <a:p>
            <a:pPr indent="-336550" lvl="0" marL="457200" rtl="0" algn="l">
              <a:lnSpc>
                <a:spcPct val="115000"/>
              </a:lnSpc>
              <a:spcBef>
                <a:spcPts val="1200"/>
              </a:spcBef>
              <a:spcAft>
                <a:spcPts val="0"/>
              </a:spcAft>
              <a:buSzPts val="1700"/>
              <a:buChar char="●"/>
            </a:pPr>
            <a:r>
              <a:rPr lang="en" sz="1700"/>
              <a:t>Өгөгдлийн сангийн клиент нь хэрэглэгчдэд MariaDB DBMS серверт холбогдох, SQL мэдэгдлийг оруулах, үр дүнг хүлээн авах боломжийг олгодог. Үүний зарим онцлог нь: синтакс онцлох, дэлгэцийн хэсэг бүрийн хэрэглэгчийн тохируулж болох өнгө, фонт, олон мөрт мөр, хэмжээг өөрчлөх багана бүхий үр дүнгийн дэлгэц, тохируулгын програм.</a:t>
            </a:r>
            <a:endParaRPr sz="1700"/>
          </a:p>
        </p:txBody>
      </p:sp>
      <p:pic>
        <p:nvPicPr>
          <p:cNvPr id="206" name="Google Shape;206;p25"/>
          <p:cNvPicPr preferRelativeResize="0"/>
          <p:nvPr/>
        </p:nvPicPr>
        <p:blipFill>
          <a:blip r:embed="rId3">
            <a:alphaModFix/>
          </a:blip>
          <a:stretch>
            <a:fillRect/>
          </a:stretch>
        </p:blipFill>
        <p:spPr>
          <a:xfrm>
            <a:off x="7664850" y="0"/>
            <a:ext cx="1457326" cy="1017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53075" y="694675"/>
            <a:ext cx="4633200" cy="4090800"/>
          </a:xfrm>
          <a:prstGeom prst="rect">
            <a:avLst/>
          </a:prstGeom>
        </p:spPr>
        <p:txBody>
          <a:bodyPr anchorCtr="0" anchor="ctr" bIns="91425" lIns="91425" spcFirstLastPara="1" rIns="91425" wrap="square" tIns="91425">
            <a:noAutofit/>
          </a:bodyPr>
          <a:lstStyle/>
          <a:p>
            <a:pPr indent="-325120" lvl="0" marL="457200" rtl="0" algn="l">
              <a:spcBef>
                <a:spcPts val="0"/>
              </a:spcBef>
              <a:spcAft>
                <a:spcPts val="0"/>
              </a:spcAft>
              <a:buSzPts val="1520"/>
              <a:buChar char="●"/>
            </a:pPr>
            <a:r>
              <a:rPr i="1" lang="en" sz="1520">
                <a:highlight>
                  <a:schemeClr val="lt1"/>
                </a:highlight>
              </a:rPr>
              <a:t>График хэрэглэгчийн интерфэйс</a:t>
            </a:r>
            <a:r>
              <a:rPr lang="en" sz="1520">
                <a:highlight>
                  <a:schemeClr val="lt1"/>
                </a:highlight>
              </a:rPr>
              <a:t> </a:t>
            </a:r>
            <a:r>
              <a:rPr lang="en" sz="1520"/>
              <a:t>нь хэрэглэгчдэд график дүрс болон цахим төхөөрөмжтэй харилцах боломжийг олгодог хэрэглэгчийн интерфэйсийн нэг хэлбэр юм. </a:t>
            </a:r>
            <a:endParaRPr sz="1520"/>
          </a:p>
          <a:p>
            <a:pPr indent="-325120" lvl="0" marL="457200" rtl="0" algn="l">
              <a:spcBef>
                <a:spcPts val="0"/>
              </a:spcBef>
              <a:spcAft>
                <a:spcPts val="0"/>
              </a:spcAft>
              <a:buSzPts val="1520"/>
              <a:buChar char="●"/>
            </a:pPr>
            <a:r>
              <a:rPr lang="en" sz="1520"/>
              <a:t>GUI дээрх үйлдлүүд нь ихэвчлэн график элементүүдийг шууд удирдах замаар хийгддэг.</a:t>
            </a:r>
            <a:endParaRPr sz="1520"/>
          </a:p>
          <a:p>
            <a:pPr indent="-325120" lvl="0" marL="457200" rtl="0" algn="l">
              <a:spcBef>
                <a:spcPts val="0"/>
              </a:spcBef>
              <a:spcAft>
                <a:spcPts val="0"/>
              </a:spcAft>
              <a:buSzPts val="1520"/>
              <a:buChar char="●"/>
            </a:pPr>
            <a:r>
              <a:rPr lang="en" sz="1520"/>
              <a:t>Компьютерээс гадна GUI нь MP3 тоглуулагч, зөөврийн медиа тоглуулагч, тоглоомын төхөөрөмж, ухаалаг гар утас гэх мэт олон гар утасны төхөөрөмжүүдэд ашиглагддаг.</a:t>
            </a:r>
            <a:endParaRPr sz="1520"/>
          </a:p>
          <a:p>
            <a:pPr indent="-325120" lvl="0" marL="457200" rtl="0" algn="l">
              <a:spcBef>
                <a:spcPts val="0"/>
              </a:spcBef>
              <a:spcAft>
                <a:spcPts val="0"/>
              </a:spcAft>
              <a:buSzPts val="1520"/>
              <a:buChar char="●"/>
            </a:pPr>
            <a:r>
              <a:rPr lang="en" sz="1520"/>
              <a:t>Гар утас болон гар утасны тоглоомын системүүд нь мөн хэрэглээний тусгай мэдрэгчтэй GUI ашигладаг. Шинэ машинууд нь навигацийн систем, мультимедиа төвүүд эсвэл навигацийн мультимедиа төвийн хослолуудад GUI ашигладаг.</a:t>
            </a:r>
            <a:endParaRPr sz="1520"/>
          </a:p>
        </p:txBody>
      </p:sp>
      <p:pic>
        <p:nvPicPr>
          <p:cNvPr id="212" name="Google Shape;212;p26"/>
          <p:cNvPicPr preferRelativeResize="0"/>
          <p:nvPr/>
        </p:nvPicPr>
        <p:blipFill>
          <a:blip r:embed="rId3">
            <a:alphaModFix/>
          </a:blip>
          <a:stretch>
            <a:fillRect/>
          </a:stretch>
        </p:blipFill>
        <p:spPr>
          <a:xfrm>
            <a:off x="4867950" y="1041625"/>
            <a:ext cx="4010698" cy="2591476"/>
          </a:xfrm>
          <a:prstGeom prst="rect">
            <a:avLst/>
          </a:prstGeom>
          <a:noFill/>
          <a:ln>
            <a:noFill/>
          </a:ln>
        </p:spPr>
      </p:pic>
      <p:sp>
        <p:nvSpPr>
          <p:cNvPr id="213" name="Google Shape;213;p26"/>
          <p:cNvSpPr txBox="1"/>
          <p:nvPr/>
        </p:nvSpPr>
        <p:spPr>
          <a:xfrm>
            <a:off x="0" y="0"/>
            <a:ext cx="75927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700">
                <a:solidFill>
                  <a:srgbClr val="202122"/>
                </a:solidFill>
                <a:highlight>
                  <a:srgbClr val="FFFFFF"/>
                </a:highlight>
              </a:rPr>
              <a:t>GUI (</a:t>
            </a:r>
            <a:r>
              <a:rPr b="1" lang="en" sz="1700">
                <a:solidFill>
                  <a:srgbClr val="202122"/>
                </a:solidFill>
                <a:highlight>
                  <a:srgbClr val="FFFFFF"/>
                </a:highlight>
              </a:rPr>
              <a:t>The graphical user interface) -График хэрэглэгчийн интерфэйс</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MariaDB суулгах заавар: Windows</a:t>
            </a:r>
            <a:endParaRPr>
              <a:latin typeface="Times New Roman"/>
              <a:ea typeface="Times New Roman"/>
              <a:cs typeface="Times New Roman"/>
              <a:sym typeface="Times New Roman"/>
            </a:endParaRPr>
          </a:p>
        </p:txBody>
      </p:sp>
      <p:sp>
        <p:nvSpPr>
          <p:cNvPr id="219" name="Google Shape;219;p27"/>
          <p:cNvSpPr txBox="1"/>
          <p:nvPr>
            <p:ph idx="1" type="body"/>
          </p:nvPr>
        </p:nvSpPr>
        <p:spPr>
          <a:xfrm>
            <a:off x="252225" y="2103875"/>
            <a:ext cx="3355200" cy="1751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
              <a:t>Татах линк</a:t>
            </a:r>
            <a:endParaRPr/>
          </a:p>
          <a:p>
            <a:pPr indent="0" lvl="0" marL="0" rtl="0" algn="l">
              <a:lnSpc>
                <a:spcPct val="100000"/>
              </a:lnSpc>
              <a:spcBef>
                <a:spcPts val="1200"/>
              </a:spcBef>
              <a:spcAft>
                <a:spcPts val="0"/>
              </a:spcAft>
              <a:buNone/>
            </a:pPr>
            <a:r>
              <a:rPr lang="en" u="sng">
                <a:solidFill>
                  <a:schemeClr val="hlink"/>
                </a:solidFill>
                <a:hlinkClick r:id="rId3"/>
              </a:rPr>
              <a:t>https://mariadb.org/download/?t=mariadb&amp;p=mariadb&amp;r=10.7.3</a:t>
            </a:r>
            <a:endParaRPr/>
          </a:p>
          <a:p>
            <a:pPr indent="0" lvl="0" marL="0" rtl="0" algn="l">
              <a:lnSpc>
                <a:spcPct val="100000"/>
              </a:lnSpc>
              <a:spcBef>
                <a:spcPts val="1200"/>
              </a:spcBef>
              <a:spcAft>
                <a:spcPts val="1200"/>
              </a:spcAft>
              <a:buNone/>
            </a:pPr>
            <a:r>
              <a:t/>
            </a:r>
            <a:endParaRPr b="1" sz="4600"/>
          </a:p>
        </p:txBody>
      </p:sp>
      <p:pic>
        <p:nvPicPr>
          <p:cNvPr id="220" name="Google Shape;220;p27"/>
          <p:cNvPicPr preferRelativeResize="0"/>
          <p:nvPr/>
        </p:nvPicPr>
        <p:blipFill>
          <a:blip r:embed="rId4">
            <a:alphaModFix/>
          </a:blip>
          <a:stretch>
            <a:fillRect/>
          </a:stretch>
        </p:blipFill>
        <p:spPr>
          <a:xfrm>
            <a:off x="7664850" y="0"/>
            <a:ext cx="1457326" cy="1017725"/>
          </a:xfrm>
          <a:prstGeom prst="rect">
            <a:avLst/>
          </a:prstGeom>
          <a:noFill/>
          <a:ln>
            <a:noFill/>
          </a:ln>
        </p:spPr>
      </p:pic>
      <p:pic>
        <p:nvPicPr>
          <p:cNvPr id="221" name="Google Shape;221;p27"/>
          <p:cNvPicPr preferRelativeResize="0"/>
          <p:nvPr/>
        </p:nvPicPr>
        <p:blipFill>
          <a:blip r:embed="rId5">
            <a:alphaModFix/>
          </a:blip>
          <a:stretch>
            <a:fillRect/>
          </a:stretch>
        </p:blipFill>
        <p:spPr>
          <a:xfrm>
            <a:off x="3673375" y="1177275"/>
            <a:ext cx="4762500" cy="3743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4832450" y="1159500"/>
            <a:ext cx="3936600" cy="56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t/>
            </a:r>
            <a:endParaRPr sz="1520">
              <a:solidFill>
                <a:schemeClr val="dk2"/>
              </a:solidFill>
            </a:endParaRPr>
          </a:p>
        </p:txBody>
      </p:sp>
      <p:sp>
        <p:nvSpPr>
          <p:cNvPr id="227" name="Google Shape;227;p28"/>
          <p:cNvSpPr txBox="1"/>
          <p:nvPr>
            <p:ph idx="1" type="body"/>
          </p:nvPr>
        </p:nvSpPr>
        <p:spPr>
          <a:xfrm>
            <a:off x="311700" y="3795675"/>
            <a:ext cx="4099200" cy="77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28"/>
          <p:cNvPicPr preferRelativeResize="0"/>
          <p:nvPr/>
        </p:nvPicPr>
        <p:blipFill>
          <a:blip r:embed="rId3">
            <a:alphaModFix/>
          </a:blip>
          <a:stretch>
            <a:fillRect/>
          </a:stretch>
        </p:blipFill>
        <p:spPr>
          <a:xfrm>
            <a:off x="7664850" y="0"/>
            <a:ext cx="1457326" cy="1017725"/>
          </a:xfrm>
          <a:prstGeom prst="rect">
            <a:avLst/>
          </a:prstGeom>
          <a:noFill/>
          <a:ln>
            <a:noFill/>
          </a:ln>
        </p:spPr>
      </p:pic>
      <p:pic>
        <p:nvPicPr>
          <p:cNvPr id="229" name="Google Shape;229;p28"/>
          <p:cNvPicPr preferRelativeResize="0"/>
          <p:nvPr/>
        </p:nvPicPr>
        <p:blipFill>
          <a:blip r:embed="rId4">
            <a:alphaModFix/>
          </a:blip>
          <a:stretch>
            <a:fillRect/>
          </a:stretch>
        </p:blipFill>
        <p:spPr>
          <a:xfrm>
            <a:off x="311698" y="388100"/>
            <a:ext cx="4177725" cy="3259475"/>
          </a:xfrm>
          <a:prstGeom prst="rect">
            <a:avLst/>
          </a:prstGeom>
          <a:noFill/>
          <a:ln>
            <a:noFill/>
          </a:ln>
        </p:spPr>
      </p:pic>
      <p:pic>
        <p:nvPicPr>
          <p:cNvPr id="230" name="Google Shape;230;p28"/>
          <p:cNvPicPr preferRelativeResize="0"/>
          <p:nvPr/>
        </p:nvPicPr>
        <p:blipFill>
          <a:blip r:embed="rId5">
            <a:alphaModFix/>
          </a:blip>
          <a:stretch>
            <a:fillRect/>
          </a:stretch>
        </p:blipFill>
        <p:spPr>
          <a:xfrm>
            <a:off x="4832450" y="1763900"/>
            <a:ext cx="4099300" cy="3259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4965100" y="1078563"/>
            <a:ext cx="372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1188">
              <a:solidFill>
                <a:schemeClr val="dk2"/>
              </a:solidFill>
            </a:endParaRPr>
          </a:p>
        </p:txBody>
      </p:sp>
      <p:sp>
        <p:nvSpPr>
          <p:cNvPr id="236" name="Google Shape;236;p29"/>
          <p:cNvSpPr txBox="1"/>
          <p:nvPr>
            <p:ph idx="1" type="body"/>
          </p:nvPr>
        </p:nvSpPr>
        <p:spPr>
          <a:xfrm>
            <a:off x="311700" y="3815500"/>
            <a:ext cx="4260300" cy="75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7" name="Google Shape;237;p29"/>
          <p:cNvPicPr preferRelativeResize="0"/>
          <p:nvPr/>
        </p:nvPicPr>
        <p:blipFill>
          <a:blip r:embed="rId3">
            <a:alphaModFix/>
          </a:blip>
          <a:stretch>
            <a:fillRect/>
          </a:stretch>
        </p:blipFill>
        <p:spPr>
          <a:xfrm>
            <a:off x="7664850" y="0"/>
            <a:ext cx="1457326" cy="1017725"/>
          </a:xfrm>
          <a:prstGeom prst="rect">
            <a:avLst/>
          </a:prstGeom>
          <a:noFill/>
          <a:ln>
            <a:noFill/>
          </a:ln>
        </p:spPr>
      </p:pic>
      <p:pic>
        <p:nvPicPr>
          <p:cNvPr id="238" name="Google Shape;238;p29"/>
          <p:cNvPicPr preferRelativeResize="0"/>
          <p:nvPr/>
        </p:nvPicPr>
        <p:blipFill>
          <a:blip r:embed="rId4">
            <a:alphaModFix/>
          </a:blip>
          <a:stretch>
            <a:fillRect/>
          </a:stretch>
        </p:blipFill>
        <p:spPr>
          <a:xfrm>
            <a:off x="311700" y="445025"/>
            <a:ext cx="4260300" cy="3303912"/>
          </a:xfrm>
          <a:prstGeom prst="rect">
            <a:avLst/>
          </a:prstGeom>
          <a:noFill/>
          <a:ln>
            <a:noFill/>
          </a:ln>
        </p:spPr>
      </p:pic>
      <p:pic>
        <p:nvPicPr>
          <p:cNvPr id="239" name="Google Shape;239;p29"/>
          <p:cNvPicPr preferRelativeResize="0"/>
          <p:nvPr/>
        </p:nvPicPr>
        <p:blipFill>
          <a:blip r:embed="rId5">
            <a:alphaModFix/>
          </a:blip>
          <a:stretch>
            <a:fillRect/>
          </a:stretch>
        </p:blipFill>
        <p:spPr>
          <a:xfrm>
            <a:off x="4816450" y="1712100"/>
            <a:ext cx="4138725" cy="3253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4634775" y="1114913"/>
            <a:ext cx="3969600" cy="59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t/>
            </a:r>
            <a:endParaRPr sz="1788">
              <a:solidFill>
                <a:schemeClr val="dk2"/>
              </a:solidFill>
            </a:endParaRPr>
          </a:p>
        </p:txBody>
      </p:sp>
      <p:sp>
        <p:nvSpPr>
          <p:cNvPr id="245" name="Google Shape;245;p30"/>
          <p:cNvSpPr txBox="1"/>
          <p:nvPr>
            <p:ph idx="1" type="body"/>
          </p:nvPr>
        </p:nvSpPr>
        <p:spPr>
          <a:xfrm>
            <a:off x="311700" y="3706500"/>
            <a:ext cx="3969600" cy="86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6" name="Google Shape;246;p30"/>
          <p:cNvPicPr preferRelativeResize="0"/>
          <p:nvPr/>
        </p:nvPicPr>
        <p:blipFill>
          <a:blip r:embed="rId3">
            <a:alphaModFix/>
          </a:blip>
          <a:stretch>
            <a:fillRect/>
          </a:stretch>
        </p:blipFill>
        <p:spPr>
          <a:xfrm>
            <a:off x="251950" y="356850"/>
            <a:ext cx="4113599" cy="3220800"/>
          </a:xfrm>
          <a:prstGeom prst="rect">
            <a:avLst/>
          </a:prstGeom>
          <a:noFill/>
          <a:ln>
            <a:noFill/>
          </a:ln>
        </p:spPr>
      </p:pic>
      <p:pic>
        <p:nvPicPr>
          <p:cNvPr id="247" name="Google Shape;247;p30"/>
          <p:cNvPicPr preferRelativeResize="0"/>
          <p:nvPr/>
        </p:nvPicPr>
        <p:blipFill>
          <a:blip r:embed="rId4">
            <a:alphaModFix/>
          </a:blip>
          <a:stretch>
            <a:fillRect/>
          </a:stretch>
        </p:blipFill>
        <p:spPr>
          <a:xfrm>
            <a:off x="4528425" y="1803700"/>
            <a:ext cx="4303875" cy="3339800"/>
          </a:xfrm>
          <a:prstGeom prst="rect">
            <a:avLst/>
          </a:prstGeom>
          <a:noFill/>
          <a:ln>
            <a:noFill/>
          </a:ln>
        </p:spPr>
      </p:pic>
      <p:pic>
        <p:nvPicPr>
          <p:cNvPr id="248" name="Google Shape;248;p30"/>
          <p:cNvPicPr preferRelativeResize="0"/>
          <p:nvPr/>
        </p:nvPicPr>
        <p:blipFill>
          <a:blip r:embed="rId5">
            <a:alphaModFix/>
          </a:blip>
          <a:stretch>
            <a:fillRect/>
          </a:stretch>
        </p:blipFill>
        <p:spPr>
          <a:xfrm>
            <a:off x="7664850" y="0"/>
            <a:ext cx="1457326" cy="1017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Бааз үүсгэх</a:t>
            </a:r>
            <a:r>
              <a:rPr lang="en"/>
              <a:t> </a:t>
            </a:r>
            <a:endParaRPr/>
          </a:p>
        </p:txBody>
      </p:sp>
      <p:sp>
        <p:nvSpPr>
          <p:cNvPr id="254" name="Google Shape;254;p31"/>
          <p:cNvSpPr txBox="1"/>
          <p:nvPr>
            <p:ph idx="1" type="body"/>
          </p:nvPr>
        </p:nvSpPr>
        <p:spPr>
          <a:xfrm>
            <a:off x="5708400" y="1895750"/>
            <a:ext cx="3123900" cy="18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Санамж: </a:t>
            </a:r>
            <a:endParaRPr/>
          </a:p>
          <a:p>
            <a:pPr indent="0" lvl="0" marL="0" rtl="0" algn="l">
              <a:spcBef>
                <a:spcPts val="1200"/>
              </a:spcBef>
              <a:spcAft>
                <a:spcPts val="1200"/>
              </a:spcAft>
              <a:buNone/>
            </a:pPr>
            <a:r>
              <a:rPr lang="en"/>
              <a:t>Заавал Password гэсэн хэсэгт татахдаа нээсэн нууц үгээ оруулна.</a:t>
            </a:r>
            <a:endParaRPr/>
          </a:p>
        </p:txBody>
      </p:sp>
      <p:pic>
        <p:nvPicPr>
          <p:cNvPr id="255" name="Google Shape;255;p31"/>
          <p:cNvPicPr preferRelativeResize="0"/>
          <p:nvPr/>
        </p:nvPicPr>
        <p:blipFill>
          <a:blip r:embed="rId3">
            <a:alphaModFix/>
          </a:blip>
          <a:stretch>
            <a:fillRect/>
          </a:stretch>
        </p:blipFill>
        <p:spPr>
          <a:xfrm>
            <a:off x="7664850" y="0"/>
            <a:ext cx="1457326" cy="1017725"/>
          </a:xfrm>
          <a:prstGeom prst="rect">
            <a:avLst/>
          </a:prstGeom>
          <a:noFill/>
          <a:ln>
            <a:noFill/>
          </a:ln>
        </p:spPr>
      </p:pic>
      <p:pic>
        <p:nvPicPr>
          <p:cNvPr id="256" name="Google Shape;256;p31"/>
          <p:cNvPicPr preferRelativeResize="0"/>
          <p:nvPr/>
        </p:nvPicPr>
        <p:blipFill>
          <a:blip r:embed="rId4">
            <a:alphaModFix/>
          </a:blip>
          <a:stretch>
            <a:fillRect/>
          </a:stretch>
        </p:blipFill>
        <p:spPr>
          <a:xfrm>
            <a:off x="311697" y="1152475"/>
            <a:ext cx="5311227" cy="375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Агуулга</a:t>
            </a:r>
            <a:endParaRPr b="1" sz="3020"/>
          </a:p>
        </p:txBody>
      </p:sp>
      <p:sp>
        <p:nvSpPr>
          <p:cNvPr id="64" name="Google Shape;64;p14"/>
          <p:cNvSpPr txBox="1"/>
          <p:nvPr>
            <p:ph idx="1" type="body"/>
          </p:nvPr>
        </p:nvSpPr>
        <p:spPr>
          <a:xfrm>
            <a:off x="311700" y="1577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50">
                <a:solidFill>
                  <a:schemeClr val="dk1"/>
                </a:solidFill>
                <a:highlight>
                  <a:srgbClr val="FFFFFF"/>
                </a:highlight>
                <a:latin typeface="Times New Roman"/>
                <a:ea typeface="Times New Roman"/>
                <a:cs typeface="Times New Roman"/>
                <a:sym typeface="Times New Roman"/>
              </a:rPr>
              <a:t>DBMS-уудын талаар, мөн DBMS-ийн ерөнхий бүтэц болон архитектур </a:t>
            </a:r>
            <a:endParaRPr sz="17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50">
                <a:solidFill>
                  <a:schemeClr val="dk1"/>
                </a:solidFill>
                <a:highlight>
                  <a:srgbClr val="FFFFFF"/>
                </a:highlight>
                <a:latin typeface="Times New Roman"/>
                <a:ea typeface="Times New Roman"/>
                <a:cs typeface="Times New Roman"/>
                <a:sym typeface="Times New Roman"/>
              </a:rPr>
              <a:t>· Maria DBMS-ийн талаар онолын ойлгол</a:t>
            </a:r>
            <a:r>
              <a:rPr lang="en" sz="1750">
                <a:solidFill>
                  <a:schemeClr val="dk1"/>
                </a:solidFill>
                <a:highlight>
                  <a:srgbClr val="FFFFFF"/>
                </a:highlight>
                <a:latin typeface="Times New Roman"/>
                <a:ea typeface="Times New Roman"/>
                <a:cs typeface="Times New Roman"/>
                <a:sym typeface="Times New Roman"/>
              </a:rPr>
              <a:t>т,</a:t>
            </a:r>
            <a:r>
              <a:rPr lang="en" sz="1750">
                <a:solidFill>
                  <a:schemeClr val="dk1"/>
                </a:solidFill>
                <a:highlight>
                  <a:srgbClr val="FFFFFF"/>
                </a:highlight>
                <a:latin typeface="Times New Roman"/>
                <a:ea typeface="Times New Roman"/>
                <a:cs typeface="Times New Roman"/>
                <a:sym typeface="Times New Roman"/>
              </a:rPr>
              <a:t> давуу болон сул тал </a:t>
            </a:r>
            <a:endParaRPr sz="17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50">
                <a:solidFill>
                  <a:schemeClr val="dk1"/>
                </a:solidFill>
                <a:highlight>
                  <a:srgbClr val="FFFFFF"/>
                </a:highlight>
                <a:latin typeface="Times New Roman"/>
                <a:ea typeface="Times New Roman"/>
                <a:cs typeface="Times New Roman"/>
                <a:sym typeface="Times New Roman"/>
              </a:rPr>
              <a:t>· Maria DBMS-ийн бүтэц архитектур </a:t>
            </a:r>
            <a:endParaRPr sz="17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50">
                <a:solidFill>
                  <a:schemeClr val="dk1"/>
                </a:solidFill>
                <a:highlight>
                  <a:srgbClr val="FFFFFF"/>
                </a:highlight>
                <a:latin typeface="Times New Roman"/>
                <a:ea typeface="Times New Roman"/>
                <a:cs typeface="Times New Roman"/>
                <a:sym typeface="Times New Roman"/>
              </a:rPr>
              <a:t>· Maria DBMS GUI-үүдийн талаар </a:t>
            </a:r>
            <a:endParaRPr sz="17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50">
                <a:solidFill>
                  <a:schemeClr val="dk1"/>
                </a:solidFill>
                <a:highlight>
                  <a:srgbClr val="FFFFFF"/>
                </a:highlight>
                <a:latin typeface="Times New Roman"/>
                <a:ea typeface="Times New Roman"/>
                <a:cs typeface="Times New Roman"/>
                <a:sym typeface="Times New Roman"/>
              </a:rPr>
              <a:t>· Алхам алхамаар хэрхэн суулгах талаар </a:t>
            </a:r>
            <a:endParaRPr sz="17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50">
                <a:solidFill>
                  <a:schemeClr val="dk1"/>
                </a:solidFill>
                <a:highlight>
                  <a:srgbClr val="FFFFFF"/>
                </a:highlight>
                <a:latin typeface="Times New Roman"/>
                <a:ea typeface="Times New Roman"/>
                <a:cs typeface="Times New Roman"/>
                <a:sym typeface="Times New Roman"/>
              </a:rPr>
              <a:t>· Бааз үүсгэх, хүснэгт үүсгэх жишээ </a:t>
            </a:r>
            <a:endParaRPr sz="17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50">
                <a:solidFill>
                  <a:schemeClr val="dk1"/>
                </a:solidFill>
                <a:highlight>
                  <a:srgbClr val="FFFFFF"/>
                </a:highlight>
                <a:latin typeface="Times New Roman"/>
                <a:ea typeface="Times New Roman"/>
                <a:cs typeface="Times New Roman"/>
                <a:sym typeface="Times New Roman"/>
              </a:rPr>
              <a:t>· SQL ашигласан жишээ</a:t>
            </a:r>
            <a:endParaRPr sz="2200"/>
          </a:p>
        </p:txBody>
      </p:sp>
      <p:pic>
        <p:nvPicPr>
          <p:cNvPr id="65" name="Google Shape;65;p14"/>
          <p:cNvPicPr preferRelativeResize="0"/>
          <p:nvPr/>
        </p:nvPicPr>
        <p:blipFill>
          <a:blip r:embed="rId3">
            <a:alphaModFix/>
          </a:blip>
          <a:stretch>
            <a:fillRect/>
          </a:stretch>
        </p:blipFill>
        <p:spPr>
          <a:xfrm>
            <a:off x="7735254" y="71200"/>
            <a:ext cx="1355370" cy="94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MariaDB суулгах заавар: MacOS X</a:t>
            </a:r>
            <a:endParaRPr>
              <a:latin typeface="Times New Roman"/>
              <a:ea typeface="Times New Roman"/>
              <a:cs typeface="Times New Roman"/>
              <a:sym typeface="Times New Roman"/>
            </a:endParaRPr>
          </a:p>
        </p:txBody>
      </p:sp>
      <p:pic>
        <p:nvPicPr>
          <p:cNvPr id="262" name="Google Shape;262;p32"/>
          <p:cNvPicPr preferRelativeResize="0"/>
          <p:nvPr/>
        </p:nvPicPr>
        <p:blipFill>
          <a:blip r:embed="rId3">
            <a:alphaModFix/>
          </a:blip>
          <a:stretch>
            <a:fillRect/>
          </a:stretch>
        </p:blipFill>
        <p:spPr>
          <a:xfrm>
            <a:off x="7807575" y="84425"/>
            <a:ext cx="1336425" cy="933300"/>
          </a:xfrm>
          <a:prstGeom prst="rect">
            <a:avLst/>
          </a:prstGeom>
          <a:noFill/>
          <a:ln>
            <a:noFill/>
          </a:ln>
        </p:spPr>
      </p:pic>
      <p:sp>
        <p:nvSpPr>
          <p:cNvPr id="263" name="Google Shape;263;p32"/>
          <p:cNvSpPr txBox="1"/>
          <p:nvPr/>
        </p:nvSpPr>
        <p:spPr>
          <a:xfrm>
            <a:off x="633050" y="1389175"/>
            <a:ext cx="7343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Татах линк: </a:t>
            </a:r>
            <a:r>
              <a:rPr lang="en" sz="1600" u="sng">
                <a:solidFill>
                  <a:schemeClr val="hlink"/>
                </a:solidFill>
                <a:hlinkClick r:id="rId4"/>
              </a:rPr>
              <a:t>https://hevodata.com/learn/mariadb-mac/</a:t>
            </a:r>
            <a:r>
              <a:rPr lang="en" sz="1600"/>
              <a:t>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en" sz="1600"/>
              <a:t>Xcode татаж суулгах</a:t>
            </a:r>
            <a:endParaRPr sz="1600"/>
          </a:p>
          <a:p>
            <a:pPr indent="0" lvl="0" marL="0" rtl="0" algn="l">
              <a:spcBef>
                <a:spcPts val="0"/>
              </a:spcBef>
              <a:spcAft>
                <a:spcPts val="0"/>
              </a:spcAft>
              <a:buNone/>
            </a:pPr>
            <a:r>
              <a:rPr lang="en" sz="1600"/>
              <a:t>	</a:t>
            </a:r>
            <a:r>
              <a:rPr lang="en" sz="1600" u="sng">
                <a:solidFill>
                  <a:schemeClr val="hlink"/>
                </a:solidFill>
                <a:hlinkClick r:id="rId5"/>
              </a:rPr>
              <a:t>https://developer.apple.com/download/all/?q=Xcode</a:t>
            </a:r>
            <a:r>
              <a:rPr lang="en" sz="1600"/>
              <a:t>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457200" rtl="0" algn="l">
              <a:spcBef>
                <a:spcPts val="0"/>
              </a:spcBef>
              <a:spcAft>
                <a:spcPts val="0"/>
              </a:spcAft>
              <a:buNone/>
            </a:pPr>
            <a:r>
              <a:t/>
            </a:r>
            <a:endParaRPr sz="1600"/>
          </a:p>
        </p:txBody>
      </p:sp>
      <p:pic>
        <p:nvPicPr>
          <p:cNvPr id="264" name="Google Shape;264;p32"/>
          <p:cNvPicPr preferRelativeResize="0"/>
          <p:nvPr/>
        </p:nvPicPr>
        <p:blipFill>
          <a:blip r:embed="rId6">
            <a:alphaModFix/>
          </a:blip>
          <a:stretch>
            <a:fillRect/>
          </a:stretch>
        </p:blipFill>
        <p:spPr>
          <a:xfrm>
            <a:off x="4149975" y="2744825"/>
            <a:ext cx="3247176" cy="19085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idx="1" type="body"/>
          </p:nvPr>
        </p:nvSpPr>
        <p:spPr>
          <a:xfrm>
            <a:off x="311700" y="484275"/>
            <a:ext cx="8520600" cy="4421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solidFill>
                  <a:schemeClr val="dk1"/>
                </a:solidFill>
              </a:rPr>
              <a:t>2. </a:t>
            </a:r>
            <a:r>
              <a:rPr lang="en" sz="1600">
                <a:solidFill>
                  <a:schemeClr val="dk1"/>
                </a:solidFill>
              </a:rPr>
              <a:t>HomeBrew татах</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3. MariaDB татах</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4. Өгөгдлийн сангаа татах </a:t>
            </a:r>
            <a:endParaRPr/>
          </a:p>
        </p:txBody>
      </p:sp>
      <p:pic>
        <p:nvPicPr>
          <p:cNvPr id="270" name="Google Shape;270;p33"/>
          <p:cNvPicPr preferRelativeResize="0"/>
          <p:nvPr/>
        </p:nvPicPr>
        <p:blipFill>
          <a:blip r:embed="rId3">
            <a:alphaModFix/>
          </a:blip>
          <a:stretch>
            <a:fillRect/>
          </a:stretch>
        </p:blipFill>
        <p:spPr>
          <a:xfrm>
            <a:off x="1165800" y="1017725"/>
            <a:ext cx="1680769" cy="933300"/>
          </a:xfrm>
          <a:prstGeom prst="rect">
            <a:avLst/>
          </a:prstGeom>
          <a:noFill/>
          <a:ln>
            <a:noFill/>
          </a:ln>
        </p:spPr>
      </p:pic>
      <p:pic>
        <p:nvPicPr>
          <p:cNvPr id="271" name="Google Shape;271;p33"/>
          <p:cNvPicPr preferRelativeResize="0"/>
          <p:nvPr/>
        </p:nvPicPr>
        <p:blipFill>
          <a:blip r:embed="rId4">
            <a:alphaModFix/>
          </a:blip>
          <a:stretch>
            <a:fillRect/>
          </a:stretch>
        </p:blipFill>
        <p:spPr>
          <a:xfrm>
            <a:off x="7807575" y="84425"/>
            <a:ext cx="1336425" cy="933300"/>
          </a:xfrm>
          <a:prstGeom prst="rect">
            <a:avLst/>
          </a:prstGeom>
          <a:noFill/>
          <a:ln>
            <a:noFill/>
          </a:ln>
        </p:spPr>
      </p:pic>
      <p:pic>
        <p:nvPicPr>
          <p:cNvPr id="272" name="Google Shape;272;p33"/>
          <p:cNvPicPr preferRelativeResize="0"/>
          <p:nvPr/>
        </p:nvPicPr>
        <p:blipFill>
          <a:blip r:embed="rId5">
            <a:alphaModFix/>
          </a:blip>
          <a:stretch>
            <a:fillRect/>
          </a:stretch>
        </p:blipFill>
        <p:spPr>
          <a:xfrm>
            <a:off x="3117260" y="1200900"/>
            <a:ext cx="3678099" cy="782350"/>
          </a:xfrm>
          <a:prstGeom prst="rect">
            <a:avLst/>
          </a:prstGeom>
          <a:noFill/>
          <a:ln>
            <a:noFill/>
          </a:ln>
        </p:spPr>
      </p:pic>
      <p:pic>
        <p:nvPicPr>
          <p:cNvPr id="273" name="Google Shape;273;p33"/>
          <p:cNvPicPr preferRelativeResize="0"/>
          <p:nvPr/>
        </p:nvPicPr>
        <p:blipFill rotWithShape="1">
          <a:blip r:embed="rId6">
            <a:alphaModFix/>
          </a:blip>
          <a:srcRect b="76370" l="471" r="20887" t="0"/>
          <a:stretch/>
        </p:blipFill>
        <p:spPr>
          <a:xfrm>
            <a:off x="2658650" y="2152300"/>
            <a:ext cx="5341349" cy="481725"/>
          </a:xfrm>
          <a:prstGeom prst="rect">
            <a:avLst/>
          </a:prstGeom>
          <a:noFill/>
          <a:ln>
            <a:noFill/>
          </a:ln>
        </p:spPr>
      </p:pic>
      <p:pic>
        <p:nvPicPr>
          <p:cNvPr id="274" name="Google Shape;274;p33"/>
          <p:cNvPicPr preferRelativeResize="0"/>
          <p:nvPr/>
        </p:nvPicPr>
        <p:blipFill rotWithShape="1">
          <a:blip r:embed="rId7">
            <a:alphaModFix/>
          </a:blip>
          <a:srcRect b="19139" l="0" r="0" t="0"/>
          <a:stretch/>
        </p:blipFill>
        <p:spPr>
          <a:xfrm>
            <a:off x="1010025" y="3217475"/>
            <a:ext cx="5930849" cy="270850"/>
          </a:xfrm>
          <a:prstGeom prst="rect">
            <a:avLst/>
          </a:prstGeom>
          <a:noFill/>
          <a:ln>
            <a:noFill/>
          </a:ln>
        </p:spPr>
      </p:pic>
      <p:pic>
        <p:nvPicPr>
          <p:cNvPr id="275" name="Google Shape;275;p33"/>
          <p:cNvPicPr preferRelativeResize="0"/>
          <p:nvPr/>
        </p:nvPicPr>
        <p:blipFill rotWithShape="1">
          <a:blip r:embed="rId8">
            <a:alphaModFix/>
          </a:blip>
          <a:srcRect b="0" l="0" r="12510" t="0"/>
          <a:stretch/>
        </p:blipFill>
        <p:spPr>
          <a:xfrm>
            <a:off x="1010025" y="4265550"/>
            <a:ext cx="5930849" cy="334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idx="1" type="body"/>
          </p:nvPr>
        </p:nvSpPr>
        <p:spPr>
          <a:xfrm>
            <a:off x="276100" y="1098275"/>
            <a:ext cx="8520600" cy="2310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solidFill>
                  <a:schemeClr val="dk1"/>
                </a:solidFill>
              </a:rPr>
              <a:t>5. MariaDBMS ажиллуулах</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t/>
            </a:r>
            <a:endParaRPr/>
          </a:p>
        </p:txBody>
      </p:sp>
      <p:pic>
        <p:nvPicPr>
          <p:cNvPr id="281" name="Google Shape;281;p34"/>
          <p:cNvPicPr preferRelativeResize="0"/>
          <p:nvPr/>
        </p:nvPicPr>
        <p:blipFill>
          <a:blip r:embed="rId3">
            <a:alphaModFix/>
          </a:blip>
          <a:stretch>
            <a:fillRect/>
          </a:stretch>
        </p:blipFill>
        <p:spPr>
          <a:xfrm>
            <a:off x="7807575" y="84425"/>
            <a:ext cx="1336425" cy="933300"/>
          </a:xfrm>
          <a:prstGeom prst="rect">
            <a:avLst/>
          </a:prstGeom>
          <a:noFill/>
          <a:ln>
            <a:noFill/>
          </a:ln>
        </p:spPr>
      </p:pic>
      <p:pic>
        <p:nvPicPr>
          <p:cNvPr id="282" name="Google Shape;282;p34"/>
          <p:cNvPicPr preferRelativeResize="0"/>
          <p:nvPr/>
        </p:nvPicPr>
        <p:blipFill>
          <a:blip r:embed="rId4">
            <a:alphaModFix/>
          </a:blip>
          <a:stretch>
            <a:fillRect/>
          </a:stretch>
        </p:blipFill>
        <p:spPr>
          <a:xfrm>
            <a:off x="657050" y="1725025"/>
            <a:ext cx="5545401" cy="424400"/>
          </a:xfrm>
          <a:prstGeom prst="rect">
            <a:avLst/>
          </a:prstGeom>
          <a:noFill/>
          <a:ln>
            <a:noFill/>
          </a:ln>
        </p:spPr>
      </p:pic>
      <p:pic>
        <p:nvPicPr>
          <p:cNvPr id="283" name="Google Shape;283;p34"/>
          <p:cNvPicPr preferRelativeResize="0"/>
          <p:nvPr/>
        </p:nvPicPr>
        <p:blipFill>
          <a:blip r:embed="rId5">
            <a:alphaModFix/>
          </a:blip>
          <a:stretch>
            <a:fillRect/>
          </a:stretch>
        </p:blipFill>
        <p:spPr>
          <a:xfrm>
            <a:off x="657050" y="2498525"/>
            <a:ext cx="6470874" cy="282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311700" y="563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Хүснэгт үүсгэх</a:t>
            </a:r>
            <a:endParaRPr/>
          </a:p>
        </p:txBody>
      </p:sp>
      <p:pic>
        <p:nvPicPr>
          <p:cNvPr id="289" name="Google Shape;289;p35"/>
          <p:cNvPicPr preferRelativeResize="0"/>
          <p:nvPr/>
        </p:nvPicPr>
        <p:blipFill>
          <a:blip r:embed="rId3">
            <a:alphaModFix/>
          </a:blip>
          <a:stretch>
            <a:fillRect/>
          </a:stretch>
        </p:blipFill>
        <p:spPr>
          <a:xfrm>
            <a:off x="7664850" y="0"/>
            <a:ext cx="1457326" cy="1017725"/>
          </a:xfrm>
          <a:prstGeom prst="rect">
            <a:avLst/>
          </a:prstGeom>
          <a:noFill/>
          <a:ln>
            <a:noFill/>
          </a:ln>
        </p:spPr>
      </p:pic>
      <p:pic>
        <p:nvPicPr>
          <p:cNvPr id="290" name="Google Shape;290;p35"/>
          <p:cNvPicPr preferRelativeResize="0"/>
          <p:nvPr/>
        </p:nvPicPr>
        <p:blipFill>
          <a:blip r:embed="rId4">
            <a:alphaModFix/>
          </a:blip>
          <a:stretch>
            <a:fillRect/>
          </a:stretch>
        </p:blipFill>
        <p:spPr>
          <a:xfrm>
            <a:off x="390525" y="1578613"/>
            <a:ext cx="8362950" cy="2200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6"/>
          <p:cNvPicPr preferRelativeResize="0"/>
          <p:nvPr/>
        </p:nvPicPr>
        <p:blipFill>
          <a:blip r:embed="rId3">
            <a:alphaModFix/>
          </a:blip>
          <a:stretch>
            <a:fillRect/>
          </a:stretch>
        </p:blipFill>
        <p:spPr>
          <a:xfrm>
            <a:off x="7664850" y="0"/>
            <a:ext cx="1457326" cy="1017725"/>
          </a:xfrm>
          <a:prstGeom prst="rect">
            <a:avLst/>
          </a:prstGeom>
          <a:noFill/>
          <a:ln>
            <a:noFill/>
          </a:ln>
        </p:spPr>
      </p:pic>
      <p:pic>
        <p:nvPicPr>
          <p:cNvPr id="296" name="Google Shape;296;p36"/>
          <p:cNvPicPr preferRelativeResize="0"/>
          <p:nvPr/>
        </p:nvPicPr>
        <p:blipFill>
          <a:blip r:embed="rId4">
            <a:alphaModFix/>
          </a:blip>
          <a:stretch>
            <a:fillRect/>
          </a:stretch>
        </p:blipFill>
        <p:spPr>
          <a:xfrm>
            <a:off x="0" y="234800"/>
            <a:ext cx="7056201" cy="2278000"/>
          </a:xfrm>
          <a:prstGeom prst="rect">
            <a:avLst/>
          </a:prstGeom>
          <a:noFill/>
          <a:ln>
            <a:noFill/>
          </a:ln>
        </p:spPr>
      </p:pic>
      <p:pic>
        <p:nvPicPr>
          <p:cNvPr id="297" name="Google Shape;297;p36"/>
          <p:cNvPicPr preferRelativeResize="0"/>
          <p:nvPr/>
        </p:nvPicPr>
        <p:blipFill>
          <a:blip r:embed="rId5">
            <a:alphaModFix/>
          </a:blip>
          <a:stretch>
            <a:fillRect/>
          </a:stretch>
        </p:blipFill>
        <p:spPr>
          <a:xfrm>
            <a:off x="152400" y="2665200"/>
            <a:ext cx="8191500" cy="2219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no WHERE clause</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select studentID, FullName, studentID</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from student;</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WHERE clause with between</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select studentID, FullName, studentID</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from student</a:t>
            </a:r>
            <a:endParaRPr sz="1100">
              <a:solidFill>
                <a:schemeClr val="dk1"/>
              </a:solidFill>
              <a:latin typeface="Roboto Mono"/>
              <a:ea typeface="Roboto Mono"/>
              <a:cs typeface="Roboto Mono"/>
              <a:sym typeface="Roboto Mono"/>
            </a:endParaRPr>
          </a:p>
          <a:p>
            <a:pPr indent="0" lvl="0" marL="190500" marR="190500" rtl="0" algn="l">
              <a:lnSpc>
                <a:spcPct val="150000"/>
              </a:lnSpc>
              <a:spcBef>
                <a:spcPts val="1700"/>
              </a:spcBef>
              <a:spcAft>
                <a:spcPts val="3300"/>
              </a:spcAft>
              <a:buClr>
                <a:schemeClr val="dk1"/>
              </a:buClr>
              <a:buSzPts val="1100"/>
              <a:buFont typeface="Arial"/>
              <a:buNone/>
            </a:pPr>
            <a:r>
              <a:rPr lang="en" sz="1100">
                <a:solidFill>
                  <a:schemeClr val="dk1"/>
                </a:solidFill>
                <a:latin typeface="Roboto Mono"/>
                <a:ea typeface="Roboto Mono"/>
                <a:cs typeface="Roboto Mono"/>
                <a:sym typeface="Roboto Mono"/>
              </a:rPr>
              <a:t>where studentID between 2 and 7</a:t>
            </a:r>
            <a:endParaRPr/>
          </a:p>
        </p:txBody>
      </p:sp>
      <p:pic>
        <p:nvPicPr>
          <p:cNvPr id="303" name="Google Shape;303;p37"/>
          <p:cNvPicPr preferRelativeResize="0"/>
          <p:nvPr/>
        </p:nvPicPr>
        <p:blipFill>
          <a:blip r:embed="rId3">
            <a:alphaModFix/>
          </a:blip>
          <a:stretch>
            <a:fillRect/>
          </a:stretch>
        </p:blipFill>
        <p:spPr>
          <a:xfrm>
            <a:off x="0" y="1137775"/>
            <a:ext cx="4496474" cy="2867700"/>
          </a:xfrm>
          <a:prstGeom prst="rect">
            <a:avLst/>
          </a:prstGeom>
          <a:noFill/>
          <a:ln>
            <a:noFill/>
          </a:ln>
        </p:spPr>
      </p:pic>
      <p:sp>
        <p:nvSpPr>
          <p:cNvPr id="304" name="Google Shape;304;p37"/>
          <p:cNvSpPr txBox="1"/>
          <p:nvPr/>
        </p:nvSpPr>
        <p:spPr>
          <a:xfrm>
            <a:off x="132675" y="265350"/>
            <a:ext cx="4496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Оюутны хүснэгт болон WHERE заалтыг ашигласан жишээ </a:t>
            </a:r>
            <a:endParaRPr sz="1600"/>
          </a:p>
        </p:txBody>
      </p:sp>
      <p:pic>
        <p:nvPicPr>
          <p:cNvPr id="305" name="Google Shape;305;p37"/>
          <p:cNvPicPr preferRelativeResize="0"/>
          <p:nvPr/>
        </p:nvPicPr>
        <p:blipFill>
          <a:blip r:embed="rId4">
            <a:alphaModFix/>
          </a:blip>
          <a:stretch>
            <a:fillRect/>
          </a:stretch>
        </p:blipFill>
        <p:spPr>
          <a:xfrm>
            <a:off x="7664850" y="0"/>
            <a:ext cx="1457326" cy="1017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Эх сурвалж</a:t>
            </a:r>
            <a:endParaRPr/>
          </a:p>
        </p:txBody>
      </p:sp>
      <p:sp>
        <p:nvSpPr>
          <p:cNvPr id="311" name="Google Shape;31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u="sng">
                <a:solidFill>
                  <a:schemeClr val="hlink"/>
                </a:solidFill>
                <a:hlinkClick r:id="rId3"/>
              </a:rPr>
              <a:t>https://mariadb.com</a:t>
            </a:r>
            <a:endParaRPr b="1"/>
          </a:p>
          <a:p>
            <a:pPr indent="-342900" lvl="0" marL="457200" rtl="0" algn="l">
              <a:spcBef>
                <a:spcPts val="0"/>
              </a:spcBef>
              <a:spcAft>
                <a:spcPts val="0"/>
              </a:spcAft>
              <a:buSzPts val="1800"/>
              <a:buChar char="●"/>
            </a:pPr>
            <a:r>
              <a:rPr b="1" lang="en" u="sng">
                <a:solidFill>
                  <a:schemeClr val="hlink"/>
                </a:solidFill>
                <a:hlinkClick r:id="rId4"/>
              </a:rPr>
              <a:t>https://en.wikipedia.org</a:t>
            </a:r>
            <a:endParaRPr b="1"/>
          </a:p>
          <a:p>
            <a:pPr indent="-342900" lvl="0" marL="457200" rtl="0" algn="l">
              <a:spcBef>
                <a:spcPts val="0"/>
              </a:spcBef>
              <a:spcAft>
                <a:spcPts val="0"/>
              </a:spcAft>
              <a:buSzPts val="1800"/>
              <a:buChar char="●"/>
            </a:pPr>
            <a:r>
              <a:rPr b="1" lang="en" u="sng">
                <a:solidFill>
                  <a:schemeClr val="hlink"/>
                </a:solidFill>
                <a:hlinkClick r:id="rId5"/>
              </a:rPr>
              <a:t>https://db-engines.com/en/</a:t>
            </a:r>
            <a:endParaRPr b="1"/>
          </a:p>
          <a:p>
            <a:pPr indent="-342900" lvl="0" marL="457200" rtl="0" algn="l">
              <a:spcBef>
                <a:spcPts val="0"/>
              </a:spcBef>
              <a:spcAft>
                <a:spcPts val="0"/>
              </a:spcAft>
              <a:buSzPts val="1800"/>
              <a:buChar char="●"/>
            </a:pPr>
            <a:r>
              <a:rPr lang="en"/>
              <a:t>‘DataBase Systems 4th Edition’ by Connolly Carolyn E Begg</a:t>
            </a:r>
            <a:endParaRPr/>
          </a:p>
          <a:p>
            <a:pPr indent="-342900" lvl="0" marL="457200" rtl="0" algn="l">
              <a:lnSpc>
                <a:spcPct val="120000"/>
              </a:lnSpc>
              <a:spcBef>
                <a:spcPts val="0"/>
              </a:spcBef>
              <a:spcAft>
                <a:spcPts val="0"/>
              </a:spcAft>
              <a:buSzPts val="1800"/>
              <a:buChar char="●"/>
            </a:pPr>
            <a:r>
              <a:rPr lang="en" sz="1700"/>
              <a:t>‘Mastering MariaDB’ by Federico Razzoli</a:t>
            </a:r>
            <a:endParaRPr sz="1700"/>
          </a:p>
          <a:p>
            <a:pPr indent="0" lvl="0" marL="0" rtl="0" algn="l">
              <a:spcBef>
                <a:spcPts val="400"/>
              </a:spcBef>
              <a:spcAft>
                <a:spcPts val="1200"/>
              </a:spcAft>
              <a:buNone/>
            </a:pPr>
            <a:r>
              <a:rPr lang="en" sz="1700">
                <a:solidFill>
                  <a:srgbClr val="FFFFFF"/>
                </a:solidFill>
              </a:rPr>
              <a:t>Mastering Maria</a:t>
            </a:r>
            <a:endParaRPr b="1"/>
          </a:p>
        </p:txBody>
      </p:sp>
      <p:pic>
        <p:nvPicPr>
          <p:cNvPr id="312" name="Google Shape;312;p38"/>
          <p:cNvPicPr preferRelativeResize="0"/>
          <p:nvPr/>
        </p:nvPicPr>
        <p:blipFill>
          <a:blip r:embed="rId6">
            <a:alphaModFix/>
          </a:blip>
          <a:stretch>
            <a:fillRect/>
          </a:stretch>
        </p:blipFill>
        <p:spPr>
          <a:xfrm>
            <a:off x="7664850" y="0"/>
            <a:ext cx="1457326" cy="1017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729725" y="42407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73763"/>
                </a:solidFill>
              </a:rPr>
              <a:t>АНХААРАЛ ХАНДУУЛСАНД БАЯРЛАЛАА</a:t>
            </a:r>
            <a:endParaRPr b="1">
              <a:solidFill>
                <a:srgbClr val="073763"/>
              </a:solidFill>
            </a:endParaRPr>
          </a:p>
        </p:txBody>
      </p:sp>
      <p:pic>
        <p:nvPicPr>
          <p:cNvPr id="318" name="Google Shape;318;p39"/>
          <p:cNvPicPr preferRelativeResize="0"/>
          <p:nvPr/>
        </p:nvPicPr>
        <p:blipFill>
          <a:blip r:embed="rId3">
            <a:alphaModFix/>
          </a:blip>
          <a:stretch>
            <a:fillRect/>
          </a:stretch>
        </p:blipFill>
        <p:spPr>
          <a:xfrm>
            <a:off x="2553925" y="352700"/>
            <a:ext cx="4872200" cy="3402525"/>
          </a:xfrm>
          <a:prstGeom prst="rect">
            <a:avLst/>
          </a:prstGeom>
          <a:noFill/>
          <a:ln>
            <a:noFill/>
          </a:ln>
        </p:spPr>
      </p:pic>
      <p:sp>
        <p:nvSpPr>
          <p:cNvPr id="319" name="Google Shape;319;p39"/>
          <p:cNvSpPr/>
          <p:nvPr/>
        </p:nvSpPr>
        <p:spPr>
          <a:xfrm>
            <a:off x="0" y="0"/>
            <a:ext cx="940500" cy="51435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702550"/>
            <a:ext cx="8520600" cy="507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DBMS - ын талаар </a:t>
            </a:r>
            <a:endParaRPr>
              <a:latin typeface="Times New Roman"/>
              <a:ea typeface="Times New Roman"/>
              <a:cs typeface="Times New Roman"/>
              <a:sym typeface="Times New Roman"/>
            </a:endParaRPr>
          </a:p>
        </p:txBody>
      </p:sp>
      <p:sp>
        <p:nvSpPr>
          <p:cNvPr id="71" name="Google Shape;71;p15"/>
          <p:cNvSpPr txBox="1"/>
          <p:nvPr>
            <p:ph idx="1" type="body"/>
          </p:nvPr>
        </p:nvSpPr>
        <p:spPr>
          <a:xfrm>
            <a:off x="311700" y="1534963"/>
            <a:ext cx="8894700" cy="1058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50">
                <a:solidFill>
                  <a:schemeClr val="dk1"/>
                </a:solidFill>
                <a:latin typeface="Times New Roman"/>
                <a:ea typeface="Times New Roman"/>
                <a:cs typeface="Times New Roman"/>
                <a:sym typeface="Times New Roman"/>
              </a:rPr>
              <a:t>Өгөгдлийн санг үүсгэх, устгах, өөрчлөх боломжийг тодорхой хяналт, хандалттайгаар олгодог програмыг Өгөгдлийн Санг Удирдах Систем гэдэг. (ӨСУС)</a:t>
            </a:r>
            <a:endParaRPr sz="175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750">
              <a:solidFill>
                <a:srgbClr val="000000"/>
              </a:solidFill>
            </a:endParaRPr>
          </a:p>
        </p:txBody>
      </p:sp>
      <p:pic>
        <p:nvPicPr>
          <p:cNvPr id="72" name="Google Shape;72;p15"/>
          <p:cNvPicPr preferRelativeResize="0"/>
          <p:nvPr/>
        </p:nvPicPr>
        <p:blipFill>
          <a:blip r:embed="rId3">
            <a:alphaModFix/>
          </a:blip>
          <a:stretch>
            <a:fillRect/>
          </a:stretch>
        </p:blipFill>
        <p:spPr>
          <a:xfrm>
            <a:off x="7735254" y="71200"/>
            <a:ext cx="1355370" cy="946525"/>
          </a:xfrm>
          <a:prstGeom prst="rect">
            <a:avLst/>
          </a:prstGeom>
          <a:noFill/>
          <a:ln>
            <a:noFill/>
          </a:ln>
        </p:spPr>
      </p:pic>
      <p:sp>
        <p:nvSpPr>
          <p:cNvPr id="73" name="Google Shape;73;p15"/>
          <p:cNvSpPr/>
          <p:nvPr/>
        </p:nvSpPr>
        <p:spPr>
          <a:xfrm>
            <a:off x="462725" y="3151225"/>
            <a:ext cx="2012400" cy="725700"/>
          </a:xfrm>
          <a:prstGeom prst="roundRect">
            <a:avLst>
              <a:gd fmla="val 16667" name="adj"/>
            </a:avLst>
          </a:prstGeom>
          <a:solidFill>
            <a:srgbClr val="0A328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Times New Roman"/>
                <a:ea typeface="Times New Roman"/>
                <a:cs typeface="Times New Roman"/>
                <a:sym typeface="Times New Roman"/>
              </a:rPr>
              <a:t>Relational</a:t>
            </a:r>
            <a:endParaRPr sz="1700">
              <a:solidFill>
                <a:schemeClr val="lt1"/>
              </a:solidFill>
              <a:latin typeface="Times New Roman"/>
              <a:ea typeface="Times New Roman"/>
              <a:cs typeface="Times New Roman"/>
              <a:sym typeface="Times New Roman"/>
            </a:endParaRPr>
          </a:p>
        </p:txBody>
      </p:sp>
      <p:sp>
        <p:nvSpPr>
          <p:cNvPr id="74" name="Google Shape;74;p15"/>
          <p:cNvSpPr/>
          <p:nvPr/>
        </p:nvSpPr>
        <p:spPr>
          <a:xfrm>
            <a:off x="2557136" y="3151225"/>
            <a:ext cx="2012400" cy="725700"/>
          </a:xfrm>
          <a:prstGeom prst="roundRect">
            <a:avLst>
              <a:gd fmla="val 16667" name="adj"/>
            </a:avLst>
          </a:prstGeom>
          <a:solidFill>
            <a:srgbClr val="0A328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Times New Roman"/>
                <a:ea typeface="Times New Roman"/>
                <a:cs typeface="Times New Roman"/>
                <a:sym typeface="Times New Roman"/>
              </a:rPr>
              <a:t>Object-Oriented</a:t>
            </a:r>
            <a:endParaRPr sz="1700">
              <a:solidFill>
                <a:schemeClr val="lt1"/>
              </a:solidFill>
              <a:latin typeface="Times New Roman"/>
              <a:ea typeface="Times New Roman"/>
              <a:cs typeface="Times New Roman"/>
              <a:sym typeface="Times New Roman"/>
            </a:endParaRPr>
          </a:p>
        </p:txBody>
      </p:sp>
      <p:sp>
        <p:nvSpPr>
          <p:cNvPr id="75" name="Google Shape;75;p15"/>
          <p:cNvSpPr/>
          <p:nvPr/>
        </p:nvSpPr>
        <p:spPr>
          <a:xfrm>
            <a:off x="4651523" y="3151225"/>
            <a:ext cx="2012400" cy="725700"/>
          </a:xfrm>
          <a:prstGeom prst="roundRect">
            <a:avLst>
              <a:gd fmla="val 16667" name="adj"/>
            </a:avLst>
          </a:prstGeom>
          <a:solidFill>
            <a:srgbClr val="0A328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Times New Roman"/>
                <a:ea typeface="Times New Roman"/>
                <a:cs typeface="Times New Roman"/>
                <a:sym typeface="Times New Roman"/>
              </a:rPr>
              <a:t>Hierarchical</a:t>
            </a:r>
            <a:endParaRPr sz="1700">
              <a:solidFill>
                <a:schemeClr val="lt1"/>
              </a:solidFill>
              <a:latin typeface="Times New Roman"/>
              <a:ea typeface="Times New Roman"/>
              <a:cs typeface="Times New Roman"/>
              <a:sym typeface="Times New Roman"/>
            </a:endParaRPr>
          </a:p>
        </p:txBody>
      </p:sp>
      <p:sp>
        <p:nvSpPr>
          <p:cNvPr id="76" name="Google Shape;76;p15"/>
          <p:cNvSpPr/>
          <p:nvPr/>
        </p:nvSpPr>
        <p:spPr>
          <a:xfrm>
            <a:off x="6745923" y="3151225"/>
            <a:ext cx="2012400" cy="725700"/>
          </a:xfrm>
          <a:prstGeom prst="roundRect">
            <a:avLst>
              <a:gd fmla="val 16667" name="adj"/>
            </a:avLst>
          </a:prstGeom>
          <a:solidFill>
            <a:srgbClr val="0A328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Times New Roman"/>
                <a:ea typeface="Times New Roman"/>
                <a:cs typeface="Times New Roman"/>
                <a:sym typeface="Times New Roman"/>
              </a:rPr>
              <a:t>Multi-Dimensional</a:t>
            </a:r>
            <a:endParaRPr sz="1700">
              <a:solidFill>
                <a:schemeClr val="lt1"/>
              </a:solidFill>
              <a:latin typeface="Times New Roman"/>
              <a:ea typeface="Times New Roman"/>
              <a:cs typeface="Times New Roman"/>
              <a:sym typeface="Times New Roman"/>
            </a:endParaRPr>
          </a:p>
        </p:txBody>
      </p:sp>
      <p:cxnSp>
        <p:nvCxnSpPr>
          <p:cNvPr id="77" name="Google Shape;77;p15"/>
          <p:cNvCxnSpPr/>
          <p:nvPr/>
        </p:nvCxnSpPr>
        <p:spPr>
          <a:xfrm>
            <a:off x="1664150" y="2745475"/>
            <a:ext cx="5686200" cy="42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78" name="Google Shape;78;p15"/>
          <p:cNvCxnSpPr/>
          <p:nvPr/>
        </p:nvCxnSpPr>
        <p:spPr>
          <a:xfrm>
            <a:off x="1650825" y="2745450"/>
            <a:ext cx="13200" cy="340500"/>
          </a:xfrm>
          <a:prstGeom prst="straightConnector1">
            <a:avLst/>
          </a:prstGeom>
          <a:noFill/>
          <a:ln cap="flat" cmpd="sng" w="9525">
            <a:solidFill>
              <a:schemeClr val="dk2"/>
            </a:solidFill>
            <a:prstDash val="solid"/>
            <a:round/>
            <a:headEnd len="med" w="med" type="none"/>
            <a:tailEnd len="med" w="med" type="triangle"/>
          </a:ln>
        </p:spPr>
      </p:cxnSp>
      <p:cxnSp>
        <p:nvCxnSpPr>
          <p:cNvPr id="79" name="Google Shape;79;p15"/>
          <p:cNvCxnSpPr/>
          <p:nvPr/>
        </p:nvCxnSpPr>
        <p:spPr>
          <a:xfrm>
            <a:off x="3519763" y="2745475"/>
            <a:ext cx="13200" cy="34050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5"/>
          <p:cNvCxnSpPr/>
          <p:nvPr/>
        </p:nvCxnSpPr>
        <p:spPr>
          <a:xfrm>
            <a:off x="5773400" y="2762400"/>
            <a:ext cx="13200" cy="34050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5"/>
          <p:cNvCxnSpPr/>
          <p:nvPr/>
        </p:nvCxnSpPr>
        <p:spPr>
          <a:xfrm>
            <a:off x="7346325" y="2745475"/>
            <a:ext cx="13200" cy="340500"/>
          </a:xfrm>
          <a:prstGeom prst="straightConnector1">
            <a:avLst/>
          </a:prstGeom>
          <a:noFill/>
          <a:ln cap="flat" cmpd="sng" w="9525">
            <a:solidFill>
              <a:schemeClr val="dk2"/>
            </a:solidFill>
            <a:prstDash val="solid"/>
            <a:round/>
            <a:headEnd len="med" w="med" type="none"/>
            <a:tailEnd len="med" w="med" type="triangle"/>
          </a:ln>
        </p:spPr>
      </p:cxnSp>
      <p:sp>
        <p:nvSpPr>
          <p:cNvPr id="82" name="Google Shape;82;p15"/>
          <p:cNvSpPr/>
          <p:nvPr/>
        </p:nvSpPr>
        <p:spPr>
          <a:xfrm>
            <a:off x="5981075" y="4024425"/>
            <a:ext cx="2012400" cy="725700"/>
          </a:xfrm>
          <a:prstGeom prst="roundRect">
            <a:avLst>
              <a:gd fmla="val 16667" name="adj"/>
            </a:avLst>
          </a:prstGeom>
          <a:solidFill>
            <a:srgbClr val="0A328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Times New Roman"/>
                <a:ea typeface="Times New Roman"/>
                <a:cs typeface="Times New Roman"/>
                <a:sym typeface="Times New Roman"/>
              </a:rPr>
              <a:t>Network</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DBMS rank</a:t>
            </a:r>
            <a:endParaRPr>
              <a:latin typeface="Times New Roman"/>
              <a:ea typeface="Times New Roman"/>
              <a:cs typeface="Times New Roman"/>
              <a:sym typeface="Times New Roman"/>
            </a:endParaRPr>
          </a:p>
        </p:txBody>
      </p:sp>
      <p:sp>
        <p:nvSpPr>
          <p:cNvPr id="88" name="Google Shape;88;p16"/>
          <p:cNvSpPr txBox="1"/>
          <p:nvPr>
            <p:ph idx="1" type="body"/>
          </p:nvPr>
        </p:nvSpPr>
        <p:spPr>
          <a:xfrm>
            <a:off x="205700" y="10660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383 systems in ranking, Feb 2022</a:t>
            </a:r>
            <a:endParaRPr sz="1200"/>
          </a:p>
        </p:txBody>
      </p:sp>
      <p:pic>
        <p:nvPicPr>
          <p:cNvPr id="89" name="Google Shape;89;p16"/>
          <p:cNvPicPr preferRelativeResize="0"/>
          <p:nvPr/>
        </p:nvPicPr>
        <p:blipFill>
          <a:blip r:embed="rId3">
            <a:alphaModFix/>
          </a:blip>
          <a:stretch>
            <a:fillRect/>
          </a:stretch>
        </p:blipFill>
        <p:spPr>
          <a:xfrm>
            <a:off x="7735254" y="71200"/>
            <a:ext cx="1355370" cy="946525"/>
          </a:xfrm>
          <a:prstGeom prst="rect">
            <a:avLst/>
          </a:prstGeom>
          <a:noFill/>
          <a:ln>
            <a:noFill/>
          </a:ln>
        </p:spPr>
      </p:pic>
      <p:pic>
        <p:nvPicPr>
          <p:cNvPr id="90" name="Google Shape;90;p16"/>
          <p:cNvPicPr preferRelativeResize="0"/>
          <p:nvPr/>
        </p:nvPicPr>
        <p:blipFill>
          <a:blip r:embed="rId4">
            <a:alphaModFix/>
          </a:blip>
          <a:stretch>
            <a:fillRect/>
          </a:stretch>
        </p:blipFill>
        <p:spPr>
          <a:xfrm>
            <a:off x="205700" y="1461525"/>
            <a:ext cx="8732600" cy="34708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3288"/>
        </a:solidFill>
      </p:bgPr>
    </p:bg>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670750" y="554925"/>
            <a:ext cx="5542502" cy="4033625"/>
          </a:xfrm>
          <a:prstGeom prst="rect">
            <a:avLst/>
          </a:prstGeom>
          <a:noFill/>
          <a:ln>
            <a:noFill/>
          </a:ln>
        </p:spPr>
      </p:pic>
      <p:pic>
        <p:nvPicPr>
          <p:cNvPr id="96" name="Google Shape;96;p17"/>
          <p:cNvPicPr preferRelativeResize="0"/>
          <p:nvPr/>
        </p:nvPicPr>
        <p:blipFill>
          <a:blip r:embed="rId4">
            <a:alphaModFix/>
          </a:blip>
          <a:stretch>
            <a:fillRect/>
          </a:stretch>
        </p:blipFill>
        <p:spPr>
          <a:xfrm>
            <a:off x="6495275" y="2464325"/>
            <a:ext cx="1965550" cy="2124250"/>
          </a:xfrm>
          <a:prstGeom prst="rect">
            <a:avLst/>
          </a:prstGeom>
          <a:noFill/>
          <a:ln>
            <a:noFill/>
          </a:ln>
        </p:spPr>
      </p:pic>
      <p:pic>
        <p:nvPicPr>
          <p:cNvPr id="97" name="Google Shape;97;p17"/>
          <p:cNvPicPr preferRelativeResize="0"/>
          <p:nvPr/>
        </p:nvPicPr>
        <p:blipFill rotWithShape="1">
          <a:blip r:embed="rId5">
            <a:alphaModFix/>
          </a:blip>
          <a:srcRect b="24179" l="0" r="0" t="0"/>
          <a:stretch/>
        </p:blipFill>
        <p:spPr>
          <a:xfrm>
            <a:off x="7750200" y="40035"/>
            <a:ext cx="1393800" cy="737990"/>
          </a:xfrm>
          <a:prstGeom prst="rect">
            <a:avLst/>
          </a:prstGeom>
          <a:noFill/>
          <a:ln>
            <a:noFill/>
          </a:ln>
        </p:spPr>
      </p:pic>
      <p:sp>
        <p:nvSpPr>
          <p:cNvPr id="98" name="Google Shape;98;p17"/>
          <p:cNvSpPr txBox="1"/>
          <p:nvPr/>
        </p:nvSpPr>
        <p:spPr>
          <a:xfrm>
            <a:off x="7750200" y="702400"/>
            <a:ext cx="1393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omfortaa"/>
                <a:ea typeface="Comfortaa"/>
                <a:cs typeface="Comfortaa"/>
                <a:sym typeface="Comfortaa"/>
              </a:rPr>
              <a:t>MariaDB</a:t>
            </a:r>
            <a:endParaRPr sz="1900">
              <a:solidFill>
                <a:schemeClr val="lt1"/>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DBMS - ийн ерөнхий бүтэц болон архитектур</a:t>
            </a:r>
            <a:endParaRPr b="1">
              <a:latin typeface="Times New Roman"/>
              <a:ea typeface="Times New Roman"/>
              <a:cs typeface="Times New Roman"/>
              <a:sym typeface="Times New Roman"/>
            </a:endParaRPr>
          </a:p>
        </p:txBody>
      </p:sp>
      <p:sp>
        <p:nvSpPr>
          <p:cNvPr id="104" name="Google Shape;104;p18"/>
          <p:cNvSpPr txBox="1"/>
          <p:nvPr>
            <p:ph idx="1" type="body"/>
          </p:nvPr>
        </p:nvSpPr>
        <p:spPr>
          <a:xfrm>
            <a:off x="311700" y="1246175"/>
            <a:ext cx="8520600" cy="3625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ӨСУС - ийн а</a:t>
            </a:r>
            <a:r>
              <a:rPr lang="en"/>
              <a:t>рхитектур гэдэг нь системийн  загварыг  гаргасан зураглал юм.</a:t>
            </a:r>
            <a:endParaRPr/>
          </a:p>
          <a:p>
            <a:pPr indent="0" lvl="0" marL="0" rtl="0" algn="just">
              <a:spcBef>
                <a:spcPts val="1200"/>
              </a:spcBef>
              <a:spcAft>
                <a:spcPts val="0"/>
              </a:spcAft>
              <a:buNone/>
            </a:pPr>
            <a:r>
              <a:rPr lang="en"/>
              <a:t>Энэ схем нь системийг ажлуулах, хөгжүүлэхэд хэрэгтэй байдаг бөгөөд өгөгдлийн сангийн бүрэлдэхүүн бүрийг тусд нь ойлгох, шалгах мөн өөрчлөх боломжийг өгдөг. Үүнээс гадна, </a:t>
            </a:r>
            <a:r>
              <a:rPr lang="en">
                <a:solidFill>
                  <a:schemeClr val="dk1"/>
                </a:solidFill>
                <a:latin typeface="Times New Roman"/>
                <a:ea typeface="Times New Roman"/>
                <a:cs typeface="Times New Roman"/>
                <a:sym typeface="Times New Roman"/>
              </a:rPr>
              <a:t>хэрэглээний програм хангамжийг физик өгөдлийн сангаас тусгаарлах үүргийг гүйцэтгэдэг.</a:t>
            </a:r>
            <a:endParaRPr sz="2500">
              <a:latin typeface="Times New Roman"/>
              <a:ea typeface="Times New Roman"/>
              <a:cs typeface="Times New Roman"/>
              <a:sym typeface="Times New Roman"/>
            </a:endParaRPr>
          </a:p>
          <a:p>
            <a:pPr indent="0" lvl="0" marL="0" rtl="0" algn="l">
              <a:spcBef>
                <a:spcPts val="1200"/>
              </a:spcBef>
              <a:spcAft>
                <a:spcPts val="0"/>
              </a:spcAft>
              <a:buNone/>
            </a:pPr>
            <a:r>
              <a:rPr lang="en"/>
              <a:t>Гурван схемийн архитектур:</a:t>
            </a:r>
            <a:endParaRPr/>
          </a:p>
          <a:p>
            <a:pPr indent="-342900" lvl="0" marL="457200" rtl="0" algn="l">
              <a:spcBef>
                <a:spcPts val="1200"/>
              </a:spcBef>
              <a:spcAft>
                <a:spcPts val="0"/>
              </a:spcAft>
              <a:buSzPts val="1800"/>
              <a:buAutoNum type="arabicPeriod"/>
            </a:pPr>
            <a:r>
              <a:rPr lang="en"/>
              <a:t>Дотоод түвшин (Internl level)</a:t>
            </a:r>
            <a:endParaRPr/>
          </a:p>
          <a:p>
            <a:pPr indent="-342900" lvl="0" marL="457200" rtl="0" algn="l">
              <a:spcBef>
                <a:spcPts val="0"/>
              </a:spcBef>
              <a:spcAft>
                <a:spcPts val="0"/>
              </a:spcAft>
              <a:buSzPts val="1800"/>
              <a:buAutoNum type="arabicPeriod"/>
            </a:pPr>
            <a:r>
              <a:rPr lang="en"/>
              <a:t>Ерөнхий түвшин (Conceptual level)</a:t>
            </a:r>
            <a:endParaRPr/>
          </a:p>
          <a:p>
            <a:pPr indent="-342900" lvl="0" marL="457200" rtl="0" algn="l">
              <a:spcBef>
                <a:spcPts val="0"/>
              </a:spcBef>
              <a:spcAft>
                <a:spcPts val="0"/>
              </a:spcAft>
              <a:buSzPts val="1800"/>
              <a:buAutoNum type="arabicPeriod"/>
            </a:pPr>
            <a:r>
              <a:rPr lang="en"/>
              <a:t>Гадаад буюу хэрэглээний түвшин (External level)</a:t>
            </a:r>
            <a:endParaRPr/>
          </a:p>
        </p:txBody>
      </p:sp>
      <p:pic>
        <p:nvPicPr>
          <p:cNvPr id="105" name="Google Shape;105;p18"/>
          <p:cNvPicPr preferRelativeResize="0"/>
          <p:nvPr/>
        </p:nvPicPr>
        <p:blipFill>
          <a:blip r:embed="rId3">
            <a:alphaModFix/>
          </a:blip>
          <a:stretch>
            <a:fillRect/>
          </a:stretch>
        </p:blipFill>
        <p:spPr>
          <a:xfrm>
            <a:off x="7735254" y="71200"/>
            <a:ext cx="1355370" cy="946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DBMS - ийн архитектур</a:t>
            </a:r>
            <a:endParaRPr b="1">
              <a:latin typeface="Times New Roman"/>
              <a:ea typeface="Times New Roman"/>
              <a:cs typeface="Times New Roman"/>
              <a:sym typeface="Times New Roman"/>
            </a:endParaRPr>
          </a:p>
        </p:txBody>
      </p:sp>
      <p:pic>
        <p:nvPicPr>
          <p:cNvPr id="111" name="Google Shape;111;p19"/>
          <p:cNvPicPr preferRelativeResize="0"/>
          <p:nvPr/>
        </p:nvPicPr>
        <p:blipFill>
          <a:blip r:embed="rId3">
            <a:alphaModFix/>
          </a:blip>
          <a:stretch>
            <a:fillRect/>
          </a:stretch>
        </p:blipFill>
        <p:spPr>
          <a:xfrm>
            <a:off x="7913150" y="125999"/>
            <a:ext cx="1169100" cy="816451"/>
          </a:xfrm>
          <a:prstGeom prst="rect">
            <a:avLst/>
          </a:prstGeom>
          <a:noFill/>
          <a:ln>
            <a:noFill/>
          </a:ln>
        </p:spPr>
      </p:pic>
      <p:sp>
        <p:nvSpPr>
          <p:cNvPr id="112" name="Google Shape;112;p19"/>
          <p:cNvSpPr/>
          <p:nvPr/>
        </p:nvSpPr>
        <p:spPr>
          <a:xfrm>
            <a:off x="3185375" y="1414451"/>
            <a:ext cx="1263000" cy="6804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View1/User1 </a:t>
            </a:r>
            <a:endParaRPr/>
          </a:p>
        </p:txBody>
      </p:sp>
      <p:sp>
        <p:nvSpPr>
          <p:cNvPr id="113" name="Google Shape;113;p19"/>
          <p:cNvSpPr/>
          <p:nvPr/>
        </p:nvSpPr>
        <p:spPr>
          <a:xfrm>
            <a:off x="4986066" y="1414451"/>
            <a:ext cx="1263000" cy="6804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View2/User2</a:t>
            </a:r>
            <a:endParaRPr/>
          </a:p>
        </p:txBody>
      </p:sp>
      <p:sp>
        <p:nvSpPr>
          <p:cNvPr id="114" name="Google Shape;114;p19"/>
          <p:cNvSpPr/>
          <p:nvPr/>
        </p:nvSpPr>
        <p:spPr>
          <a:xfrm>
            <a:off x="6786780" y="1414451"/>
            <a:ext cx="1263000" cy="6804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View3/User3</a:t>
            </a:r>
            <a:endParaRPr/>
          </a:p>
        </p:txBody>
      </p:sp>
      <p:sp>
        <p:nvSpPr>
          <p:cNvPr id="115" name="Google Shape;115;p19"/>
          <p:cNvSpPr/>
          <p:nvPr/>
        </p:nvSpPr>
        <p:spPr>
          <a:xfrm>
            <a:off x="4986078" y="2305942"/>
            <a:ext cx="1263000" cy="6804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Conceptual schema</a:t>
            </a:r>
            <a:endParaRPr/>
          </a:p>
        </p:txBody>
      </p:sp>
      <p:sp>
        <p:nvSpPr>
          <p:cNvPr id="116" name="Google Shape;116;p19"/>
          <p:cNvSpPr/>
          <p:nvPr/>
        </p:nvSpPr>
        <p:spPr>
          <a:xfrm>
            <a:off x="4986078" y="3197421"/>
            <a:ext cx="1263000" cy="6804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Internal schema</a:t>
            </a:r>
            <a:endParaRPr/>
          </a:p>
        </p:txBody>
      </p:sp>
      <p:sp>
        <p:nvSpPr>
          <p:cNvPr id="117" name="Google Shape;117;p19"/>
          <p:cNvSpPr/>
          <p:nvPr/>
        </p:nvSpPr>
        <p:spPr>
          <a:xfrm>
            <a:off x="5186625" y="4144525"/>
            <a:ext cx="861900" cy="749400"/>
          </a:xfrm>
          <a:prstGeom prst="can">
            <a:avLst>
              <a:gd fmla="val 25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19"/>
          <p:cNvCxnSpPr>
            <a:stCxn id="115" idx="0"/>
            <a:endCxn id="113" idx="2"/>
          </p:cNvCxnSpPr>
          <p:nvPr/>
        </p:nvCxnSpPr>
        <p:spPr>
          <a:xfrm rot="10800000">
            <a:off x="5617578" y="2094742"/>
            <a:ext cx="0" cy="2112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9"/>
          <p:cNvCxnSpPr>
            <a:stCxn id="115" idx="3"/>
            <a:endCxn id="114" idx="2"/>
          </p:cNvCxnSpPr>
          <p:nvPr/>
        </p:nvCxnSpPr>
        <p:spPr>
          <a:xfrm flipH="1" rot="10800000">
            <a:off x="6249078" y="2094742"/>
            <a:ext cx="1169100" cy="5514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9"/>
          <p:cNvCxnSpPr>
            <a:stCxn id="115" idx="1"/>
            <a:endCxn id="112" idx="2"/>
          </p:cNvCxnSpPr>
          <p:nvPr/>
        </p:nvCxnSpPr>
        <p:spPr>
          <a:xfrm rot="10800000">
            <a:off x="3816978" y="2094742"/>
            <a:ext cx="1169100" cy="5514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19"/>
          <p:cNvCxnSpPr>
            <a:endCxn id="116" idx="0"/>
          </p:cNvCxnSpPr>
          <p:nvPr/>
        </p:nvCxnSpPr>
        <p:spPr>
          <a:xfrm>
            <a:off x="5617578" y="2986221"/>
            <a:ext cx="0" cy="2112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19"/>
          <p:cNvCxnSpPr>
            <a:stCxn id="116" idx="2"/>
            <a:endCxn id="117" idx="1"/>
          </p:cNvCxnSpPr>
          <p:nvPr/>
        </p:nvCxnSpPr>
        <p:spPr>
          <a:xfrm>
            <a:off x="5617578" y="3877821"/>
            <a:ext cx="0" cy="266700"/>
          </a:xfrm>
          <a:prstGeom prst="straightConnector1">
            <a:avLst/>
          </a:prstGeom>
          <a:noFill/>
          <a:ln cap="flat" cmpd="sng" w="9525">
            <a:solidFill>
              <a:schemeClr val="dk2"/>
            </a:solidFill>
            <a:prstDash val="solid"/>
            <a:round/>
            <a:headEnd len="med" w="med" type="none"/>
            <a:tailEnd len="med" w="med" type="none"/>
          </a:ln>
        </p:spPr>
      </p:cxnSp>
      <p:sp>
        <p:nvSpPr>
          <p:cNvPr id="123" name="Google Shape;123;p19"/>
          <p:cNvSpPr txBox="1"/>
          <p:nvPr/>
        </p:nvSpPr>
        <p:spPr>
          <a:xfrm>
            <a:off x="543400" y="1531775"/>
            <a:ext cx="135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External level</a:t>
            </a:r>
            <a:endParaRPr/>
          </a:p>
        </p:txBody>
      </p:sp>
      <p:sp>
        <p:nvSpPr>
          <p:cNvPr id="124" name="Google Shape;124;p19"/>
          <p:cNvSpPr txBox="1"/>
          <p:nvPr/>
        </p:nvSpPr>
        <p:spPr>
          <a:xfrm>
            <a:off x="674550" y="2446038"/>
            <a:ext cx="16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Conceptual</a:t>
            </a:r>
            <a:r>
              <a:rPr lang="en"/>
              <a:t> level</a:t>
            </a:r>
            <a:endParaRPr/>
          </a:p>
        </p:txBody>
      </p:sp>
      <p:sp>
        <p:nvSpPr>
          <p:cNvPr id="125" name="Google Shape;125;p19"/>
          <p:cNvSpPr txBox="1"/>
          <p:nvPr/>
        </p:nvSpPr>
        <p:spPr>
          <a:xfrm>
            <a:off x="930750" y="3337525"/>
            <a:ext cx="135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Internal level</a:t>
            </a:r>
            <a:endParaRPr/>
          </a:p>
        </p:txBody>
      </p:sp>
      <p:sp>
        <p:nvSpPr>
          <p:cNvPr id="126" name="Google Shape;126;p19"/>
          <p:cNvSpPr txBox="1"/>
          <p:nvPr/>
        </p:nvSpPr>
        <p:spPr>
          <a:xfrm>
            <a:off x="1046225" y="4229000"/>
            <a:ext cx="22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Physical data Orginization</a:t>
            </a:r>
            <a:endParaRPr/>
          </a:p>
        </p:txBody>
      </p:sp>
      <p:sp>
        <p:nvSpPr>
          <p:cNvPr id="127" name="Google Shape;127;p19"/>
          <p:cNvSpPr txBox="1"/>
          <p:nvPr/>
        </p:nvSpPr>
        <p:spPr>
          <a:xfrm>
            <a:off x="6155925" y="4493725"/>
            <a:ext cx="135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Database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0000"/>
              <a:buFont typeface="Arial"/>
              <a:buNone/>
            </a:pPr>
            <a:r>
              <a:rPr b="1" lang="en" sz="2750">
                <a:highlight>
                  <a:srgbClr val="FFFFFF"/>
                </a:highlight>
                <a:latin typeface="Times New Roman"/>
                <a:ea typeface="Times New Roman"/>
                <a:cs typeface="Times New Roman"/>
                <a:sym typeface="Times New Roman"/>
              </a:rPr>
              <a:t>DBMS-ийн талаар онолын ойлголт</a:t>
            </a:r>
            <a:endParaRPr b="1" sz="3800"/>
          </a:p>
        </p:txBody>
      </p:sp>
      <p:sp>
        <p:nvSpPr>
          <p:cNvPr id="133" name="Google Shape;13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83">
                <a:solidFill>
                  <a:schemeClr val="dk1"/>
                </a:solidFill>
                <a:highlight>
                  <a:srgbClr val="FFFFFF"/>
                </a:highlight>
                <a:latin typeface="Times New Roman"/>
                <a:ea typeface="Times New Roman"/>
                <a:cs typeface="Times New Roman"/>
                <a:sym typeface="Times New Roman"/>
              </a:rPr>
              <a:t>MariaDB нь өргөн хэрэглэгддэг MySQL өгөгдлийн сангийн технологийг орлуулах боломжтой нээлттэй эх сурвалжийн харилцааны мэдээллийн сангийн удирдлагын систем (DBMS) юм. MariaDB нь SQL дээр суурилдаг бөгөөд гүйлгээний хувьд баталгаатай, бат бөх ACID загварын өгөгдөл боловсруулалт юм.</a:t>
            </a:r>
            <a:endParaRPr sz="2483">
              <a:solidFill>
                <a:schemeClr val="dk1"/>
              </a:solidFill>
              <a:highlight>
                <a:srgbClr val="FFFFFF"/>
              </a:highlight>
              <a:latin typeface="Times New Roman"/>
              <a:ea typeface="Times New Roman"/>
              <a:cs typeface="Times New Roman"/>
              <a:sym typeface="Times New Roman"/>
            </a:endParaRPr>
          </a:p>
        </p:txBody>
      </p:sp>
      <p:pic>
        <p:nvPicPr>
          <p:cNvPr id="134" name="Google Shape;134;p20"/>
          <p:cNvPicPr preferRelativeResize="0"/>
          <p:nvPr/>
        </p:nvPicPr>
        <p:blipFill>
          <a:blip r:embed="rId3">
            <a:alphaModFix/>
          </a:blip>
          <a:stretch>
            <a:fillRect/>
          </a:stretch>
        </p:blipFill>
        <p:spPr>
          <a:xfrm>
            <a:off x="7735254" y="71200"/>
            <a:ext cx="1355370" cy="94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45025"/>
            <a:ext cx="507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Давуу тал</a:t>
            </a:r>
            <a:endParaRPr b="1"/>
          </a:p>
        </p:txBody>
      </p:sp>
      <p:sp>
        <p:nvSpPr>
          <p:cNvPr id="140" name="Google Shape;140;p21"/>
          <p:cNvSpPr txBox="1"/>
          <p:nvPr>
            <p:ph idx="1" type="body"/>
          </p:nvPr>
        </p:nvSpPr>
        <p:spPr>
          <a:xfrm>
            <a:off x="311700" y="1152475"/>
            <a:ext cx="50763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Clr>
                <a:schemeClr val="dk1"/>
              </a:buClr>
              <a:buSzPct val="100000"/>
              <a:buChar char="●"/>
            </a:pPr>
            <a:r>
              <a:rPr lang="en">
                <a:solidFill>
                  <a:schemeClr val="dk1"/>
                </a:solidFill>
              </a:rPr>
              <a:t>MariaDB-ийн аюулгүй байдал MySQL-ээс илүү учир </a:t>
            </a:r>
            <a:r>
              <a:rPr lang="en">
                <a:solidFill>
                  <a:schemeClr val="dk1"/>
                </a:solidFill>
              </a:rPr>
              <a:t>хэрэглэгчид MariaDB</a:t>
            </a:r>
            <a:r>
              <a:rPr lang="en">
                <a:solidFill>
                  <a:schemeClr val="dk1"/>
                </a:solidFill>
              </a:rPr>
              <a:t>-г сонгодог.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Нээлттэй эх сурвалж, MySQL-тэй маш нийцтэй. Энэ нь нэг системээс нөгөөд шилжих нь маш хурдан гэсэн үг юм.</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Энэхүү нийцтэй байдлын улмаас MariaDB нь MySQL-д түгээмэл хэрэглэгддэг бусад олон хэлтэй сайн тоглодог. Энэ нь код сурах, дибаг хийхэд бага цаг зарцуулдаг гэсэн үг.</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41" name="Google Shape;141;p21"/>
          <p:cNvPicPr preferRelativeResize="0"/>
          <p:nvPr/>
        </p:nvPicPr>
        <p:blipFill>
          <a:blip r:embed="rId3">
            <a:alphaModFix/>
          </a:blip>
          <a:stretch>
            <a:fillRect/>
          </a:stretch>
        </p:blipFill>
        <p:spPr>
          <a:xfrm>
            <a:off x="7686673" y="0"/>
            <a:ext cx="1457319" cy="1017725"/>
          </a:xfrm>
          <a:prstGeom prst="rect">
            <a:avLst/>
          </a:prstGeom>
          <a:noFill/>
          <a:ln>
            <a:noFill/>
          </a:ln>
        </p:spPr>
      </p:pic>
      <p:pic>
        <p:nvPicPr>
          <p:cNvPr id="142" name="Google Shape;142;p21"/>
          <p:cNvPicPr preferRelativeResize="0"/>
          <p:nvPr/>
        </p:nvPicPr>
        <p:blipFill rotWithShape="1">
          <a:blip r:embed="rId4">
            <a:alphaModFix/>
          </a:blip>
          <a:srcRect b="0" l="6290" r="44986" t="0"/>
          <a:stretch/>
        </p:blipFill>
        <p:spPr>
          <a:xfrm>
            <a:off x="5388000" y="0"/>
            <a:ext cx="3755998"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