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128649" y="2052780"/>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dirty="0"/>
              <a:t>Data Lake Value Proposition</a:t>
            </a:r>
            <a:endParaRPr sz="2200" b="0" dirty="0"/>
          </a:p>
        </p:txBody>
      </p:sp>
      <p:sp>
        <p:nvSpPr>
          <p:cNvPr id="56" name="Google Shape;56;p12"/>
          <p:cNvSpPr txBox="1">
            <a:spLocks noGrp="1"/>
          </p:cNvSpPr>
          <p:nvPr>
            <p:ph type="subTitle" idx="1"/>
          </p:nvPr>
        </p:nvSpPr>
        <p:spPr>
          <a:xfrm>
            <a:off x="2086350" y="326005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THI KIM UYEN</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086350" y="257595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Medical Data Processing Company</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What is a Data Lake</a:t>
            </a:r>
            <a:endParaRPr dirty="0"/>
          </a:p>
          <a:p>
            <a:pPr marL="457200" lvl="0" indent="-317500" algn="l" rtl="0">
              <a:spcBef>
                <a:spcPts val="0"/>
              </a:spcBef>
              <a:spcAft>
                <a:spcPts val="0"/>
              </a:spcAft>
              <a:buSzPts val="1400"/>
              <a:buChar char="●"/>
            </a:pPr>
            <a:r>
              <a:rPr lang="en" dirty="0"/>
              <a:t>Components of a Data Lake</a:t>
            </a:r>
            <a:endParaRPr dirty="0"/>
          </a:p>
          <a:p>
            <a:pPr marL="457200" lvl="0" indent="-317500" algn="l" rtl="0">
              <a:spcBef>
                <a:spcPts val="0"/>
              </a:spcBef>
              <a:spcAft>
                <a:spcPts val="0"/>
              </a:spcAft>
              <a:buSzPts val="1400"/>
              <a:buChar char="●"/>
            </a:pPr>
            <a:r>
              <a:rPr lang="en" dirty="0"/>
              <a:t>Data Lake vs Data Warehouse</a:t>
            </a:r>
            <a:endParaRPr dirty="0"/>
          </a:p>
          <a:p>
            <a:pPr marL="457200" lvl="0" indent="-317500" algn="l" rtl="0">
              <a:spcBef>
                <a:spcPts val="0"/>
              </a:spcBef>
              <a:spcAft>
                <a:spcPts val="0"/>
              </a:spcAft>
              <a:buSzPts val="1400"/>
              <a:buChar char="●"/>
            </a:pPr>
            <a:r>
              <a:rPr lang="en" dirty="0"/>
              <a:t>Business Value of Data Lake Solution</a:t>
            </a:r>
            <a:endParaRPr dirty="0"/>
          </a:p>
          <a:p>
            <a:pPr marL="457200" lvl="0" indent="-317500" algn="l" rtl="0">
              <a:spcBef>
                <a:spcPts val="0"/>
              </a:spcBef>
              <a:spcAft>
                <a:spcPts val="0"/>
              </a:spcAft>
              <a:buSzPts val="1400"/>
              <a:buChar char="●"/>
            </a:pPr>
            <a:r>
              <a:rPr lang="en" dirty="0"/>
              <a:t>Proposed Data Lake Architecture for Medical Data Processing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046650"/>
            <a:ext cx="7867200" cy="310115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
            </a:pPr>
            <a:r>
              <a:rPr lang="en-US" dirty="0"/>
              <a:t>Data Lake is a central place where we can bring together data, which can store any type of data, including structured, semi-structured, and unstructured data.</a:t>
            </a:r>
          </a:p>
          <a:p>
            <a:pPr marL="285750" lvl="0" indent="-285750" algn="just" rtl="0">
              <a:spcBef>
                <a:spcPts val="0"/>
              </a:spcBef>
              <a:spcAft>
                <a:spcPts val="0"/>
              </a:spcAft>
              <a:buFont typeface="Wingdings" panose="05000000000000000000" pitchFamily="2" charset="2"/>
              <a:buChar char="§"/>
            </a:pPr>
            <a:r>
              <a:rPr lang="en-US" dirty="0"/>
              <a:t>Data Lake can handle scaling of any size.</a:t>
            </a:r>
          </a:p>
          <a:p>
            <a:pPr marL="285750" lvl="0" indent="-285750" algn="just" rtl="0">
              <a:spcBef>
                <a:spcPts val="0"/>
              </a:spcBef>
              <a:spcAft>
                <a:spcPts val="0"/>
              </a:spcAft>
              <a:buFont typeface="Wingdings" panose="05000000000000000000" pitchFamily="2" charset="2"/>
              <a:buChar char="§"/>
            </a:pPr>
            <a:r>
              <a:rPr lang="en-US" dirty="0"/>
              <a:t>Data Lake is mainly used to break data silos, that </a:t>
            </a:r>
            <a:r>
              <a:rPr lang="en-US" b="0" i="0" dirty="0">
                <a:solidFill>
                  <a:srgbClr val="0B0B0B"/>
                </a:solidFill>
                <a:effectLst/>
                <a:latin typeface="Open Sans" panose="020B0606030504020204" pitchFamily="34" charset="0"/>
              </a:rPr>
              <a:t>brings all the crucial enterprise data under one centralized system </a:t>
            </a:r>
            <a:r>
              <a:rPr lang="en-GB" dirty="0"/>
              <a:t>to be able to provide decisive insights.</a:t>
            </a:r>
          </a:p>
          <a:p>
            <a:pPr marL="285750" lvl="0" indent="-285750" algn="just" rtl="0">
              <a:spcBef>
                <a:spcPts val="0"/>
              </a:spcBef>
              <a:spcAft>
                <a:spcPts val="0"/>
              </a:spcAft>
              <a:buFont typeface="Wingdings" panose="05000000000000000000" pitchFamily="2" charset="2"/>
              <a:buChar char="§"/>
            </a:pPr>
            <a:r>
              <a:rPr lang="en-US" b="0" i="0" dirty="0">
                <a:solidFill>
                  <a:srgbClr val="0B0B0B"/>
                </a:solidFill>
                <a:effectLst/>
                <a:latin typeface="Open Sans" panose="020B0606030504020204" pitchFamily="34" charset="0"/>
              </a:rPr>
              <a:t>Data Lakes use Schema on Read technique, means that writing the data in the data lake maintaining its original raw format and enforce the schema when you need to read this data back.</a:t>
            </a:r>
          </a:p>
          <a:p>
            <a:pPr marL="285750" lvl="0" indent="-285750" algn="just" rtl="0">
              <a:spcBef>
                <a:spcPts val="0"/>
              </a:spcBef>
              <a:spcAft>
                <a:spcPts val="0"/>
              </a:spcAft>
              <a:buFont typeface="Wingdings" panose="05000000000000000000" pitchFamily="2" charset="2"/>
              <a:buChar char="§"/>
            </a:pPr>
            <a:r>
              <a:rPr lang="en-US" dirty="0">
                <a:solidFill>
                  <a:srgbClr val="0B0B0B"/>
                </a:solidFill>
                <a:latin typeface="Open Sans" panose="020B0606030504020204" pitchFamily="34" charset="0"/>
              </a:rPr>
              <a:t>Data Lake enables Analytics use cases, help Data Analysts access to data easier.</a:t>
            </a:r>
            <a:endParaRPr lang="en-US" dirty="0"/>
          </a:p>
          <a:p>
            <a:pPr marL="0" lvl="0" indent="0" algn="just" rtl="0">
              <a:spcBef>
                <a:spcPts val="0"/>
              </a:spcBef>
              <a:spcAft>
                <a:spcPts val="0"/>
              </a:spcAft>
              <a:buNone/>
            </a:pPr>
            <a:endParaRPr lang="en-US"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pic>
        <p:nvPicPr>
          <p:cNvPr id="3" name="Picture 2">
            <a:extLst>
              <a:ext uri="{FF2B5EF4-FFF2-40B4-BE49-F238E27FC236}">
                <a16:creationId xmlns:a16="http://schemas.microsoft.com/office/drawing/2014/main" id="{CBFA5AA6-B5CA-667D-A258-A9BE3BF95C51}"/>
              </a:ext>
            </a:extLst>
          </p:cNvPr>
          <p:cNvPicPr>
            <a:picLocks noChangeAspect="1"/>
          </p:cNvPicPr>
          <p:nvPr/>
        </p:nvPicPr>
        <p:blipFill>
          <a:blip r:embed="rId3"/>
          <a:stretch>
            <a:fillRect/>
          </a:stretch>
        </p:blipFill>
        <p:spPr>
          <a:xfrm>
            <a:off x="2511265" y="3099385"/>
            <a:ext cx="4121470" cy="19949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226820"/>
            <a:ext cx="7867200" cy="344273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b="1" dirty="0"/>
              <a:t>Ingestion layer: </a:t>
            </a:r>
            <a:r>
              <a:rPr lang="en-US" dirty="0"/>
              <a:t>Take on the role of ingest data from multiple sources with various formats into the Data Lake system</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r>
              <a:rPr lang="en-US" b="1" dirty="0"/>
              <a:t>Processing layer: </a:t>
            </a:r>
            <a:r>
              <a:rPr lang="en-US" dirty="0"/>
              <a:t>Clean and process a large amount of data with fast and accurate. Ensure both batch processing and real-time data analysis.</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r>
              <a:rPr lang="en-US" b="1" dirty="0"/>
              <a:t>Storage layer: </a:t>
            </a:r>
            <a:r>
              <a:rPr lang="en-US" dirty="0"/>
              <a:t>Where all the data of Data Lake is stored. Storage layer ensure that data is not loss in the even of failure or process error.</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r>
              <a:rPr lang="en-US" b="1" dirty="0"/>
              <a:t>Orchestrations layer: </a:t>
            </a:r>
            <a:r>
              <a:rPr lang="en-US" dirty="0"/>
              <a:t>Monitoring all the operation tasks in the Data Lake system, ensure that all the tasks is operated on planned and responsible for restart error tasks.</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b="1" dirty="0"/>
              <a:t>Other components: </a:t>
            </a:r>
            <a:r>
              <a:rPr lang="en-US" dirty="0"/>
              <a:t>Governance, Security, Quality, Catalog, Audit, Lineage.</a:t>
            </a:r>
          </a:p>
          <a:p>
            <a:pPr marL="457200" lvl="0" indent="-317500" algn="l" rtl="0">
              <a:spcBef>
                <a:spcPts val="0"/>
              </a:spcBef>
              <a:spcAft>
                <a:spcPts val="0"/>
              </a:spcAft>
              <a:buSzPts val="1400"/>
              <a:buChar char="●"/>
            </a:pPr>
            <a:endParaRPr lang="en-US" dirty="0"/>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
        <p:nvSpPr>
          <p:cNvPr id="3" name="Text Placeholder 2">
            <a:extLst>
              <a:ext uri="{FF2B5EF4-FFF2-40B4-BE49-F238E27FC236}">
                <a16:creationId xmlns:a16="http://schemas.microsoft.com/office/drawing/2014/main" id="{7DCE9D00-DAD3-EC75-14F3-D6ABD2292A75}"/>
              </a:ext>
            </a:extLst>
          </p:cNvPr>
          <p:cNvSpPr>
            <a:spLocks noGrp="1"/>
          </p:cNvSpPr>
          <p:nvPr>
            <p:ph type="body" idx="1"/>
          </p:nvPr>
        </p:nvSpPr>
        <p:spPr/>
        <p:txBody>
          <a:bodyPr/>
          <a:lstStyle/>
          <a:p>
            <a:pPr marL="139700" indent="0">
              <a:buNone/>
            </a:pPr>
            <a:r>
              <a:rPr lang="en-US" dirty="0"/>
              <a:t>Consider </a:t>
            </a:r>
            <a:r>
              <a:rPr lang="en-GB" dirty="0"/>
              <a:t>the differences between the two systems in the following table: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4969200" y="1192375"/>
            <a:ext cx="3715327" cy="3454200"/>
          </a:xfrm>
          <a:prstGeom prst="rect">
            <a:avLst/>
          </a:prstGeom>
          <a:noFill/>
          <a:ln>
            <a:noFill/>
          </a:ln>
        </p:spPr>
        <p:txBody>
          <a:bodyPr spcFirstLastPara="1" wrap="square" lIns="91425" tIns="91425" rIns="91425" bIns="91425" anchor="t" anchorCtr="0">
            <a:noAutofit/>
          </a:bodyPr>
          <a:lstStyle/>
          <a:p>
            <a:pPr>
              <a:lnSpc>
                <a:spcPct val="100000"/>
              </a:lnSpc>
            </a:pPr>
            <a:r>
              <a:rPr lang="en-GB" b="1" dirty="0"/>
              <a:t>Data </a:t>
            </a:r>
            <a:r>
              <a:rPr lang="en-US" b="1" dirty="0"/>
              <a:t>formats</a:t>
            </a:r>
            <a:r>
              <a:rPr lang="en-GB" b="1" dirty="0"/>
              <a:t>: </a:t>
            </a:r>
            <a:r>
              <a:rPr lang="en-GB" dirty="0"/>
              <a:t>Refined/ structured/ relational data</a:t>
            </a:r>
          </a:p>
          <a:p>
            <a:pPr>
              <a:lnSpc>
                <a:spcPct val="100000"/>
              </a:lnSpc>
            </a:pPr>
            <a:r>
              <a:rPr lang="en-GB" b="1" dirty="0"/>
              <a:t>Schema on Write: </a:t>
            </a:r>
            <a:r>
              <a:rPr lang="en-GB" dirty="0"/>
              <a:t>Schema designed at the beginning</a:t>
            </a:r>
          </a:p>
          <a:p>
            <a:pPr>
              <a:lnSpc>
                <a:spcPct val="100000"/>
              </a:lnSpc>
            </a:pPr>
            <a:r>
              <a:rPr lang="en-GB" b="1" dirty="0"/>
              <a:t>Users</a:t>
            </a:r>
            <a:r>
              <a:rPr lang="en-GB" dirty="0"/>
              <a:t>: mainly business analysts</a:t>
            </a:r>
          </a:p>
          <a:p>
            <a:pPr>
              <a:lnSpc>
                <a:spcPct val="100000"/>
              </a:lnSpc>
            </a:pPr>
            <a:r>
              <a:rPr lang="en-US" b="1" dirty="0"/>
              <a:t>Purposes</a:t>
            </a:r>
            <a:r>
              <a:rPr lang="en-US" dirty="0"/>
              <a:t>: </a:t>
            </a:r>
            <a:r>
              <a:rPr lang="en-GB" dirty="0"/>
              <a:t>Used for historical analytics, visualizations, BI</a:t>
            </a:r>
          </a:p>
          <a:p>
            <a:pPr>
              <a:lnSpc>
                <a:spcPct val="100000"/>
              </a:lnSpc>
            </a:pPr>
            <a:r>
              <a:rPr lang="en-US" b="1" dirty="0"/>
              <a:t>Data types: </a:t>
            </a:r>
            <a:r>
              <a:rPr lang="en-GB" dirty="0"/>
              <a:t>Collects similar data from multiple resources</a:t>
            </a:r>
          </a:p>
        </p:txBody>
      </p:sp>
      <p:sp>
        <p:nvSpPr>
          <p:cNvPr id="91" name="Google Shape;91;p17"/>
          <p:cNvSpPr txBox="1">
            <a:spLocks noGrp="1"/>
          </p:cNvSpPr>
          <p:nvPr>
            <p:ph type="body" idx="2"/>
          </p:nvPr>
        </p:nvSpPr>
        <p:spPr>
          <a:xfrm>
            <a:off x="373769" y="1192375"/>
            <a:ext cx="3801031" cy="2872367"/>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b="1" dirty="0"/>
              <a:t>Data formats: </a:t>
            </a:r>
            <a:r>
              <a:rPr lang="en-US" dirty="0"/>
              <a:t>Unstructured/ unrefined/  not relational data, structured data and semi-structured data</a:t>
            </a:r>
          </a:p>
          <a:p>
            <a:pPr marL="457200" lvl="0" indent="-317500" algn="l" rtl="0">
              <a:lnSpc>
                <a:spcPct val="100000"/>
              </a:lnSpc>
              <a:spcBef>
                <a:spcPts val="0"/>
              </a:spcBef>
              <a:spcAft>
                <a:spcPts val="0"/>
              </a:spcAft>
              <a:buSzPts val="1400"/>
              <a:buChar char="●"/>
            </a:pPr>
            <a:r>
              <a:rPr lang="en-US" b="1" dirty="0"/>
              <a:t>Schema on Read: </a:t>
            </a:r>
            <a:r>
              <a:rPr lang="en-US" dirty="0"/>
              <a:t>Schema designed at the end</a:t>
            </a:r>
          </a:p>
          <a:p>
            <a:pPr marL="457200" lvl="0" indent="-317500" algn="l" rtl="0">
              <a:lnSpc>
                <a:spcPct val="100000"/>
              </a:lnSpc>
              <a:spcBef>
                <a:spcPts val="0"/>
              </a:spcBef>
              <a:spcAft>
                <a:spcPts val="0"/>
              </a:spcAft>
              <a:buSzPts val="1400"/>
              <a:buChar char="●"/>
            </a:pPr>
            <a:r>
              <a:rPr lang="en-GB" b="1" dirty="0"/>
              <a:t>Users</a:t>
            </a:r>
            <a:r>
              <a:rPr lang="en-GB" dirty="0"/>
              <a:t>: </a:t>
            </a:r>
            <a:r>
              <a:rPr lang="en-US" dirty="0"/>
              <a:t>data scientists and data developers, business analysts</a:t>
            </a:r>
          </a:p>
          <a:p>
            <a:pPr marL="457200" lvl="0" indent="-317500" algn="l" rtl="0">
              <a:lnSpc>
                <a:spcPct val="100000"/>
              </a:lnSpc>
              <a:spcBef>
                <a:spcPts val="0"/>
              </a:spcBef>
              <a:spcAft>
                <a:spcPts val="0"/>
              </a:spcAft>
              <a:buSzPts val="1400"/>
              <a:buChar char="●"/>
            </a:pPr>
            <a:r>
              <a:rPr lang="en-US" b="1" dirty="0"/>
              <a:t>Purposes</a:t>
            </a:r>
            <a:r>
              <a:rPr lang="en-US" dirty="0"/>
              <a:t>: Used for predictive analytics, machine learning</a:t>
            </a:r>
          </a:p>
          <a:p>
            <a:pPr marL="457200" lvl="0" indent="-317500" algn="l" rtl="0">
              <a:lnSpc>
                <a:spcPct val="100000"/>
              </a:lnSpc>
              <a:spcBef>
                <a:spcPts val="0"/>
              </a:spcBef>
              <a:spcAft>
                <a:spcPts val="0"/>
              </a:spcAft>
              <a:buSzPts val="1400"/>
              <a:buChar char="●"/>
            </a:pPr>
            <a:r>
              <a:rPr lang="en-US" b="1" dirty="0"/>
              <a:t>Data types</a:t>
            </a:r>
            <a:r>
              <a:rPr lang="en-US" dirty="0"/>
              <a:t>: Connecting various types of data from a wide variety of sources</a:t>
            </a:r>
          </a:p>
        </p:txBody>
      </p:sp>
      <p:sp>
        <p:nvSpPr>
          <p:cNvPr id="92" name="Google Shape;92;p17"/>
          <p:cNvSpPr txBox="1">
            <a:spLocks noGrp="1"/>
          </p:cNvSpPr>
          <p:nvPr>
            <p:ph type="title"/>
          </p:nvPr>
        </p:nvSpPr>
        <p:spPr>
          <a:xfrm>
            <a:off x="4969200" y="7025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529200" y="7025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a:t>
            </a:r>
            <a:endParaRPr b="0" dirty="0"/>
          </a:p>
          <a:p>
            <a:pPr marL="0" lvl="0" indent="0" algn="l" rtl="0">
              <a:spcBef>
                <a:spcPts val="0"/>
              </a:spcBef>
              <a:spcAft>
                <a:spcPts val="0"/>
              </a:spcAft>
              <a:buNone/>
            </a:pPr>
            <a:endParaRPr dirty="0"/>
          </a:p>
        </p:txBody>
      </p:sp>
      <p:pic>
        <p:nvPicPr>
          <p:cNvPr id="3" name="Graphic 2" descr="Checkmark">
            <a:extLst>
              <a:ext uri="{FF2B5EF4-FFF2-40B4-BE49-F238E27FC236}">
                <a16:creationId xmlns:a16="http://schemas.microsoft.com/office/drawing/2014/main" id="{C1522F82-EDF7-15E4-2A61-78E5E0674E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2032" y="3812269"/>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8"/>
          <p:cNvSpPr txBox="1">
            <a:spLocks noGrp="1"/>
          </p:cNvSpPr>
          <p:nvPr>
            <p:ph type="subTitle" idx="2"/>
          </p:nvPr>
        </p:nvSpPr>
        <p:spPr>
          <a:xfrm>
            <a:off x="605400" y="1116703"/>
            <a:ext cx="7933200" cy="3631645"/>
          </a:xfrm>
          <a:prstGeom prst="rect">
            <a:avLst/>
          </a:prstGeom>
        </p:spPr>
        <p:txBody>
          <a:bodyPr spcFirstLastPara="1" wrap="square" lIns="91425" tIns="91425" rIns="91425" bIns="91425" anchor="t" anchorCtr="0">
            <a:noAutofit/>
          </a:bodyPr>
          <a:lstStyle/>
          <a:p>
            <a:pPr algn="just">
              <a:spcAft>
                <a:spcPts val="900"/>
              </a:spcAft>
              <a:buFont typeface="Arial" panose="020B0604020202020204" pitchFamily="34" charset="0"/>
              <a:buChar char="•"/>
            </a:pPr>
            <a:r>
              <a:rPr lang="en-US" sz="1300" b="1" i="0" dirty="0">
                <a:solidFill>
                  <a:srgbClr val="0B0B0B"/>
                </a:solidFill>
                <a:effectLst/>
                <a:latin typeface="Open Sans" panose="020B0606030504020204" pitchFamily="34" charset="0"/>
              </a:rPr>
              <a:t>Data Integration and Accessibility</a:t>
            </a:r>
            <a:r>
              <a:rPr lang="en-US" sz="1300" b="0" i="0" dirty="0">
                <a:solidFill>
                  <a:srgbClr val="0B0B0B"/>
                </a:solidFill>
                <a:effectLst/>
                <a:latin typeface="Open Sans" panose="020B0606030504020204" pitchFamily="34" charset="0"/>
              </a:rPr>
              <a:t>: integrate data from various data sources, such as SQL databases, FTP Files server, and IoT devices. This integration helps centralize all data, making it easier to access data for different teams and departments. </a:t>
            </a:r>
          </a:p>
          <a:p>
            <a:pPr algn="just">
              <a:spcAft>
                <a:spcPts val="900"/>
              </a:spcAft>
              <a:buFont typeface="Arial" panose="020B0604020202020204" pitchFamily="34" charset="0"/>
              <a:buChar char="•"/>
            </a:pPr>
            <a:r>
              <a:rPr lang="en-US" sz="1300" b="1" i="0" dirty="0">
                <a:solidFill>
                  <a:srgbClr val="0B0B0B"/>
                </a:solidFill>
                <a:effectLst/>
                <a:latin typeface="Open Sans" panose="020B0606030504020204" pitchFamily="34" charset="0"/>
              </a:rPr>
              <a:t>Data Exploration and Analysis</a:t>
            </a:r>
            <a:r>
              <a:rPr lang="en-US" sz="1300" b="0" i="0" dirty="0">
                <a:solidFill>
                  <a:srgbClr val="0B0B0B"/>
                </a:solidFill>
                <a:effectLst/>
                <a:latin typeface="Open Sans" panose="020B0606030504020204" pitchFamily="34" charset="0"/>
              </a:rPr>
              <a:t>: </a:t>
            </a:r>
            <a:r>
              <a:rPr lang="en-US" sz="1300" dirty="0">
                <a:solidFill>
                  <a:srgbClr val="0B0B0B"/>
                </a:solidFill>
                <a:latin typeface="Open Sans" panose="020B0606030504020204" pitchFamily="34" charset="0"/>
              </a:rPr>
              <a:t>able to </a:t>
            </a:r>
            <a:r>
              <a:rPr lang="en-US" sz="1300" b="0" i="0" dirty="0">
                <a:solidFill>
                  <a:srgbClr val="0B0B0B"/>
                </a:solidFill>
                <a:effectLst/>
                <a:latin typeface="Open Sans" panose="020B0606030504020204" pitchFamily="34" charset="0"/>
              </a:rPr>
              <a:t>explore and analyze data from its raw format. This flexibility helps discover new patterns, relationships, and insights from data. </a:t>
            </a:r>
          </a:p>
          <a:p>
            <a:pPr algn="just">
              <a:spcAft>
                <a:spcPts val="900"/>
              </a:spcAft>
              <a:buFont typeface="Arial" panose="020B0604020202020204" pitchFamily="34" charset="0"/>
              <a:buChar char="•"/>
            </a:pPr>
            <a:r>
              <a:rPr lang="en-US" sz="1300" b="1" i="0" dirty="0">
                <a:solidFill>
                  <a:srgbClr val="0B0B0B"/>
                </a:solidFill>
                <a:effectLst/>
                <a:latin typeface="Open Sans" panose="020B0606030504020204" pitchFamily="34" charset="0"/>
              </a:rPr>
              <a:t>Scalability and Cost Efficiency</a:t>
            </a:r>
            <a:r>
              <a:rPr lang="en-US" sz="1300" b="0" i="0" dirty="0">
                <a:solidFill>
                  <a:srgbClr val="0B0B0B"/>
                </a:solidFill>
                <a:effectLst/>
                <a:latin typeface="Open Sans" panose="020B0606030504020204" pitchFamily="34" charset="0"/>
              </a:rPr>
              <a:t>: able to handle massive amounts of data, making them highly scalable. As data volume grows, it </a:t>
            </a:r>
            <a:r>
              <a:rPr lang="en-US" sz="1300" dirty="0">
                <a:solidFill>
                  <a:srgbClr val="0B0B0B"/>
                </a:solidFill>
                <a:latin typeface="Open Sans" panose="020B0606030504020204" pitchFamily="34" charset="0"/>
              </a:rPr>
              <a:t>is </a:t>
            </a:r>
            <a:r>
              <a:rPr lang="en-US" sz="1300" b="0" i="0" dirty="0">
                <a:solidFill>
                  <a:srgbClr val="0B0B0B"/>
                </a:solidFill>
                <a:effectLst/>
                <a:latin typeface="Open Sans" panose="020B0606030504020204" pitchFamily="34" charset="0"/>
              </a:rPr>
              <a:t>easily scale up your data lake infrastructure to accommodate the increased storage and processing requirements with low cost for the resources the MPDC company is using.</a:t>
            </a:r>
          </a:p>
          <a:p>
            <a:pPr algn="just">
              <a:spcAft>
                <a:spcPts val="900"/>
              </a:spcAft>
              <a:buFont typeface="Arial" panose="020B0604020202020204" pitchFamily="34" charset="0"/>
              <a:buChar char="•"/>
            </a:pPr>
            <a:r>
              <a:rPr lang="en-US" sz="1300" b="1" i="0" dirty="0">
                <a:solidFill>
                  <a:srgbClr val="0B0B0B"/>
                </a:solidFill>
                <a:effectLst/>
                <a:latin typeface="Open Sans" panose="020B0606030504020204" pitchFamily="34" charset="0"/>
              </a:rPr>
              <a:t>Advanced Analytics and Machine Learning</a:t>
            </a:r>
            <a:r>
              <a:rPr lang="en-US" sz="1300" b="0" i="0" dirty="0">
                <a:solidFill>
                  <a:srgbClr val="0B0B0B"/>
                </a:solidFill>
                <a:effectLst/>
                <a:latin typeface="Open Sans" panose="020B0606030504020204" pitchFamily="34" charset="0"/>
              </a:rPr>
              <a:t>: provide a platform for advanced analytics, machine learning models and predictive analytics algorithms. These models can help automate processes, detect anomalies, make accurate predictions, and drive innovation.</a:t>
            </a:r>
          </a:p>
          <a:p>
            <a:pPr algn="just">
              <a:spcAft>
                <a:spcPts val="900"/>
              </a:spcAft>
              <a:buFont typeface="Arial" panose="020B0604020202020204" pitchFamily="34" charset="0"/>
              <a:buChar char="•"/>
            </a:pPr>
            <a:r>
              <a:rPr lang="en-US" sz="1300" b="1" i="0" dirty="0">
                <a:solidFill>
                  <a:srgbClr val="0B0B0B"/>
                </a:solidFill>
                <a:effectLst/>
                <a:latin typeface="Open Sans" panose="020B0606030504020204" pitchFamily="34" charset="0"/>
              </a:rPr>
              <a:t>Data Governance and Security</a:t>
            </a:r>
            <a:r>
              <a:rPr lang="en-US" sz="1300" b="0" i="0" dirty="0">
                <a:solidFill>
                  <a:srgbClr val="0B0B0B"/>
                </a:solidFill>
                <a:effectLst/>
                <a:latin typeface="Open Sans" panose="020B0606030504020204" pitchFamily="34" charset="0"/>
              </a:rPr>
              <a:t>: ensure data governance and security. With a well-designed data lake architecture, you can implement security measures, access controls, and data governance policies to protect sensitive data and comply with regulations. </a:t>
            </a:r>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513192" y="388817"/>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Architecture</a:t>
            </a:r>
            <a:endParaRPr dirty="0"/>
          </a:p>
        </p:txBody>
      </p:sp>
      <p:pic>
        <p:nvPicPr>
          <p:cNvPr id="5" name="Picture 4">
            <a:extLst>
              <a:ext uri="{FF2B5EF4-FFF2-40B4-BE49-F238E27FC236}">
                <a16:creationId xmlns:a16="http://schemas.microsoft.com/office/drawing/2014/main" id="{9E68A132-1156-6AE0-5060-A1467872717A}"/>
              </a:ext>
            </a:extLst>
          </p:cNvPr>
          <p:cNvPicPr>
            <a:picLocks noChangeAspect="1"/>
          </p:cNvPicPr>
          <p:nvPr/>
        </p:nvPicPr>
        <p:blipFill>
          <a:blip r:embed="rId3"/>
          <a:stretch>
            <a:fillRect/>
          </a:stretch>
        </p:blipFill>
        <p:spPr>
          <a:xfrm>
            <a:off x="513191" y="806825"/>
            <a:ext cx="7991203" cy="42343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647</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Wingdings</vt:lpstr>
      <vt:lpstr>Open Sans</vt:lpstr>
      <vt:lpstr>Arial</vt:lpstr>
      <vt:lpstr>Simple Light</vt:lpstr>
      <vt:lpstr>Data Lake Value Proposition</vt:lpstr>
      <vt:lpstr>Agenda</vt:lpstr>
      <vt:lpstr>What is a Data Lake</vt:lpstr>
      <vt:lpstr>Components of Data Lake</vt:lpstr>
      <vt:lpstr>Data Lake vs Data Warehouse</vt:lpstr>
      <vt:lpstr>Data Warehouse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Uyen Do Thi Kim</cp:lastModifiedBy>
  <cp:revision>43</cp:revision>
  <dcterms:modified xsi:type="dcterms:W3CDTF">2023-09-09T04:48:32Z</dcterms:modified>
</cp:coreProperties>
</file>