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7"/>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77" r:id="rId25"/>
    <p:sldId id="278" r:id="rId26"/>
  </p:sldIdLst>
  <p:sldSz cx="7772400" cy="10058400"/>
  <p:notesSz cx="6858000" cy="9144000"/>
  <p:embeddedFontLst>
    <p:embeddedFont>
      <p:font typeface="Helvetica Neue"/>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Light" panose="020B03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yen Do Thi Kim" initials="UDTK" lastIdx="1" clrIdx="0">
    <p:extLst>
      <p:ext uri="{19B8F6BF-5375-455C-9EA6-DF929625EA0E}">
        <p15:presenceInfo xmlns:p15="http://schemas.microsoft.com/office/powerpoint/2012/main" userId="S::UyenDTK2@fpt.com::50897cbb-e197-4625-b0d2-0e902fa1be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2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32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Uyen Do Thi Kim</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25 Aug, 2023</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dirty="0">
                <a:solidFill>
                  <a:srgbClr val="525C65"/>
                </a:solidFill>
                <a:highlight>
                  <a:srgbClr val="FFFFFF"/>
                </a:highlight>
                <a:latin typeface="Open Sans"/>
                <a:ea typeface="Open Sans"/>
                <a:cs typeface="Open Sans"/>
                <a:sym typeface="Open Sans"/>
              </a:rPr>
              <a:t>Please </a:t>
            </a:r>
            <a:r>
              <a:rPr lang="en" sz="1600" b="1" dirty="0">
                <a:solidFill>
                  <a:srgbClr val="525C65"/>
                </a:solidFill>
                <a:highlight>
                  <a:srgbClr val="FFFFFF"/>
                </a:highlight>
                <a:latin typeface="Open Sans"/>
                <a:ea typeface="Open Sans"/>
                <a:cs typeface="Open Sans"/>
                <a:sym typeface="Open Sans"/>
              </a:rPr>
              <a:t>make sure to label your metrics clearly</a:t>
            </a:r>
            <a:r>
              <a:rPr lang="en" sz="1600" dirty="0">
                <a:solidFill>
                  <a:srgbClr val="525C65"/>
                </a:solidFill>
                <a:highlight>
                  <a:srgbClr val="FFFFFF"/>
                </a:highlight>
                <a:latin typeface="Open Sans"/>
                <a:ea typeface="Open Sans"/>
                <a:cs typeface="Open Sans"/>
                <a:sym typeface="Open Sans"/>
              </a:rPr>
              <a:t> on your mock-up.</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pic>
        <p:nvPicPr>
          <p:cNvPr id="7" name="Picture 6">
            <a:extLst>
              <a:ext uri="{FF2B5EF4-FFF2-40B4-BE49-F238E27FC236}">
                <a16:creationId xmlns:a16="http://schemas.microsoft.com/office/drawing/2014/main" id="{F817B15B-E48D-FAD7-4117-DD5B9AFBDF3C}"/>
              </a:ext>
            </a:extLst>
          </p:cNvPr>
          <p:cNvPicPr>
            <a:picLocks noChangeAspect="1"/>
          </p:cNvPicPr>
          <p:nvPr/>
        </p:nvPicPr>
        <p:blipFill>
          <a:blip r:embed="rId3"/>
          <a:stretch>
            <a:fillRect/>
          </a:stretch>
        </p:blipFill>
        <p:spPr>
          <a:xfrm>
            <a:off x="0" y="3386355"/>
            <a:ext cx="7772400" cy="45748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4"/>
            <a:ext cx="6907500" cy="3347188"/>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dirty="0">
                <a:solidFill>
                  <a:srgbClr val="525C65"/>
                </a:solidFill>
                <a:highlight>
                  <a:schemeClr val="lt1"/>
                </a:highlight>
                <a:latin typeface="Open Sans"/>
                <a:ea typeface="Open Sans"/>
                <a:cs typeface="Open Sans"/>
                <a:sym typeface="Open Sans"/>
              </a:rPr>
              <a:t>Tip:</a:t>
            </a:r>
            <a:r>
              <a:rPr lang="en" sz="1600" dirty="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5" name="Picture 4">
            <a:extLst>
              <a:ext uri="{FF2B5EF4-FFF2-40B4-BE49-F238E27FC236}">
                <a16:creationId xmlns:a16="http://schemas.microsoft.com/office/drawing/2014/main" id="{48355DD9-FE3F-DC57-FF0D-083C8A0E2B0E}"/>
              </a:ext>
            </a:extLst>
          </p:cNvPr>
          <p:cNvPicPr>
            <a:picLocks noChangeAspect="1"/>
          </p:cNvPicPr>
          <p:nvPr/>
        </p:nvPicPr>
        <p:blipFill>
          <a:blip r:embed="rId3"/>
          <a:stretch>
            <a:fillRect/>
          </a:stretch>
        </p:blipFill>
        <p:spPr>
          <a:xfrm>
            <a:off x="213574" y="4027866"/>
            <a:ext cx="7307688" cy="4289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907053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r>
              <a:rPr lang="en" sz="1400" dirty="0">
                <a:solidFill>
                  <a:srgbClr val="525C65"/>
                </a:solidFill>
                <a:highlight>
                  <a:schemeClr val="lt1"/>
                </a:highlight>
                <a:latin typeface="Open Sans"/>
                <a:ea typeface="Open Sans"/>
                <a:cs typeface="Open Sans"/>
                <a:sym typeface="Open Sans"/>
              </a:rPr>
              <a:t>As mentioned in project overview, SneakerPark has its business grown rapidly in recent years. That led the company facing some issues caused by the inconsistency data between systems </a:t>
            </a:r>
            <a:r>
              <a:rPr lang="en-US" sz="1400" dirty="0">
                <a:solidFill>
                  <a:srgbClr val="525C65"/>
                </a:solidFill>
                <a:highlight>
                  <a:schemeClr val="lt1"/>
                </a:highlight>
                <a:latin typeface="Open Sans"/>
                <a:ea typeface="Open Sans"/>
                <a:cs typeface="Open Sans"/>
                <a:sym typeface="Open Sans"/>
              </a:rPr>
              <a:t>which resulted in mischarges, lost revenue, and frustrated customers</a:t>
            </a:r>
            <a:r>
              <a:rPr lang="en" sz="1400" dirty="0">
                <a:solidFill>
                  <a:srgbClr val="525C65"/>
                </a:solidFill>
                <a:highlight>
                  <a:schemeClr val="lt1"/>
                </a:highlight>
                <a:latin typeface="Open Sans"/>
                <a:ea typeface="Open Sans"/>
                <a:cs typeface="Open Sans"/>
                <a:sym typeface="Open Sans"/>
              </a:rPr>
              <a:t>. </a:t>
            </a:r>
          </a:p>
          <a:p>
            <a:pPr marL="0" lvl="0" indent="0" algn="just" rtl="0">
              <a:spcBef>
                <a:spcPts val="0"/>
              </a:spcBef>
              <a:spcAft>
                <a:spcPts val="1600"/>
              </a:spcAft>
              <a:buClr>
                <a:schemeClr val="dk1"/>
              </a:buClr>
              <a:buSzPts val="1100"/>
              <a:buFont typeface="Arial"/>
              <a:buNone/>
            </a:pPr>
            <a:r>
              <a:rPr lang="en" sz="1400" dirty="0">
                <a:solidFill>
                  <a:srgbClr val="525C65"/>
                </a:solidFill>
                <a:highlight>
                  <a:schemeClr val="lt1"/>
                </a:highlight>
                <a:latin typeface="Open Sans"/>
                <a:ea typeface="Open Sans"/>
                <a:cs typeface="Open Sans"/>
                <a:sym typeface="Open Sans"/>
              </a:rPr>
              <a:t>According to the Technical details, SneakerPark has 5 source systems: User Service, Inventory Management Service, Listing Service, Order Processing Service, and Customer Service Application. </a:t>
            </a:r>
            <a:r>
              <a:rPr lang="en-US" sz="1400" dirty="0">
                <a:solidFill>
                  <a:srgbClr val="525C65"/>
                </a:solidFill>
                <a:highlight>
                  <a:schemeClr val="lt1"/>
                </a:highlight>
                <a:latin typeface="Open Sans"/>
                <a:ea typeface="Open Sans"/>
                <a:cs typeface="Open Sans"/>
                <a:sym typeface="Open Sans"/>
              </a:rPr>
              <a:t>The Inventory Management System and Customer Service Application are largely isolated from the other systems and from each other. </a:t>
            </a:r>
            <a:r>
              <a:rPr lang="en" sz="1400" dirty="0">
                <a:solidFill>
                  <a:srgbClr val="525C65"/>
                </a:solidFill>
                <a:highlight>
                  <a:schemeClr val="lt1"/>
                </a:highlight>
                <a:latin typeface="Open Sans"/>
                <a:ea typeface="Open Sans"/>
                <a:cs typeface="Open Sans"/>
                <a:sym typeface="Open Sans"/>
              </a:rPr>
              <a:t>But the nightly batch exports to exchange data between services and systems may cause </a:t>
            </a:r>
            <a:r>
              <a:rPr lang="en-US" sz="1400" dirty="0">
                <a:solidFill>
                  <a:srgbClr val="525C65"/>
                </a:solidFill>
                <a:highlight>
                  <a:schemeClr val="lt1"/>
                </a:highlight>
                <a:latin typeface="Open Sans"/>
                <a:ea typeface="Open Sans"/>
                <a:cs typeface="Open Sans"/>
                <a:sym typeface="Open Sans"/>
              </a:rPr>
              <a:t>discrepancies between systems</a:t>
            </a:r>
            <a:r>
              <a:rPr lang="en" sz="1400" dirty="0">
                <a:solidFill>
                  <a:srgbClr val="525C65"/>
                </a:solidFill>
                <a:highlight>
                  <a:schemeClr val="lt1"/>
                </a:highlight>
                <a:latin typeface="Open Sans"/>
                <a:ea typeface="Open Sans"/>
                <a:cs typeface="Open Sans"/>
                <a:sym typeface="Open Sans"/>
              </a:rPr>
              <a:t>. Those systems have the important business information, such as customer data, financial data, asset data. </a:t>
            </a:r>
          </a:p>
          <a:p>
            <a:pPr marL="0" lvl="0" indent="0" algn="just" rtl="0">
              <a:spcBef>
                <a:spcPts val="0"/>
              </a:spcBef>
              <a:spcAft>
                <a:spcPts val="160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In this case, </a:t>
            </a:r>
            <a:r>
              <a:rPr lang="en-US" sz="1400" dirty="0" err="1">
                <a:solidFill>
                  <a:srgbClr val="525C65"/>
                </a:solidFill>
                <a:highlight>
                  <a:srgbClr val="FFFFFF"/>
                </a:highlight>
                <a:latin typeface="Open Sans"/>
                <a:ea typeface="Open Sans"/>
                <a:cs typeface="Open Sans"/>
                <a:sym typeface="Open Sans"/>
              </a:rPr>
              <a:t>SneakerPark</a:t>
            </a:r>
            <a:r>
              <a:rPr lang="en-US" sz="1400" dirty="0">
                <a:solidFill>
                  <a:srgbClr val="525C65"/>
                </a:solidFill>
                <a:highlight>
                  <a:srgbClr val="FFFFFF"/>
                </a:highlight>
                <a:latin typeface="Open Sans"/>
                <a:ea typeface="Open Sans"/>
                <a:cs typeface="Open Sans"/>
                <a:sym typeface="Open Sans"/>
              </a:rPr>
              <a:t> that need a simple, low cost solution to gain better visibility and control over data systems, that causes less impact to existing system. Registry MDM architecture is simple to implement and has low cost. It also causes minimal intrusion to existing systems, as source systems are not disrupted to create master data, means that keeping the existing systems to stay uptime most of the time as expected. </a:t>
            </a:r>
          </a:p>
          <a:p>
            <a:pPr marL="0" lvl="0" indent="0" algn="just" rtl="0">
              <a:spcBef>
                <a:spcPts val="0"/>
              </a:spcBef>
              <a:spcAft>
                <a:spcPts val="160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While applying for the registry MDM, the master data would be created directly in the source system which is not complex for implementation, since only master data keys, attributes, names of the source system, and identifiers are necessary. Besides,  the golden record is created in real-time in Registry MDM,</a:t>
            </a:r>
          </a:p>
          <a:p>
            <a:pPr marL="0" lvl="0" indent="0" algn="just" rtl="0">
              <a:spcBef>
                <a:spcPts val="0"/>
              </a:spcBef>
              <a:spcAft>
                <a:spcPts val="160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Moreover, Registry MDM is very first and basic MDM architecture to choose for most of the company. Later, the Registry MDM can be enhanced into Consolidated or Coexistence or Centralized MDM</a:t>
            </a:r>
            <a:endParaRPr sz="14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 name="Google Shape;303;p71">
            <a:extLst>
              <a:ext uri="{FF2B5EF4-FFF2-40B4-BE49-F238E27FC236}">
                <a16:creationId xmlns:a16="http://schemas.microsoft.com/office/drawing/2014/main" id="{B15C62E6-FCBB-0579-1BD9-D7316CCA7DCB}"/>
              </a:ext>
            </a:extLst>
          </p:cNvPr>
          <p:cNvSpPr txBox="1"/>
          <p:nvPr/>
        </p:nvSpPr>
        <p:spPr>
          <a:xfrm>
            <a:off x="329418" y="727656"/>
            <a:ext cx="6842100" cy="8603087"/>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b="1" dirty="0">
                <a:solidFill>
                  <a:srgbClr val="525C65"/>
                </a:solidFill>
                <a:highlight>
                  <a:srgbClr val="FFFFFF"/>
                </a:highlight>
                <a:latin typeface="Open Sans"/>
                <a:ea typeface="Open Sans"/>
                <a:cs typeface="Open Sans"/>
                <a:sym typeface="Open Sans"/>
              </a:rPr>
              <a:t>Matching Rules for Items:</a:t>
            </a:r>
          </a:p>
          <a:p>
            <a:pPr marL="285750" lvl="0" indent="-285750" algn="just" rtl="0">
              <a:lnSpc>
                <a:spcPct val="170000"/>
              </a:lnSpc>
              <a:spcBef>
                <a:spcPts val="0"/>
              </a:spcBef>
              <a:spcAft>
                <a:spcPts val="0"/>
              </a:spcAft>
              <a:buFont typeface="Arial" panose="020B0604020202020204" pitchFamily="34" charset="0"/>
              <a:buChar char="•"/>
            </a:pPr>
            <a:r>
              <a:rPr lang="en-US" b="1" dirty="0">
                <a:solidFill>
                  <a:srgbClr val="525C65"/>
                </a:solidFill>
                <a:highlight>
                  <a:srgbClr val="FFFFFF"/>
                </a:highlight>
                <a:latin typeface="Open Sans"/>
                <a:ea typeface="Open Sans"/>
                <a:cs typeface="Open Sans"/>
                <a:sym typeface="Open Sans"/>
              </a:rPr>
              <a:t>Rule 1:</a:t>
            </a:r>
            <a:r>
              <a:rPr lang="en-US" dirty="0">
                <a:solidFill>
                  <a:srgbClr val="525C65"/>
                </a:solidFill>
                <a:highlight>
                  <a:srgbClr val="FFFFFF"/>
                </a:highlight>
                <a:latin typeface="Open Sans"/>
                <a:ea typeface="Open Sans"/>
                <a:cs typeface="Open Sans"/>
                <a:sym typeface="Open Sans"/>
              </a:rPr>
              <a:t> Table users had column </a:t>
            </a:r>
            <a:r>
              <a:rPr lang="en-US" dirty="0" err="1">
                <a:solidFill>
                  <a:srgbClr val="525C65"/>
                </a:solidFill>
                <a:highlight>
                  <a:srgbClr val="FFFFFF"/>
                </a:highlight>
                <a:latin typeface="Open Sans"/>
                <a:ea typeface="Open Sans"/>
                <a:cs typeface="Open Sans"/>
                <a:sym typeface="Open Sans"/>
              </a:rPr>
              <a:t>UserID</a:t>
            </a:r>
            <a:r>
              <a:rPr lang="en-US" dirty="0">
                <a:solidFill>
                  <a:srgbClr val="525C65"/>
                </a:solidFill>
                <a:highlight>
                  <a:srgbClr val="FFFFFF"/>
                </a:highlight>
                <a:latin typeface="Open Sans"/>
                <a:ea typeface="Open Sans"/>
                <a:cs typeface="Open Sans"/>
                <a:sym typeface="Open Sans"/>
              </a:rPr>
              <a:t>, and table items had column </a:t>
            </a:r>
            <a:r>
              <a:rPr lang="en-US" dirty="0" err="1">
                <a:solidFill>
                  <a:srgbClr val="525C65"/>
                </a:solidFill>
                <a:highlight>
                  <a:srgbClr val="FFFFFF"/>
                </a:highlight>
                <a:latin typeface="Open Sans"/>
                <a:ea typeface="Open Sans"/>
                <a:cs typeface="Open Sans"/>
                <a:sym typeface="Open Sans"/>
              </a:rPr>
              <a:t>SellerID</a:t>
            </a:r>
            <a:r>
              <a:rPr lang="en-US" dirty="0">
                <a:solidFill>
                  <a:srgbClr val="525C65"/>
                </a:solidFill>
                <a:highlight>
                  <a:srgbClr val="FFFFFF"/>
                </a:highlight>
                <a:latin typeface="Open Sans"/>
                <a:ea typeface="Open Sans"/>
                <a:cs typeface="Open Sans"/>
                <a:sym typeface="Open Sans"/>
              </a:rPr>
              <a:t> (</a:t>
            </a:r>
            <a:r>
              <a:rPr lang="en-US" dirty="0" err="1">
                <a:solidFill>
                  <a:srgbClr val="525C65"/>
                </a:solidFill>
                <a:highlight>
                  <a:srgbClr val="FFFFFF"/>
                </a:highlight>
                <a:latin typeface="Open Sans"/>
                <a:ea typeface="Open Sans"/>
                <a:cs typeface="Open Sans"/>
                <a:sym typeface="Open Sans"/>
              </a:rPr>
              <a:t>SellerID</a:t>
            </a:r>
            <a:r>
              <a:rPr lang="en-US" dirty="0">
                <a:solidFill>
                  <a:srgbClr val="525C65"/>
                </a:solidFill>
                <a:highlight>
                  <a:srgbClr val="FFFFFF"/>
                </a:highlight>
                <a:latin typeface="Open Sans"/>
                <a:ea typeface="Open Sans"/>
                <a:cs typeface="Open Sans"/>
                <a:sym typeface="Open Sans"/>
              </a:rPr>
              <a:t> is </a:t>
            </a:r>
            <a:r>
              <a:rPr lang="en-US" dirty="0" err="1">
                <a:solidFill>
                  <a:srgbClr val="525C65"/>
                </a:solidFill>
                <a:highlight>
                  <a:srgbClr val="FFFFFF"/>
                </a:highlight>
                <a:latin typeface="Open Sans"/>
                <a:ea typeface="Open Sans"/>
                <a:cs typeface="Open Sans"/>
                <a:sym typeface="Open Sans"/>
              </a:rPr>
              <a:t>UserID</a:t>
            </a:r>
            <a:r>
              <a:rPr lang="en-US" dirty="0">
                <a:solidFill>
                  <a:srgbClr val="525C65"/>
                </a:solidFill>
                <a:highlight>
                  <a:srgbClr val="FFFFFF"/>
                </a:highlight>
                <a:latin typeface="Open Sans"/>
                <a:ea typeface="Open Sans"/>
                <a:cs typeface="Open Sans"/>
                <a:sym typeface="Open Sans"/>
              </a:rPr>
              <a:t> in users table) </a:t>
            </a:r>
            <a:r>
              <a:rPr lang="en-US" dirty="0">
                <a:solidFill>
                  <a:srgbClr val="525C65"/>
                </a:solidFill>
                <a:highlight>
                  <a:srgbClr val="FFFFFF"/>
                </a:highlight>
                <a:latin typeface="Open Sans"/>
                <a:ea typeface="Open Sans"/>
                <a:cs typeface="Open Sans"/>
                <a:sym typeface="Wingdings" panose="05000000000000000000" pitchFamily="2" charset="2"/>
              </a:rPr>
              <a:t> Match the user’s info (FirstName, </a:t>
            </a:r>
            <a:r>
              <a:rPr lang="en-US" dirty="0" err="1">
                <a:solidFill>
                  <a:srgbClr val="525C65"/>
                </a:solidFill>
                <a:highlight>
                  <a:srgbClr val="FFFFFF"/>
                </a:highlight>
                <a:latin typeface="Open Sans"/>
                <a:ea typeface="Open Sans"/>
                <a:cs typeface="Open Sans"/>
                <a:sym typeface="Wingdings" panose="05000000000000000000" pitchFamily="2" charset="2"/>
              </a:rPr>
              <a:t>LastName</a:t>
            </a:r>
            <a:r>
              <a:rPr lang="en-US" dirty="0">
                <a:solidFill>
                  <a:srgbClr val="525C65"/>
                </a:solidFill>
                <a:highlight>
                  <a:srgbClr val="FFFFFF"/>
                </a:highlight>
                <a:latin typeface="Open Sans"/>
                <a:ea typeface="Open Sans"/>
                <a:cs typeface="Open Sans"/>
                <a:sym typeface="Wingdings" panose="05000000000000000000" pitchFamily="2" charset="2"/>
              </a:rPr>
              <a:t>, Email, Address, </a:t>
            </a:r>
            <a:r>
              <a:rPr lang="en-US" dirty="0" err="1">
                <a:solidFill>
                  <a:srgbClr val="525C65"/>
                </a:solidFill>
                <a:highlight>
                  <a:srgbClr val="FFFFFF"/>
                </a:highlight>
                <a:latin typeface="Open Sans"/>
                <a:ea typeface="Open Sans"/>
                <a:cs typeface="Open Sans"/>
                <a:sym typeface="Wingdings" panose="05000000000000000000" pitchFamily="2" charset="2"/>
              </a:rPr>
              <a:t>Zipcode</a:t>
            </a:r>
            <a:r>
              <a:rPr lang="en-US" dirty="0">
                <a:solidFill>
                  <a:srgbClr val="525C65"/>
                </a:solidFill>
                <a:highlight>
                  <a:srgbClr val="FFFFFF"/>
                </a:highlight>
                <a:latin typeface="Open Sans"/>
                <a:ea typeface="Open Sans"/>
                <a:cs typeface="Open Sans"/>
                <a:sym typeface="Wingdings" panose="05000000000000000000" pitchFamily="2" charset="2"/>
              </a:rPr>
              <a:t>) from the users table with items of users in items table using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of users table and </a:t>
            </a:r>
            <a:r>
              <a:rPr lang="en-US" dirty="0" err="1">
                <a:solidFill>
                  <a:srgbClr val="525C65"/>
                </a:solidFill>
                <a:highlight>
                  <a:srgbClr val="FFFFFF"/>
                </a:highlight>
                <a:latin typeface="Open Sans"/>
                <a:ea typeface="Open Sans"/>
                <a:cs typeface="Open Sans"/>
                <a:sym typeface="Wingdings" panose="05000000000000000000" pitchFamily="2" charset="2"/>
              </a:rPr>
              <a:t>SellerID</a:t>
            </a:r>
            <a:r>
              <a:rPr lang="en-US" dirty="0">
                <a:solidFill>
                  <a:srgbClr val="525C65"/>
                </a:solidFill>
                <a:highlight>
                  <a:srgbClr val="FFFFFF"/>
                </a:highlight>
                <a:latin typeface="Open Sans"/>
                <a:ea typeface="Open Sans"/>
                <a:cs typeface="Open Sans"/>
                <a:sym typeface="Wingdings" panose="05000000000000000000" pitchFamily="2" charset="2"/>
              </a:rPr>
              <a:t> of items table.</a:t>
            </a:r>
          </a:p>
          <a:p>
            <a:pPr marL="285750" lvl="0" indent="-285750" algn="just" rtl="0">
              <a:lnSpc>
                <a:spcPct val="170000"/>
              </a:lnSpc>
              <a:spcBef>
                <a:spcPts val="0"/>
              </a:spcBef>
              <a:spcAft>
                <a:spcPts val="0"/>
              </a:spcAft>
              <a:buFont typeface="Arial" panose="020B0604020202020204" pitchFamily="34" charset="0"/>
              <a:buChar char="•"/>
            </a:pPr>
            <a:r>
              <a:rPr lang="en-US" b="1" dirty="0">
                <a:solidFill>
                  <a:srgbClr val="525C65"/>
                </a:solidFill>
                <a:highlight>
                  <a:srgbClr val="FFFFFF"/>
                </a:highlight>
                <a:latin typeface="Open Sans"/>
                <a:ea typeface="Open Sans"/>
                <a:cs typeface="Open Sans"/>
                <a:sym typeface="Wingdings" panose="05000000000000000000" pitchFamily="2" charset="2"/>
              </a:rPr>
              <a:t>Rule 2</a:t>
            </a:r>
            <a:r>
              <a:rPr lang="en-US" dirty="0">
                <a:solidFill>
                  <a:srgbClr val="525C65"/>
                </a:solidFill>
                <a:highlight>
                  <a:srgbClr val="FFFFFF"/>
                </a:highlight>
                <a:latin typeface="Open Sans"/>
                <a:ea typeface="Open Sans"/>
                <a:cs typeface="Open Sans"/>
                <a:sym typeface="Wingdings" panose="05000000000000000000" pitchFamily="2" charset="2"/>
              </a:rPr>
              <a:t>: Table items had column </a:t>
            </a:r>
            <a:r>
              <a:rPr lang="en-US" dirty="0" err="1">
                <a:solidFill>
                  <a:srgbClr val="525C65"/>
                </a:solidFill>
                <a:highlight>
                  <a:srgbClr val="FFFFFF"/>
                </a:highlight>
                <a:latin typeface="Open Sans"/>
                <a:ea typeface="Open Sans"/>
                <a:cs typeface="Open Sans"/>
                <a:sym typeface="Wingdings" panose="05000000000000000000" pitchFamily="2" charset="2"/>
              </a:rPr>
              <a:t>ItemID</a:t>
            </a:r>
            <a:r>
              <a:rPr lang="en-US" dirty="0">
                <a:solidFill>
                  <a:srgbClr val="525C65"/>
                </a:solidFill>
                <a:highlight>
                  <a:srgbClr val="FFFFFF"/>
                </a:highlight>
                <a:latin typeface="Open Sans"/>
                <a:ea typeface="Open Sans"/>
                <a:cs typeface="Open Sans"/>
                <a:sym typeface="Wingdings" panose="05000000000000000000" pitchFamily="2" charset="2"/>
              </a:rPr>
              <a:t>, and table listings had column </a:t>
            </a:r>
            <a:r>
              <a:rPr lang="en-US" dirty="0" err="1">
                <a:solidFill>
                  <a:srgbClr val="525C65"/>
                </a:solidFill>
                <a:highlight>
                  <a:srgbClr val="FFFFFF"/>
                </a:highlight>
                <a:latin typeface="Open Sans"/>
                <a:ea typeface="Open Sans"/>
                <a:cs typeface="Open Sans"/>
                <a:sym typeface="Wingdings" panose="05000000000000000000" pitchFamily="2" charset="2"/>
              </a:rPr>
              <a:t>ProductID</a:t>
            </a:r>
            <a:r>
              <a:rPr lang="en-US" dirty="0">
                <a:solidFill>
                  <a:srgbClr val="525C65"/>
                </a:solidFill>
                <a:highlight>
                  <a:srgbClr val="FFFFFF"/>
                </a:highlight>
                <a:latin typeface="Open Sans"/>
                <a:ea typeface="Open Sans"/>
                <a:cs typeface="Open Sans"/>
                <a:sym typeface="Wingdings" panose="05000000000000000000" pitchFamily="2" charset="2"/>
              </a:rPr>
              <a:t> (</a:t>
            </a:r>
            <a:r>
              <a:rPr lang="en-US" dirty="0" err="1">
                <a:solidFill>
                  <a:srgbClr val="525C65"/>
                </a:solidFill>
                <a:highlight>
                  <a:srgbClr val="FFFFFF"/>
                </a:highlight>
                <a:latin typeface="Open Sans"/>
                <a:ea typeface="Open Sans"/>
                <a:cs typeface="Open Sans"/>
                <a:sym typeface="Wingdings" panose="05000000000000000000" pitchFamily="2" charset="2"/>
              </a:rPr>
              <a:t>ProductID</a:t>
            </a:r>
            <a:r>
              <a:rPr lang="en-US" dirty="0">
                <a:solidFill>
                  <a:srgbClr val="525C65"/>
                </a:solidFill>
                <a:highlight>
                  <a:srgbClr val="FFFFFF"/>
                </a:highlight>
                <a:latin typeface="Open Sans"/>
                <a:ea typeface="Open Sans"/>
                <a:cs typeface="Open Sans"/>
                <a:sym typeface="Wingdings" panose="05000000000000000000" pitchFamily="2" charset="2"/>
              </a:rPr>
              <a:t> is </a:t>
            </a:r>
            <a:r>
              <a:rPr lang="en-US" dirty="0" err="1">
                <a:solidFill>
                  <a:srgbClr val="525C65"/>
                </a:solidFill>
                <a:highlight>
                  <a:srgbClr val="FFFFFF"/>
                </a:highlight>
                <a:latin typeface="Open Sans"/>
                <a:ea typeface="Open Sans"/>
                <a:cs typeface="Open Sans"/>
                <a:sym typeface="Wingdings" panose="05000000000000000000" pitchFamily="2" charset="2"/>
              </a:rPr>
              <a:t>ItemID</a:t>
            </a:r>
            <a:r>
              <a:rPr lang="en-US" dirty="0">
                <a:solidFill>
                  <a:srgbClr val="525C65"/>
                </a:solidFill>
                <a:highlight>
                  <a:srgbClr val="FFFFFF"/>
                </a:highlight>
                <a:latin typeface="Open Sans"/>
                <a:ea typeface="Open Sans"/>
                <a:cs typeface="Open Sans"/>
                <a:sym typeface="Wingdings" panose="05000000000000000000" pitchFamily="2" charset="2"/>
              </a:rPr>
              <a:t> in items table)  Match the item’s info (Style, Brand, Color, Size…) from listings table with </a:t>
            </a:r>
            <a:r>
              <a:rPr lang="en-US" dirty="0" err="1">
                <a:solidFill>
                  <a:srgbClr val="525C65"/>
                </a:solidFill>
                <a:highlight>
                  <a:srgbClr val="FFFFFF"/>
                </a:highlight>
                <a:latin typeface="Open Sans"/>
                <a:ea typeface="Open Sans"/>
                <a:cs typeface="Open Sans"/>
                <a:sym typeface="Wingdings" panose="05000000000000000000" pitchFamily="2" charset="2"/>
              </a:rPr>
              <a:t>ItemName</a:t>
            </a:r>
            <a:r>
              <a:rPr lang="en-US" dirty="0">
                <a:solidFill>
                  <a:srgbClr val="525C65"/>
                </a:solidFill>
                <a:highlight>
                  <a:srgbClr val="FFFFFF"/>
                </a:highlight>
                <a:latin typeface="Open Sans"/>
                <a:ea typeface="Open Sans"/>
                <a:cs typeface="Open Sans"/>
                <a:sym typeface="Wingdings" panose="05000000000000000000" pitchFamily="2" charset="2"/>
              </a:rPr>
              <a:t> in items table using </a:t>
            </a:r>
            <a:r>
              <a:rPr lang="en-US" dirty="0" err="1">
                <a:solidFill>
                  <a:srgbClr val="525C65"/>
                </a:solidFill>
                <a:highlight>
                  <a:srgbClr val="FFFFFF"/>
                </a:highlight>
                <a:latin typeface="Open Sans"/>
                <a:ea typeface="Open Sans"/>
                <a:cs typeface="Open Sans"/>
                <a:sym typeface="Wingdings" panose="05000000000000000000" pitchFamily="2" charset="2"/>
              </a:rPr>
              <a:t>ItemID</a:t>
            </a:r>
            <a:r>
              <a:rPr lang="en-US" dirty="0">
                <a:solidFill>
                  <a:srgbClr val="525C65"/>
                </a:solidFill>
                <a:highlight>
                  <a:srgbClr val="FFFFFF"/>
                </a:highlight>
                <a:latin typeface="Open Sans"/>
                <a:ea typeface="Open Sans"/>
                <a:cs typeface="Open Sans"/>
                <a:sym typeface="Wingdings" panose="05000000000000000000" pitchFamily="2" charset="2"/>
              </a:rPr>
              <a:t> in items table and </a:t>
            </a:r>
            <a:r>
              <a:rPr lang="en-US" dirty="0" err="1">
                <a:solidFill>
                  <a:srgbClr val="525C65"/>
                </a:solidFill>
                <a:highlight>
                  <a:srgbClr val="FFFFFF"/>
                </a:highlight>
                <a:latin typeface="Open Sans"/>
                <a:ea typeface="Open Sans"/>
                <a:cs typeface="Open Sans"/>
                <a:sym typeface="Wingdings" panose="05000000000000000000" pitchFamily="2" charset="2"/>
              </a:rPr>
              <a:t>ProductID</a:t>
            </a:r>
            <a:r>
              <a:rPr lang="en-US" dirty="0">
                <a:solidFill>
                  <a:srgbClr val="525C65"/>
                </a:solidFill>
                <a:highlight>
                  <a:srgbClr val="FFFFFF"/>
                </a:highlight>
                <a:latin typeface="Open Sans"/>
                <a:ea typeface="Open Sans"/>
                <a:cs typeface="Open Sans"/>
                <a:sym typeface="Wingdings" panose="05000000000000000000" pitchFamily="2" charset="2"/>
              </a:rPr>
              <a:t> from listings table.</a:t>
            </a:r>
          </a:p>
          <a:p>
            <a:pPr marL="285750" lvl="0" indent="-285750" algn="just" rtl="0">
              <a:lnSpc>
                <a:spcPct val="170000"/>
              </a:lnSpc>
              <a:spcBef>
                <a:spcPts val="0"/>
              </a:spcBef>
              <a:spcAft>
                <a:spcPts val="0"/>
              </a:spcAft>
              <a:buFont typeface="Arial" panose="020B0604020202020204" pitchFamily="34" charset="0"/>
              <a:buChar char="•"/>
            </a:pPr>
            <a:endParaRPr lang="en-US" dirty="0">
              <a:solidFill>
                <a:srgbClr val="525C65"/>
              </a:solidFill>
              <a:highlight>
                <a:srgbClr val="FFFFFF"/>
              </a:highlight>
              <a:latin typeface="Open Sans"/>
              <a:ea typeface="Open Sans"/>
              <a:cs typeface="Open Sans"/>
              <a:sym typeface="Wingdings" panose="05000000000000000000" pitchFamily="2" charset="2"/>
            </a:endParaRPr>
          </a:p>
          <a:p>
            <a:pPr marL="285750" lvl="0" indent="-285750" algn="just" rtl="0">
              <a:lnSpc>
                <a:spcPct val="170000"/>
              </a:lnSpc>
              <a:spcBef>
                <a:spcPts val="0"/>
              </a:spcBef>
              <a:spcAft>
                <a:spcPts val="0"/>
              </a:spcAft>
              <a:buFont typeface="Arial" panose="020B0604020202020204" pitchFamily="34" charset="0"/>
              <a:buChar char="•"/>
            </a:pPr>
            <a:endParaRPr lang="en-US" dirty="0">
              <a:solidFill>
                <a:srgbClr val="525C65"/>
              </a:solidFill>
              <a:highlight>
                <a:srgbClr val="FFFFFF"/>
              </a:highlight>
              <a:latin typeface="Open Sans"/>
              <a:ea typeface="Open Sans"/>
              <a:cs typeface="Open Sans"/>
              <a:sym typeface="Wingdings" panose="05000000000000000000" pitchFamily="2" charset="2"/>
            </a:endParaRPr>
          </a:p>
          <a:p>
            <a:pPr algn="just">
              <a:lnSpc>
                <a:spcPct val="170000"/>
              </a:lnSpc>
            </a:pPr>
            <a:r>
              <a:rPr lang="en-US" b="1" dirty="0">
                <a:solidFill>
                  <a:srgbClr val="525C65"/>
                </a:solidFill>
                <a:highlight>
                  <a:srgbClr val="FFFFFF"/>
                </a:highlight>
                <a:latin typeface="Open Sans"/>
                <a:ea typeface="Open Sans"/>
                <a:cs typeface="Open Sans"/>
                <a:sym typeface="Open Sans"/>
              </a:rPr>
              <a:t>Matching Rules for Customers:</a:t>
            </a:r>
          </a:p>
          <a:p>
            <a:pPr marL="285750" lvl="0" indent="-285750" algn="just" rtl="0">
              <a:lnSpc>
                <a:spcPct val="170000"/>
              </a:lnSpc>
              <a:spcBef>
                <a:spcPts val="0"/>
              </a:spcBef>
              <a:spcAft>
                <a:spcPts val="0"/>
              </a:spcAft>
              <a:buFont typeface="Arial" panose="020B0604020202020204" pitchFamily="34" charset="0"/>
              <a:buChar char="•"/>
            </a:pPr>
            <a:r>
              <a:rPr lang="en-US" b="1" dirty="0">
                <a:solidFill>
                  <a:srgbClr val="525C65"/>
                </a:solidFill>
                <a:highlight>
                  <a:srgbClr val="FFFFFF"/>
                </a:highlight>
                <a:latin typeface="Open Sans"/>
                <a:ea typeface="Open Sans"/>
                <a:cs typeface="Open Sans"/>
                <a:sym typeface="Wingdings" panose="05000000000000000000" pitchFamily="2" charset="2"/>
              </a:rPr>
              <a:t>Rule 1</a:t>
            </a:r>
            <a:r>
              <a:rPr lang="en-US" dirty="0">
                <a:solidFill>
                  <a:srgbClr val="525C65"/>
                </a:solidFill>
                <a:highlight>
                  <a:srgbClr val="FFFFFF"/>
                </a:highlight>
                <a:latin typeface="Open Sans"/>
                <a:ea typeface="Open Sans"/>
                <a:cs typeface="Open Sans"/>
                <a:sym typeface="Wingdings" panose="05000000000000000000" pitchFamily="2" charset="2"/>
              </a:rPr>
              <a:t>: Table users had column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and table </a:t>
            </a:r>
            <a:r>
              <a:rPr lang="en-US" dirty="0" err="1">
                <a:solidFill>
                  <a:srgbClr val="525C65"/>
                </a:solidFill>
                <a:highlight>
                  <a:srgbClr val="FFFFFF"/>
                </a:highlight>
                <a:latin typeface="Open Sans"/>
                <a:ea typeface="Open Sans"/>
                <a:cs typeface="Open Sans"/>
                <a:sym typeface="Wingdings" panose="05000000000000000000" pitchFamily="2" charset="2"/>
              </a:rPr>
              <a:t>creditcards</a:t>
            </a:r>
            <a:r>
              <a:rPr lang="en-US" dirty="0">
                <a:solidFill>
                  <a:srgbClr val="525C65"/>
                </a:solidFill>
                <a:highlight>
                  <a:srgbClr val="FFFFFF"/>
                </a:highlight>
                <a:latin typeface="Open Sans"/>
                <a:ea typeface="Open Sans"/>
                <a:cs typeface="Open Sans"/>
                <a:sym typeface="Wingdings" panose="05000000000000000000" pitchFamily="2" charset="2"/>
              </a:rPr>
              <a:t> also had column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 Match the credit card’s info (</a:t>
            </a:r>
            <a:r>
              <a:rPr lang="en-US" dirty="0" err="1">
                <a:solidFill>
                  <a:srgbClr val="525C65"/>
                </a:solidFill>
                <a:highlight>
                  <a:srgbClr val="FFFFFF"/>
                </a:highlight>
                <a:latin typeface="Open Sans"/>
                <a:ea typeface="Open Sans"/>
                <a:cs typeface="Open Sans"/>
                <a:sym typeface="Wingdings" panose="05000000000000000000" pitchFamily="2" charset="2"/>
              </a:rPr>
              <a:t>CreditCardNumber</a:t>
            </a:r>
            <a:r>
              <a:rPr lang="en-US" dirty="0">
                <a:solidFill>
                  <a:srgbClr val="525C65"/>
                </a:solidFill>
                <a:highlight>
                  <a:srgbClr val="FFFFFF"/>
                </a:highlight>
                <a:latin typeface="Open Sans"/>
                <a:ea typeface="Open Sans"/>
                <a:cs typeface="Open Sans"/>
                <a:sym typeface="Wingdings" panose="05000000000000000000" pitchFamily="2" charset="2"/>
              </a:rPr>
              <a:t>, </a:t>
            </a:r>
            <a:r>
              <a:rPr lang="en-US" dirty="0" err="1">
                <a:solidFill>
                  <a:srgbClr val="525C65"/>
                </a:solidFill>
                <a:highlight>
                  <a:srgbClr val="FFFFFF"/>
                </a:highlight>
                <a:latin typeface="Open Sans"/>
                <a:ea typeface="Open Sans"/>
                <a:cs typeface="Open Sans"/>
                <a:sym typeface="Wingdings" panose="05000000000000000000" pitchFamily="2" charset="2"/>
              </a:rPr>
              <a:t>CreditCardExpirationDate</a:t>
            </a:r>
            <a:r>
              <a:rPr lang="en-US" dirty="0">
                <a:solidFill>
                  <a:srgbClr val="525C65"/>
                </a:solidFill>
                <a:highlight>
                  <a:srgbClr val="FFFFFF"/>
                </a:highlight>
                <a:latin typeface="Open Sans"/>
                <a:ea typeface="Open Sans"/>
                <a:cs typeface="Open Sans"/>
                <a:sym typeface="Wingdings" panose="05000000000000000000" pitchFamily="2" charset="2"/>
              </a:rPr>
              <a:t>) in </a:t>
            </a:r>
            <a:r>
              <a:rPr lang="en-US" dirty="0" err="1">
                <a:solidFill>
                  <a:srgbClr val="525C65"/>
                </a:solidFill>
                <a:highlight>
                  <a:srgbClr val="FFFFFF"/>
                </a:highlight>
                <a:latin typeface="Open Sans"/>
                <a:ea typeface="Open Sans"/>
                <a:cs typeface="Open Sans"/>
                <a:sym typeface="Wingdings" panose="05000000000000000000" pitchFamily="2" charset="2"/>
              </a:rPr>
              <a:t>creditcards</a:t>
            </a:r>
            <a:r>
              <a:rPr lang="en-US" dirty="0">
                <a:solidFill>
                  <a:srgbClr val="525C65"/>
                </a:solidFill>
                <a:highlight>
                  <a:srgbClr val="FFFFFF"/>
                </a:highlight>
                <a:latin typeface="Open Sans"/>
                <a:ea typeface="Open Sans"/>
                <a:cs typeface="Open Sans"/>
                <a:sym typeface="Wingdings" panose="05000000000000000000" pitchFamily="2" charset="2"/>
              </a:rPr>
              <a:t> table with user’s info (FirstName, </a:t>
            </a:r>
            <a:r>
              <a:rPr lang="en-US" dirty="0" err="1">
                <a:solidFill>
                  <a:srgbClr val="525C65"/>
                </a:solidFill>
                <a:highlight>
                  <a:srgbClr val="FFFFFF"/>
                </a:highlight>
                <a:latin typeface="Open Sans"/>
                <a:ea typeface="Open Sans"/>
                <a:cs typeface="Open Sans"/>
                <a:sym typeface="Wingdings" panose="05000000000000000000" pitchFamily="2" charset="2"/>
              </a:rPr>
              <a:t>LastName</a:t>
            </a:r>
            <a:r>
              <a:rPr lang="en-US" dirty="0">
                <a:solidFill>
                  <a:srgbClr val="525C65"/>
                </a:solidFill>
                <a:highlight>
                  <a:srgbClr val="FFFFFF"/>
                </a:highlight>
                <a:latin typeface="Open Sans"/>
                <a:ea typeface="Open Sans"/>
                <a:cs typeface="Open Sans"/>
                <a:sym typeface="Wingdings" panose="05000000000000000000" pitchFamily="2" charset="2"/>
              </a:rPr>
              <a:t>, Email, Address, </a:t>
            </a:r>
            <a:r>
              <a:rPr lang="en-US" dirty="0" err="1">
                <a:solidFill>
                  <a:srgbClr val="525C65"/>
                </a:solidFill>
                <a:highlight>
                  <a:srgbClr val="FFFFFF"/>
                </a:highlight>
                <a:latin typeface="Open Sans"/>
                <a:ea typeface="Open Sans"/>
                <a:cs typeface="Open Sans"/>
                <a:sym typeface="Wingdings" panose="05000000000000000000" pitchFamily="2" charset="2"/>
              </a:rPr>
              <a:t>Zipcode</a:t>
            </a:r>
            <a:r>
              <a:rPr lang="en-US" dirty="0">
                <a:solidFill>
                  <a:srgbClr val="525C65"/>
                </a:solidFill>
                <a:highlight>
                  <a:srgbClr val="FFFFFF"/>
                </a:highlight>
                <a:latin typeface="Open Sans"/>
                <a:ea typeface="Open Sans"/>
                <a:cs typeface="Open Sans"/>
                <a:sym typeface="Wingdings" panose="05000000000000000000" pitchFamily="2" charset="2"/>
              </a:rPr>
              <a:t>) in users table using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from users table and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from </a:t>
            </a:r>
            <a:r>
              <a:rPr lang="en-US" dirty="0" err="1">
                <a:solidFill>
                  <a:srgbClr val="525C65"/>
                </a:solidFill>
                <a:highlight>
                  <a:srgbClr val="FFFFFF"/>
                </a:highlight>
                <a:latin typeface="Open Sans"/>
                <a:ea typeface="Open Sans"/>
                <a:cs typeface="Open Sans"/>
                <a:sym typeface="Wingdings" panose="05000000000000000000" pitchFamily="2" charset="2"/>
              </a:rPr>
              <a:t>creditcards</a:t>
            </a:r>
            <a:r>
              <a:rPr lang="en-US" dirty="0">
                <a:solidFill>
                  <a:srgbClr val="525C65"/>
                </a:solidFill>
                <a:highlight>
                  <a:srgbClr val="FFFFFF"/>
                </a:highlight>
                <a:latin typeface="Open Sans"/>
                <a:ea typeface="Open Sans"/>
                <a:cs typeface="Open Sans"/>
                <a:sym typeface="Wingdings" panose="05000000000000000000" pitchFamily="2" charset="2"/>
              </a:rPr>
              <a:t>.</a:t>
            </a:r>
          </a:p>
          <a:p>
            <a:pPr marL="285750" lvl="0" indent="-285750" algn="just" rtl="0">
              <a:lnSpc>
                <a:spcPct val="170000"/>
              </a:lnSpc>
              <a:spcBef>
                <a:spcPts val="0"/>
              </a:spcBef>
              <a:spcAft>
                <a:spcPts val="0"/>
              </a:spcAft>
              <a:buFont typeface="Arial" panose="020B0604020202020204" pitchFamily="34" charset="0"/>
              <a:buChar char="•"/>
            </a:pPr>
            <a:r>
              <a:rPr lang="en-US" b="1" dirty="0">
                <a:solidFill>
                  <a:srgbClr val="525C65"/>
                </a:solidFill>
                <a:highlight>
                  <a:srgbClr val="FFFFFF"/>
                </a:highlight>
                <a:latin typeface="Open Sans"/>
                <a:ea typeface="Open Sans"/>
                <a:cs typeface="Open Sans"/>
                <a:sym typeface="Wingdings" panose="05000000000000000000" pitchFamily="2" charset="2"/>
              </a:rPr>
              <a:t>Rule 2</a:t>
            </a:r>
            <a:r>
              <a:rPr lang="en-US" dirty="0">
                <a:solidFill>
                  <a:srgbClr val="525C65"/>
                </a:solidFill>
                <a:highlight>
                  <a:srgbClr val="FFFFFF"/>
                </a:highlight>
                <a:latin typeface="Open Sans"/>
                <a:ea typeface="Open Sans"/>
                <a:cs typeface="Open Sans"/>
                <a:sym typeface="Wingdings" panose="05000000000000000000" pitchFamily="2" charset="2"/>
              </a:rPr>
              <a:t>: Table users had column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and table </a:t>
            </a:r>
            <a:r>
              <a:rPr lang="en-US" dirty="0" err="1">
                <a:solidFill>
                  <a:srgbClr val="525C65"/>
                </a:solidFill>
                <a:highlight>
                  <a:srgbClr val="FFFFFF"/>
                </a:highlight>
                <a:latin typeface="Open Sans"/>
                <a:ea typeface="Open Sans"/>
                <a:cs typeface="Open Sans"/>
                <a:sym typeface="Wingdings" panose="05000000000000000000" pitchFamily="2" charset="2"/>
              </a:rPr>
              <a:t>CustomerServiceRequests</a:t>
            </a:r>
            <a:r>
              <a:rPr lang="en-US" dirty="0">
                <a:solidFill>
                  <a:srgbClr val="525C65"/>
                </a:solidFill>
                <a:highlight>
                  <a:srgbClr val="FFFFFF"/>
                </a:highlight>
                <a:latin typeface="Open Sans"/>
                <a:ea typeface="Open Sans"/>
                <a:cs typeface="Open Sans"/>
                <a:sym typeface="Wingdings" panose="05000000000000000000" pitchFamily="2" charset="2"/>
              </a:rPr>
              <a:t> had column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 Match the user’s Phone, </a:t>
            </a:r>
            <a:r>
              <a:rPr lang="en-US" dirty="0" err="1">
                <a:solidFill>
                  <a:srgbClr val="525C65"/>
                </a:solidFill>
                <a:highlight>
                  <a:srgbClr val="FFFFFF"/>
                </a:highlight>
                <a:latin typeface="Open Sans"/>
                <a:ea typeface="Open Sans"/>
                <a:cs typeface="Open Sans"/>
                <a:sym typeface="Wingdings" panose="05000000000000000000" pitchFamily="2" charset="2"/>
              </a:rPr>
              <a:t>OrderID</a:t>
            </a:r>
            <a:r>
              <a:rPr lang="en-US" dirty="0">
                <a:solidFill>
                  <a:srgbClr val="525C65"/>
                </a:solidFill>
                <a:highlight>
                  <a:srgbClr val="FFFFFF"/>
                </a:highlight>
                <a:latin typeface="Open Sans"/>
                <a:ea typeface="Open Sans"/>
                <a:cs typeface="Open Sans"/>
                <a:sym typeface="Wingdings" panose="05000000000000000000" pitchFamily="2" charset="2"/>
              </a:rPr>
              <a:t> from </a:t>
            </a:r>
            <a:r>
              <a:rPr lang="en-US" dirty="0" err="1">
                <a:solidFill>
                  <a:srgbClr val="525C65"/>
                </a:solidFill>
                <a:highlight>
                  <a:srgbClr val="FFFFFF"/>
                </a:highlight>
                <a:latin typeface="Open Sans"/>
                <a:ea typeface="Open Sans"/>
                <a:cs typeface="Open Sans"/>
                <a:sym typeface="Wingdings" panose="05000000000000000000" pitchFamily="2" charset="2"/>
              </a:rPr>
              <a:t>CustomerServiceRequests</a:t>
            </a:r>
            <a:r>
              <a:rPr lang="en-US" dirty="0">
                <a:solidFill>
                  <a:srgbClr val="525C65"/>
                </a:solidFill>
                <a:highlight>
                  <a:srgbClr val="FFFFFF"/>
                </a:highlight>
                <a:latin typeface="Open Sans"/>
                <a:ea typeface="Open Sans"/>
                <a:cs typeface="Open Sans"/>
                <a:sym typeface="Wingdings" panose="05000000000000000000" pitchFamily="2" charset="2"/>
              </a:rPr>
              <a:t> table with user’s info (FirstName, </a:t>
            </a:r>
            <a:r>
              <a:rPr lang="en-US" dirty="0" err="1">
                <a:solidFill>
                  <a:srgbClr val="525C65"/>
                </a:solidFill>
                <a:highlight>
                  <a:srgbClr val="FFFFFF"/>
                </a:highlight>
                <a:latin typeface="Open Sans"/>
                <a:ea typeface="Open Sans"/>
                <a:cs typeface="Open Sans"/>
                <a:sym typeface="Wingdings" panose="05000000000000000000" pitchFamily="2" charset="2"/>
              </a:rPr>
              <a:t>LastName</a:t>
            </a:r>
            <a:r>
              <a:rPr lang="en-US" dirty="0">
                <a:solidFill>
                  <a:srgbClr val="525C65"/>
                </a:solidFill>
                <a:highlight>
                  <a:srgbClr val="FFFFFF"/>
                </a:highlight>
                <a:latin typeface="Open Sans"/>
                <a:ea typeface="Open Sans"/>
                <a:cs typeface="Open Sans"/>
                <a:sym typeface="Wingdings" panose="05000000000000000000" pitchFamily="2" charset="2"/>
              </a:rPr>
              <a:t>, Email, Address, </a:t>
            </a:r>
            <a:r>
              <a:rPr lang="en-US" dirty="0" err="1">
                <a:solidFill>
                  <a:srgbClr val="525C65"/>
                </a:solidFill>
                <a:highlight>
                  <a:srgbClr val="FFFFFF"/>
                </a:highlight>
                <a:latin typeface="Open Sans"/>
                <a:ea typeface="Open Sans"/>
                <a:cs typeface="Open Sans"/>
                <a:sym typeface="Wingdings" panose="05000000000000000000" pitchFamily="2" charset="2"/>
              </a:rPr>
              <a:t>Zipcode</a:t>
            </a:r>
            <a:r>
              <a:rPr lang="en-US" dirty="0">
                <a:solidFill>
                  <a:srgbClr val="525C65"/>
                </a:solidFill>
                <a:highlight>
                  <a:srgbClr val="FFFFFF"/>
                </a:highlight>
                <a:latin typeface="Open Sans"/>
                <a:ea typeface="Open Sans"/>
                <a:cs typeface="Open Sans"/>
                <a:sym typeface="Wingdings" panose="05000000000000000000" pitchFamily="2" charset="2"/>
              </a:rPr>
              <a:t>) in users table using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from users table and </a:t>
            </a:r>
            <a:r>
              <a:rPr lang="en-US" dirty="0" err="1">
                <a:solidFill>
                  <a:srgbClr val="525C65"/>
                </a:solidFill>
                <a:highlight>
                  <a:srgbClr val="FFFFFF"/>
                </a:highlight>
                <a:latin typeface="Open Sans"/>
                <a:ea typeface="Open Sans"/>
                <a:cs typeface="Open Sans"/>
                <a:sym typeface="Wingdings" panose="05000000000000000000" pitchFamily="2" charset="2"/>
              </a:rPr>
              <a:t>UserID</a:t>
            </a:r>
            <a:r>
              <a:rPr lang="en-US" dirty="0">
                <a:solidFill>
                  <a:srgbClr val="525C65"/>
                </a:solidFill>
                <a:highlight>
                  <a:srgbClr val="FFFFFF"/>
                </a:highlight>
                <a:latin typeface="Open Sans"/>
                <a:ea typeface="Open Sans"/>
                <a:cs typeface="Open Sans"/>
                <a:sym typeface="Wingdings" panose="05000000000000000000" pitchFamily="2" charset="2"/>
              </a:rPr>
              <a:t> from </a:t>
            </a:r>
            <a:r>
              <a:rPr lang="en-US" dirty="0" err="1">
                <a:solidFill>
                  <a:srgbClr val="525C65"/>
                </a:solidFill>
                <a:highlight>
                  <a:srgbClr val="FFFFFF"/>
                </a:highlight>
                <a:latin typeface="Open Sans"/>
                <a:ea typeface="Open Sans"/>
                <a:cs typeface="Open Sans"/>
                <a:sym typeface="Wingdings" panose="05000000000000000000" pitchFamily="2" charset="2"/>
              </a:rPr>
              <a:t>CustomerServiceRequests</a:t>
            </a:r>
            <a:r>
              <a:rPr lang="en-US" dirty="0">
                <a:solidFill>
                  <a:srgbClr val="525C65"/>
                </a:solidFill>
                <a:highlight>
                  <a:srgbClr val="FFFFFF"/>
                </a:highlight>
                <a:latin typeface="Open Sans"/>
                <a:ea typeface="Open Sans"/>
                <a:cs typeface="Open Sans"/>
                <a:sym typeface="Wingdings" panose="05000000000000000000" pitchFamily="2" charset="2"/>
              </a:rPr>
              <a:t> table.</a:t>
            </a:r>
          </a:p>
          <a:p>
            <a:pPr marL="285750" lvl="0" indent="-285750" algn="just" rtl="0">
              <a:lnSpc>
                <a:spcPct val="170000"/>
              </a:lnSpc>
              <a:spcBef>
                <a:spcPts val="0"/>
              </a:spcBef>
              <a:spcAft>
                <a:spcPts val="0"/>
              </a:spcAft>
              <a:buFont typeface="Arial" panose="020B0604020202020204" pitchFamily="34" charset="0"/>
              <a:buChar char="•"/>
            </a:pPr>
            <a:endParaRPr lang="en-US"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US"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US"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6"/>
            <a:ext cx="6842100" cy="9443299"/>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sz="1600" b="1" dirty="0">
                <a:solidFill>
                  <a:srgbClr val="525C65"/>
                </a:solidFill>
                <a:highlight>
                  <a:srgbClr val="FFFFFF"/>
                </a:highlight>
                <a:latin typeface="Open Sans"/>
                <a:ea typeface="Open Sans"/>
                <a:cs typeface="Open Sans"/>
                <a:sym typeface="Open Sans"/>
              </a:rPr>
              <a:t>Roles &amp; Responsibilities:</a:t>
            </a:r>
          </a:p>
          <a:p>
            <a:pPr marL="0" lvl="0" indent="0" algn="just" rtl="0">
              <a:lnSpc>
                <a:spcPct val="170000"/>
              </a:lnSpc>
              <a:spcBef>
                <a:spcPts val="0"/>
              </a:spcBef>
              <a:spcAft>
                <a:spcPts val="0"/>
              </a:spcAft>
              <a:buNone/>
            </a:pPr>
            <a:r>
              <a:rPr lang="en-US" sz="1600" b="1" dirty="0">
                <a:solidFill>
                  <a:srgbClr val="525C65"/>
                </a:solidFill>
                <a:highlight>
                  <a:srgbClr val="FFFFFF"/>
                </a:highlight>
                <a:latin typeface="Open Sans"/>
                <a:ea typeface="Open Sans"/>
                <a:cs typeface="Open Sans"/>
                <a:sym typeface="Open Sans"/>
              </a:rPr>
              <a:t>1. Data Steward</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The Data Steward should be responsible for Metadata Management System and Data Quality Management </a:t>
            </a:r>
          </a:p>
          <a:p>
            <a:pPr marL="285750" lvl="0" indent="-285750" algn="just" rtl="0">
              <a:lnSpc>
                <a:spcPct val="170000"/>
              </a:lnSpc>
              <a:spcBef>
                <a:spcPts val="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Metadata Management System is to build, and maintain the Enterprise Data Model and Enterprise Data Catalog. The details would be to provide conceptual and logical data model of </a:t>
            </a:r>
            <a:r>
              <a:rPr lang="en-US" sz="1600" dirty="0" err="1">
                <a:solidFill>
                  <a:srgbClr val="525C65"/>
                </a:solidFill>
                <a:highlight>
                  <a:srgbClr val="FFFFFF"/>
                </a:highlight>
                <a:latin typeface="Open Sans"/>
                <a:ea typeface="Open Sans"/>
                <a:cs typeface="Open Sans"/>
                <a:sym typeface="Open Sans"/>
              </a:rPr>
              <a:t>SneakerPark’s</a:t>
            </a:r>
            <a:r>
              <a:rPr lang="en-US" sz="1600" dirty="0">
                <a:solidFill>
                  <a:srgbClr val="525C65"/>
                </a:solidFill>
                <a:highlight>
                  <a:srgbClr val="FFFFFF"/>
                </a:highlight>
                <a:latin typeface="Open Sans"/>
                <a:ea typeface="Open Sans"/>
                <a:cs typeface="Open Sans"/>
                <a:sym typeface="Open Sans"/>
              </a:rPr>
              <a:t> data, also to create the business glossaries, business rules, data dictionaries, data lineage. The purpose of this task is to capture the latest and precise data across systems.</a:t>
            </a:r>
          </a:p>
          <a:p>
            <a:pPr marL="285750" lvl="0" indent="-285750" algn="just" rtl="0">
              <a:lnSpc>
                <a:spcPct val="170000"/>
              </a:lnSpc>
              <a:spcBef>
                <a:spcPts val="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Data Quality Management is to create data profiling, identify the data quality issues, define data quality metrics, decide data quality thresholds, and create dashboard to monitor the data quality.</a:t>
            </a:r>
          </a:p>
          <a:p>
            <a:pPr marL="285750" lvl="0" indent="-285750" algn="just" rtl="0">
              <a:lnSpc>
                <a:spcPct val="170000"/>
              </a:lnSpc>
              <a:spcBef>
                <a:spcPts val="0"/>
              </a:spcBef>
              <a:spcAft>
                <a:spcPts val="0"/>
              </a:spcAft>
              <a:buFont typeface="Arial" panose="020B0604020202020204" pitchFamily="34" charset="0"/>
              <a:buChar char="•"/>
            </a:pPr>
            <a:r>
              <a:rPr lang="en-US" sz="1600" dirty="0">
                <a:solidFill>
                  <a:srgbClr val="525C65"/>
                </a:solidFill>
                <a:highlight>
                  <a:srgbClr val="FFFFFF"/>
                </a:highlight>
                <a:latin typeface="Open Sans"/>
                <a:ea typeface="Open Sans"/>
                <a:cs typeface="Open Sans"/>
                <a:sym typeface="Open Sans"/>
              </a:rPr>
              <a:t>The Data Steward also define the match rules, and is responsible for the golden records.</a:t>
            </a:r>
          </a:p>
          <a:p>
            <a:pPr marL="285750" lvl="0" indent="-285750" algn="just" rtl="0">
              <a:lnSpc>
                <a:spcPct val="170000"/>
              </a:lnSpc>
              <a:spcBef>
                <a:spcPts val="0"/>
              </a:spcBef>
              <a:spcAft>
                <a:spcPts val="0"/>
              </a:spcAft>
              <a:buFont typeface="Arial" panose="020B0604020202020204" pitchFamily="34" charset="0"/>
              <a:buChar char="•"/>
            </a:pPr>
            <a:endParaRPr lang="en-US" sz="1600" dirty="0">
              <a:solidFill>
                <a:srgbClr val="525C65"/>
              </a:solidFill>
              <a:highlight>
                <a:srgbClr val="FFFFFF"/>
              </a:highlight>
              <a:latin typeface="Open Sans"/>
              <a:ea typeface="Open Sans"/>
              <a:cs typeface="Open Sans"/>
              <a:sym typeface="Open Sans"/>
            </a:endParaRPr>
          </a:p>
          <a:p>
            <a:pPr algn="just">
              <a:lnSpc>
                <a:spcPct val="170000"/>
              </a:lnSpc>
            </a:pPr>
            <a:r>
              <a:rPr lang="en-US" sz="1600" dirty="0">
                <a:solidFill>
                  <a:srgbClr val="525C65"/>
                </a:solidFill>
                <a:highlight>
                  <a:srgbClr val="FFFFFF"/>
                </a:highlight>
                <a:latin typeface="Open Sans"/>
                <a:ea typeface="Open Sans"/>
                <a:cs typeface="Open Sans"/>
                <a:sym typeface="Open Sans"/>
              </a:rPr>
              <a:t>With the current employees, Jessica fit the Data Steward role as she can understand the business. But she is also the senior BA, if she already had specific tasks related to Business Analyst, then the company can hire new Data Steward. And, Jessica would be the one can train the new employee for business domain.</a:t>
            </a:r>
          </a:p>
          <a:p>
            <a:pPr marL="0" lvl="0" indent="0" algn="just" rtl="0">
              <a:lnSpc>
                <a:spcPct val="170000"/>
              </a:lnSpc>
              <a:spcBef>
                <a:spcPts val="0"/>
              </a:spcBef>
              <a:spcAft>
                <a:spcPts val="0"/>
              </a:spcAft>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9481936"/>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sz="1600" b="1" dirty="0">
                <a:solidFill>
                  <a:srgbClr val="525C65"/>
                </a:solidFill>
                <a:highlight>
                  <a:srgbClr val="FFFFFF"/>
                </a:highlight>
                <a:latin typeface="Open Sans"/>
                <a:ea typeface="Open Sans"/>
                <a:cs typeface="Open Sans"/>
                <a:sym typeface="Open Sans"/>
              </a:rPr>
              <a:t>2. Data Engineer </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The Data Engineer will be responsible for the build, maintain central database. Moreover, Data Engineer is also the one who build ETL pipeline or sync up technique between systems, make sure the data keep updated and consistent. Besides, Data Engineer will provide support Data Steward on Data Quality Management as well as Master Data Management, such as monitoring the dashboard, check latest data have been updated in central database or not..</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Jake would be the one fit the Data Engineer tasks.</a:t>
            </a: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endParaRPr lang="en" sz="1600" b="1"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3. Data Architect</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Data Architect is the one who design the database, data warehouse in central database. Defining master data, metadata and creating metrics to ensure data quality of the entire system are also the responsibilities of Data Architect.</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SneakerPark now do not have any employees that fit this position. So the company need to hire the new one.</a:t>
            </a:r>
          </a:p>
          <a:p>
            <a:pPr marL="0" lvl="0" indent="0" algn="just" rtl="0">
              <a:lnSpc>
                <a:spcPct val="170000"/>
              </a:lnSpc>
              <a:spcBef>
                <a:spcPts val="1100"/>
              </a:spcBef>
              <a:spcAft>
                <a:spcPts val="1100"/>
              </a:spcAft>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96616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4" name="Picture 3">
            <a:extLst>
              <a:ext uri="{FF2B5EF4-FFF2-40B4-BE49-F238E27FC236}">
                <a16:creationId xmlns:a16="http://schemas.microsoft.com/office/drawing/2014/main" id="{773ACFDF-775A-91A6-EEC0-3837CF65F1F0}"/>
              </a:ext>
            </a:extLst>
          </p:cNvPr>
          <p:cNvPicPr>
            <a:picLocks noChangeAspect="1"/>
          </p:cNvPicPr>
          <p:nvPr/>
        </p:nvPicPr>
        <p:blipFill>
          <a:blip r:embed="rId3"/>
          <a:stretch>
            <a:fillRect/>
          </a:stretch>
        </p:blipFill>
        <p:spPr>
          <a:xfrm>
            <a:off x="0" y="2963234"/>
            <a:ext cx="7772400" cy="4131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1638</TotalTime>
  <Words>1761</Words>
  <Application>Microsoft Office PowerPoint</Application>
  <PresentationFormat>Custom</PresentationFormat>
  <Paragraphs>102</Paragraphs>
  <Slides>22</Slides>
  <Notes>22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Open Sans</vt:lpstr>
      <vt:lpstr>Helvetica Neue</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Uyen Do Thi Kim</cp:lastModifiedBy>
  <cp:revision>53</cp:revision>
  <dcterms:modified xsi:type="dcterms:W3CDTF">2023-08-25T09:17:39Z</dcterms:modified>
</cp:coreProperties>
</file>