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62B6F6-3F03-4925-B1D3-42431A15AA31}" type="datetimeFigureOut">
              <a:rPr lang="en-US" smtClean="0"/>
              <a:t>11/22/2024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9DE7072-116A-40F7-83F9-1D7FB2ECA8B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59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2B6F6-3F03-4925-B1D3-42431A15AA31}"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7072-116A-40F7-83F9-1D7FB2ECA8B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933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2B6F6-3F03-4925-B1D3-42431A15AA31}"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7072-116A-40F7-83F9-1D7FB2ECA8B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936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2B6F6-3F03-4925-B1D3-42431A15AA31}"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7072-116A-40F7-83F9-1D7FB2ECA8B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68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62B6F6-3F03-4925-B1D3-42431A15AA31}"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7072-116A-40F7-83F9-1D7FB2ECA8B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34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62B6F6-3F03-4925-B1D3-42431A15AA31}"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7072-116A-40F7-83F9-1D7FB2ECA8B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462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62B6F6-3F03-4925-B1D3-42431A15AA31}"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E7072-116A-40F7-83F9-1D7FB2ECA8B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582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62B6F6-3F03-4925-B1D3-42431A15AA31}"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E7072-116A-40F7-83F9-1D7FB2ECA8B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035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2B6F6-3F03-4925-B1D3-42431A15AA31}"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E7072-116A-40F7-83F9-1D7FB2ECA8B3}" type="slidenum">
              <a:rPr lang="en-US" smtClean="0"/>
              <a:t>‹#›</a:t>
            </a:fld>
            <a:endParaRPr lang="en-US"/>
          </a:p>
        </p:txBody>
      </p:sp>
    </p:spTree>
    <p:extLst>
      <p:ext uri="{BB962C8B-B14F-4D97-AF65-F5344CB8AC3E}">
        <p14:creationId xmlns:p14="http://schemas.microsoft.com/office/powerpoint/2010/main" val="2601326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62B6F6-3F03-4925-B1D3-42431A15AA31}"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7072-116A-40F7-83F9-1D7FB2ECA8B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922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62B6F6-3F03-4925-B1D3-42431A15AA31}" type="datetimeFigureOut">
              <a:rPr lang="en-US" smtClean="0"/>
              <a:t>11/22/2024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9DE7072-116A-40F7-83F9-1D7FB2ECA8B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946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62B6F6-3F03-4925-B1D3-42431A15AA31}" type="datetimeFigureOut">
              <a:rPr lang="en-US" smtClean="0"/>
              <a:t>11/22/2024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DE7072-116A-40F7-83F9-1D7FB2ECA8B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30285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87E1-73B0-48D5-A38C-47AEAAF907A2}"/>
              </a:ext>
            </a:extLst>
          </p:cNvPr>
          <p:cNvSpPr>
            <a:spLocks noGrp="1"/>
          </p:cNvSpPr>
          <p:nvPr>
            <p:ph type="ctrTitle"/>
          </p:nvPr>
        </p:nvSpPr>
        <p:spPr>
          <a:xfrm>
            <a:off x="0" y="145773"/>
            <a:ext cx="12192000" cy="2875723"/>
          </a:xfrm>
        </p:spPr>
        <p:txBody>
          <a:bodyPr>
            <a:normAutofit fontScale="90000"/>
          </a:bodyPr>
          <a:lstStyle/>
          <a:p>
            <a:br>
              <a:rPr lang="en-US" dirty="0"/>
            </a:br>
            <a:br>
              <a:rPr lang="en-US" sz="2700" dirty="0"/>
            </a:br>
            <a:br>
              <a:rPr lang="en-US" sz="2700" dirty="0"/>
            </a:br>
            <a:br>
              <a:rPr lang="en-US" sz="2700" dirty="0"/>
            </a:br>
            <a:br>
              <a:rPr lang="en-US" sz="2700" dirty="0"/>
            </a:br>
            <a:r>
              <a:rPr lang="en-US" sz="2700" dirty="0" err="1"/>
              <a:t>Samiur</a:t>
            </a:r>
            <a:r>
              <a:rPr lang="en-US" sz="2700" dirty="0"/>
              <a:t> </a:t>
            </a:r>
            <a:r>
              <a:rPr lang="en-US" sz="2700" dirty="0" err="1"/>
              <a:t>rahman</a:t>
            </a:r>
            <a:br>
              <a:rPr lang="en-US" sz="2700" dirty="0"/>
            </a:br>
            <a:r>
              <a:rPr lang="en-US" sz="2700" dirty="0"/>
              <a:t>ID: 202410492</a:t>
            </a:r>
            <a:br>
              <a:rPr lang="en-US" sz="2700" dirty="0"/>
            </a:br>
            <a:r>
              <a:rPr lang="en-US" sz="2700" dirty="0"/>
              <a:t>Department: Computer science and Engineering</a:t>
            </a:r>
            <a:br>
              <a:rPr lang="en-US" sz="2700" dirty="0"/>
            </a:br>
            <a:r>
              <a:rPr lang="en-US" sz="2700" dirty="0"/>
              <a:t>ASIAN UNIVERSITY OF BANGLADESH </a:t>
            </a:r>
            <a:br>
              <a:rPr lang="en-US" dirty="0"/>
            </a:br>
            <a:endParaRPr lang="en-US" dirty="0"/>
          </a:p>
        </p:txBody>
      </p:sp>
      <p:sp>
        <p:nvSpPr>
          <p:cNvPr id="3" name="Subtitle 2">
            <a:extLst>
              <a:ext uri="{FF2B5EF4-FFF2-40B4-BE49-F238E27FC236}">
                <a16:creationId xmlns:a16="http://schemas.microsoft.com/office/drawing/2014/main" id="{54DCA007-C9BE-4E92-82D0-1666B5C642BB}"/>
              </a:ext>
            </a:extLst>
          </p:cNvPr>
          <p:cNvSpPr>
            <a:spLocks noGrp="1"/>
          </p:cNvSpPr>
          <p:nvPr>
            <p:ph type="subTitle" idx="1"/>
          </p:nvPr>
        </p:nvSpPr>
        <p:spPr>
          <a:xfrm>
            <a:off x="344557" y="3531204"/>
            <a:ext cx="10710295" cy="2220239"/>
          </a:xfrm>
        </p:spPr>
        <p:txBody>
          <a:bodyPr>
            <a:normAutofit/>
          </a:bodyPr>
          <a:lstStyle/>
          <a:p>
            <a:r>
              <a:rPr lang="en-US" sz="4800" dirty="0"/>
              <a:t>Presentation</a:t>
            </a:r>
          </a:p>
        </p:txBody>
      </p:sp>
    </p:spTree>
    <p:extLst>
      <p:ext uri="{BB962C8B-B14F-4D97-AF65-F5344CB8AC3E}">
        <p14:creationId xmlns:p14="http://schemas.microsoft.com/office/powerpoint/2010/main" val="125722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8C24-FC42-490E-8792-439852A0B1C9}"/>
              </a:ext>
            </a:extLst>
          </p:cNvPr>
          <p:cNvSpPr>
            <a:spLocks noGrp="1"/>
          </p:cNvSpPr>
          <p:nvPr>
            <p:ph type="title"/>
          </p:nvPr>
        </p:nvSpPr>
        <p:spPr>
          <a:xfrm>
            <a:off x="106016" y="351873"/>
            <a:ext cx="12085983" cy="1325563"/>
          </a:xfrm>
        </p:spPr>
        <p:txBody>
          <a:bodyPr>
            <a:normAutofit/>
          </a:bodyPr>
          <a:lstStyle/>
          <a:p>
            <a:r>
              <a:rPr lang="en-US" sz="1800" dirty="0"/>
              <a:t>Name: Manufacturing</a:t>
            </a:r>
            <a:br>
              <a:rPr lang="en-US" sz="1800" dirty="0"/>
            </a:br>
            <a:r>
              <a:rPr lang="en-US" sz="1800" dirty="0"/>
              <a:t>Definition of Manufacturing</a:t>
            </a:r>
            <a:r>
              <a:rPr lang="en-US" sz="1400" dirty="0"/>
              <a:t>:   </a:t>
            </a:r>
            <a:r>
              <a:rPr lang="en-US" sz="1400" b="1" dirty="0"/>
              <a:t>Manufacturing</a:t>
            </a:r>
            <a:r>
              <a:rPr lang="en-US" sz="1400" dirty="0"/>
              <a:t> is the process of producing goods on a large scale using machinery, labor, tools, and technology. It involves transforming raw materials or components into finished products that can be sold to consumers, businesses, or other industries.</a:t>
            </a:r>
          </a:p>
        </p:txBody>
      </p:sp>
      <p:pic>
        <p:nvPicPr>
          <p:cNvPr id="1028" name="Picture 4" descr="Close-Up of a Female Electronics Factory Worker in Blue Work Coat Assembling Laptop's Motherboard with a Screwdriver. High Tech Factory Facility with Multiple Employees. Close-Up of a Female Electronics Factory Worker in Blue Work Coat Assembling Laptop's Motherboard with a Screwdriver. High Tech Factory Facility with Multiple Employees. electronics manufacturing stock pictures, royalty-free photos &amp; images">
            <a:extLst>
              <a:ext uri="{FF2B5EF4-FFF2-40B4-BE49-F238E27FC236}">
                <a16:creationId xmlns:a16="http://schemas.microsoft.com/office/drawing/2014/main" id="{DA8B9E04-720A-44DF-956E-D9BEEF645C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9" y="1790699"/>
            <a:ext cx="11370365" cy="3996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67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E7A3-828E-40CE-B71E-1BDF3E01FA73}"/>
              </a:ext>
            </a:extLst>
          </p:cNvPr>
          <p:cNvSpPr>
            <a:spLocks noGrp="1"/>
          </p:cNvSpPr>
          <p:nvPr>
            <p:ph type="title"/>
          </p:nvPr>
        </p:nvSpPr>
        <p:spPr/>
        <p:txBody>
          <a:bodyPr>
            <a:normAutofit/>
          </a:bodyPr>
          <a:lstStyle/>
          <a:p>
            <a:r>
              <a:rPr lang="en-US" sz="1600" dirty="0"/>
              <a:t>Manufacturing is the creation or production of goods with the help of equipment, labor, machines, tools, and chemical or biological processing or formulation</a:t>
            </a:r>
            <a:r>
              <a:rPr lang="en-US" dirty="0"/>
              <a:t>.</a:t>
            </a:r>
          </a:p>
        </p:txBody>
      </p:sp>
      <p:sp>
        <p:nvSpPr>
          <p:cNvPr id="3" name="Content Placeholder 2">
            <a:extLst>
              <a:ext uri="{FF2B5EF4-FFF2-40B4-BE49-F238E27FC236}">
                <a16:creationId xmlns:a16="http://schemas.microsoft.com/office/drawing/2014/main" id="{0D79C1BE-5542-418A-924F-5E6A2AC0BEED}"/>
              </a:ext>
            </a:extLst>
          </p:cNvPr>
          <p:cNvSpPr>
            <a:spLocks noGrp="1"/>
          </p:cNvSpPr>
          <p:nvPr>
            <p:ph idx="1"/>
          </p:nvPr>
        </p:nvSpPr>
        <p:spPr/>
        <p:txBody>
          <a:bodyPr>
            <a:normAutofit fontScale="70000" lnSpcReduction="20000"/>
          </a:bodyPr>
          <a:lstStyle/>
          <a:p>
            <a:r>
              <a:rPr lang="en-US" b="1" dirty="0"/>
              <a:t>Key Features of Manufacturing:</a:t>
            </a:r>
          </a:p>
          <a:p>
            <a:r>
              <a:rPr lang="en-US" b="1" dirty="0"/>
              <a:t>Production Process</a:t>
            </a:r>
            <a:r>
              <a:rPr lang="en-US" dirty="0"/>
              <a:t>:</a:t>
            </a:r>
          </a:p>
          <a:p>
            <a:pPr lvl="1"/>
            <a:r>
              <a:rPr lang="en-US" dirty="0"/>
              <a:t>Involves steps like design, assembly, machining, and quality control.</a:t>
            </a:r>
          </a:p>
          <a:p>
            <a:r>
              <a:rPr lang="en-US" b="1" dirty="0"/>
              <a:t>Raw Material Conversion</a:t>
            </a:r>
            <a:r>
              <a:rPr lang="en-US" dirty="0"/>
              <a:t>:</a:t>
            </a:r>
          </a:p>
          <a:p>
            <a:pPr lvl="1"/>
            <a:r>
              <a:rPr lang="en-US" dirty="0"/>
              <a:t>Utilizes raw materials (e.g., metal, wood, plastic) and transforms them into usable goods.</a:t>
            </a:r>
          </a:p>
          <a:p>
            <a:r>
              <a:rPr lang="en-US" b="1" dirty="0"/>
              <a:t>Machinery and Technology</a:t>
            </a:r>
            <a:r>
              <a:rPr lang="en-US" dirty="0"/>
              <a:t>:</a:t>
            </a:r>
          </a:p>
          <a:p>
            <a:pPr lvl="1"/>
            <a:r>
              <a:rPr lang="en-US" dirty="0"/>
              <a:t>Employs tools, automated systems, and advanced robotics for efficiency.</a:t>
            </a:r>
          </a:p>
          <a:p>
            <a:r>
              <a:rPr lang="en-US" b="1" dirty="0"/>
              <a:t>Mass Production</a:t>
            </a:r>
            <a:r>
              <a:rPr lang="en-US" dirty="0"/>
              <a:t>:</a:t>
            </a:r>
          </a:p>
          <a:p>
            <a:pPr lvl="1"/>
            <a:r>
              <a:rPr lang="en-US" dirty="0"/>
              <a:t>Produces large quantities of standardized products, although modern methods allow for customization.</a:t>
            </a:r>
          </a:p>
          <a:p>
            <a:r>
              <a:rPr lang="en-US" b="1" dirty="0"/>
              <a:t>Labor and Expertise</a:t>
            </a:r>
            <a:r>
              <a:rPr lang="en-US" dirty="0"/>
              <a:t>:</a:t>
            </a:r>
          </a:p>
          <a:p>
            <a:pPr lvl="1"/>
            <a:r>
              <a:rPr lang="en-US" dirty="0"/>
              <a:t>Requires skilled and unskilled workers to operate machines, manage processes, and ensure quality.</a:t>
            </a:r>
          </a:p>
          <a:p>
            <a:endParaRPr lang="en-US" dirty="0"/>
          </a:p>
        </p:txBody>
      </p:sp>
    </p:spTree>
    <p:extLst>
      <p:ext uri="{BB962C8B-B14F-4D97-AF65-F5344CB8AC3E}">
        <p14:creationId xmlns:p14="http://schemas.microsoft.com/office/powerpoint/2010/main" val="68766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1248-DB76-4BBF-BD73-EB5CEDEC5210}"/>
              </a:ext>
            </a:extLst>
          </p:cNvPr>
          <p:cNvSpPr>
            <a:spLocks noGrp="1"/>
          </p:cNvSpPr>
          <p:nvPr>
            <p:ph type="title"/>
          </p:nvPr>
        </p:nvSpPr>
        <p:spPr>
          <a:xfrm>
            <a:off x="1451579" y="159027"/>
            <a:ext cx="9733255" cy="3405808"/>
          </a:xfrm>
        </p:spPr>
        <p:txBody>
          <a:bodyPr>
            <a:noAutofit/>
          </a:bodyPr>
          <a:lstStyle/>
          <a:p>
            <a:br>
              <a:rPr lang="en-US" sz="1400" dirty="0"/>
            </a:br>
            <a:r>
              <a:rPr lang="en-US" sz="1400" b="1" dirty="0"/>
              <a:t>Types of Manufacturing:</a:t>
            </a:r>
            <a:br>
              <a:rPr lang="en-US" sz="1400" b="1" dirty="0"/>
            </a:br>
            <a:r>
              <a:rPr lang="en-US" sz="1400" b="1" dirty="0"/>
              <a:t>Discrete Manufacturing</a:t>
            </a:r>
            <a:br>
              <a:rPr lang="en-US" sz="1400" dirty="0"/>
            </a:br>
            <a:r>
              <a:rPr lang="en-US" sz="1400" dirty="0"/>
              <a:t>Produces distinct items like cars, electronics, and furniture.</a:t>
            </a:r>
            <a:br>
              <a:rPr lang="en-US" sz="1400" dirty="0"/>
            </a:br>
            <a:br>
              <a:rPr lang="en-US" sz="1400" dirty="0"/>
            </a:br>
            <a:r>
              <a:rPr lang="en-US" sz="1400" b="1" dirty="0"/>
              <a:t>Process Manufacturing</a:t>
            </a:r>
            <a:br>
              <a:rPr lang="en-US" sz="1400" b="1" dirty="0"/>
            </a:br>
            <a:br>
              <a:rPr lang="en-US" sz="1400" dirty="0"/>
            </a:br>
            <a:r>
              <a:rPr lang="en-US" sz="1400" dirty="0"/>
              <a:t>Involves mixing, refining, or chemical processing (e.g., food, beverages, and pharmaceuticals).</a:t>
            </a:r>
            <a:br>
              <a:rPr lang="en-US" sz="1400" dirty="0"/>
            </a:br>
            <a:br>
              <a:rPr lang="en-US" sz="1400" dirty="0"/>
            </a:br>
            <a:r>
              <a:rPr lang="en-US" sz="1400" b="1" dirty="0"/>
              <a:t>Additive Manufacturing</a:t>
            </a:r>
            <a:br>
              <a:rPr lang="en-US" sz="1400" b="1" dirty="0"/>
            </a:br>
            <a:br>
              <a:rPr lang="en-US" sz="1400" dirty="0"/>
            </a:br>
            <a:r>
              <a:rPr lang="en-US" sz="1400" dirty="0"/>
              <a:t>Includes 3D printing, where layers of material build up a product.</a:t>
            </a:r>
            <a:br>
              <a:rPr lang="en-US" sz="1400" dirty="0"/>
            </a:br>
            <a:br>
              <a:rPr lang="en-US" sz="1400" dirty="0"/>
            </a:br>
            <a:r>
              <a:rPr lang="en-US" sz="1400" b="1" dirty="0"/>
              <a:t>Lean Manufacturing</a:t>
            </a:r>
            <a:br>
              <a:rPr lang="en-US" sz="1400" b="1" dirty="0"/>
            </a:br>
            <a:br>
              <a:rPr lang="en-US" sz="1400" dirty="0"/>
            </a:br>
            <a:r>
              <a:rPr lang="en-US" sz="1400" dirty="0"/>
              <a:t>Focuses on reducing waste and improving efficiency.</a:t>
            </a:r>
            <a:br>
              <a:rPr lang="en-US" sz="1400" dirty="0"/>
            </a:br>
            <a:endParaRPr lang="en-US" sz="1400" dirty="0"/>
          </a:p>
        </p:txBody>
      </p:sp>
      <p:sp>
        <p:nvSpPr>
          <p:cNvPr id="3" name="Content Placeholder 2">
            <a:extLst>
              <a:ext uri="{FF2B5EF4-FFF2-40B4-BE49-F238E27FC236}">
                <a16:creationId xmlns:a16="http://schemas.microsoft.com/office/drawing/2014/main" id="{6E6B81D7-4AB7-4939-B155-389DED9446EB}"/>
              </a:ext>
            </a:extLst>
          </p:cNvPr>
          <p:cNvSpPr>
            <a:spLocks noGrp="1"/>
          </p:cNvSpPr>
          <p:nvPr>
            <p:ph idx="1"/>
          </p:nvPr>
        </p:nvSpPr>
        <p:spPr>
          <a:xfrm>
            <a:off x="1451579" y="3564835"/>
            <a:ext cx="9603275" cy="2504661"/>
          </a:xfrm>
        </p:spPr>
        <p:txBody>
          <a:bodyPr>
            <a:normAutofit/>
          </a:bodyPr>
          <a:lstStyle/>
          <a:p>
            <a:r>
              <a:rPr lang="en-US" b="1" dirty="0"/>
              <a:t>Example Products from Manufacturing:</a:t>
            </a:r>
          </a:p>
          <a:p>
            <a:r>
              <a:rPr lang="en-US" dirty="0"/>
              <a:t>Electronics: Smartphones, TVs.</a:t>
            </a:r>
          </a:p>
          <a:p>
            <a:r>
              <a:rPr lang="en-US" dirty="0"/>
              <a:t>Automobiles: Cars, trucks, bikes.</a:t>
            </a:r>
          </a:p>
          <a:p>
            <a:r>
              <a:rPr lang="en-US" dirty="0"/>
              <a:t>Clothing: Fabrics, garments.</a:t>
            </a:r>
          </a:p>
          <a:p>
            <a:r>
              <a:rPr lang="en-US" dirty="0"/>
              <a:t>Food &amp; Beverage: Packaged snacks, bottled drinks.</a:t>
            </a:r>
          </a:p>
          <a:p>
            <a:endParaRPr lang="en-US" dirty="0"/>
          </a:p>
        </p:txBody>
      </p:sp>
    </p:spTree>
    <p:extLst>
      <p:ext uri="{BB962C8B-B14F-4D97-AF65-F5344CB8AC3E}">
        <p14:creationId xmlns:p14="http://schemas.microsoft.com/office/powerpoint/2010/main" val="37796642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20</TotalTime>
  <Words>319</Words>
  <Application>Microsoft Office PowerPoint</Application>
  <PresentationFormat>Widescreen</PresentationFormat>
  <Paragraphs>21</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Gallery</vt:lpstr>
      <vt:lpstr>     Samiur rahman ID: 202410492 Department: Computer science and Engineering ASIAN UNIVERSITY OF BANGLADESH  </vt:lpstr>
      <vt:lpstr>Name: Manufacturing Definition of Manufacturing:   Manufacturing is the process of producing goods on a large scale using machinery, labor, tools, and technology. It involves transforming raw materials or components into finished products that can be sold to consumers, businesses, or other industries.</vt:lpstr>
      <vt:lpstr>Manufacturing is the creation or production of goods with the help of equipment, labor, machines, tools, and chemical or biological processing or formulation.</vt:lpstr>
      <vt:lpstr> Types of Manufacturing: Discrete Manufacturing Produces distinct items like cars, electronics, and furniture.  Process Manufacturing  Involves mixing, refining, or chemical processing (e.g., food, beverages, and pharmaceuticals).  Additive Manufacturing  Includes 3D printing, where layers of material build up a product.  Lean Manufacturing  Focuses on reducing waste and improving efficiency.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 Zubayadul Islam ID: 202410220 Department: Computer science and Engineering ASIAN UNIVERSITY OF BANGLADESH</dc:title>
  <dc:creator>USER</dc:creator>
  <cp:lastModifiedBy>md mashudur rahman munna</cp:lastModifiedBy>
  <cp:revision>11</cp:revision>
  <dcterms:created xsi:type="dcterms:W3CDTF">2024-11-21T11:36:41Z</dcterms:created>
  <dcterms:modified xsi:type="dcterms:W3CDTF">2024-11-22T04:12:17Z</dcterms:modified>
</cp:coreProperties>
</file>