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7" r:id="rId6"/>
    <p:sldId id="268" r:id="rId7"/>
    <p:sldId id="269" r:id="rId8"/>
    <p:sldId id="261" r:id="rId9"/>
    <p:sldId id="262" r:id="rId10"/>
    <p:sldId id="264" r:id="rId11"/>
    <p:sldId id="265" r:id="rId12"/>
    <p:sldId id="263" r:id="rId13"/>
    <p:sldId id="266" r:id="rId1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1050" y="-2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41B0C9C2-9D8E-446F-8FFC-1460B3DF5CD6}" type="datetimeFigureOut">
              <a:rPr lang="en-US" smtClean="0"/>
              <a:t>11/27/2016</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B52D7F2F-9CCD-4E7D-8DA2-E708F426C0A3}" type="slidenum">
              <a:rPr lang="en-US" smtClean="0"/>
              <a:t>‹#›</a:t>
            </a:fld>
            <a:endParaRPr lang="en-US"/>
          </a:p>
        </p:txBody>
      </p:sp>
    </p:spTree>
    <p:extLst>
      <p:ext uri="{BB962C8B-B14F-4D97-AF65-F5344CB8AC3E}">
        <p14:creationId xmlns:p14="http://schemas.microsoft.com/office/powerpoint/2010/main" val="974626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9A795EAA-BD58-4401-A251-C04F73F1521A}" type="datetimeFigureOut">
              <a:rPr lang="en-US" smtClean="0"/>
              <a:t>11/27/2016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DEF97FDD-D9C9-48AE-B367-977C52D9BB36}" type="slidenum">
              <a:rPr lang="en-US" smtClean="0"/>
              <a:t>‹#›</a:t>
            </a:fld>
            <a:endParaRPr lang="en-US"/>
          </a:p>
        </p:txBody>
      </p:sp>
    </p:spTree>
    <p:extLst>
      <p:ext uri="{BB962C8B-B14F-4D97-AF65-F5344CB8AC3E}">
        <p14:creationId xmlns:p14="http://schemas.microsoft.com/office/powerpoint/2010/main" val="2742352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archnetworking.techtarget.com/definition/hardware-load-balancing-devic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archservervirtualization.techtarget.com/answer/What-are-the-best-VM-patch-management-guidelin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97FDD-D9C9-48AE-B367-977C52D9BB36}" type="slidenum">
              <a:rPr lang="en-US" smtClean="0"/>
              <a:t>1</a:t>
            </a:fld>
            <a:endParaRPr lang="en-US"/>
          </a:p>
        </p:txBody>
      </p:sp>
    </p:spTree>
    <p:extLst>
      <p:ext uri="{BB962C8B-B14F-4D97-AF65-F5344CB8AC3E}">
        <p14:creationId xmlns:p14="http://schemas.microsoft.com/office/powerpoint/2010/main" val="4024312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97FDD-D9C9-48AE-B367-977C52D9BB36}" type="slidenum">
              <a:rPr lang="en-US" smtClean="0"/>
              <a:t>10</a:t>
            </a:fld>
            <a:endParaRPr lang="en-US"/>
          </a:p>
        </p:txBody>
      </p:sp>
    </p:spTree>
    <p:extLst>
      <p:ext uri="{BB962C8B-B14F-4D97-AF65-F5344CB8AC3E}">
        <p14:creationId xmlns:p14="http://schemas.microsoft.com/office/powerpoint/2010/main" val="230768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97FDD-D9C9-48AE-B367-977C52D9BB36}" type="slidenum">
              <a:rPr lang="en-US" smtClean="0"/>
              <a:t>11</a:t>
            </a:fld>
            <a:endParaRPr lang="en-US"/>
          </a:p>
        </p:txBody>
      </p:sp>
    </p:spTree>
    <p:extLst>
      <p:ext uri="{BB962C8B-B14F-4D97-AF65-F5344CB8AC3E}">
        <p14:creationId xmlns:p14="http://schemas.microsoft.com/office/powerpoint/2010/main" val="1639625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about a user’s session is often stored locally in the browser. For example, in a shopping cart application the items in a user’s cart might be stored at the browser level until the user is ready to purchase them. Changing which server receives requests from that client in the middle of the shopping session can cause performance issues or outright transaction failure. In such cases, it is essential that all requests from a client are sent to the same server for the duration of the session. This is known as</a:t>
            </a:r>
            <a:r>
              <a:rPr lang="en-US" sz="1200" i="1" kern="1200" dirty="0" smtClean="0">
                <a:solidFill>
                  <a:schemeClr val="tx1"/>
                </a:solidFill>
                <a:effectLst/>
                <a:latin typeface="+mn-lt"/>
                <a:ea typeface="+mn-ea"/>
                <a:cs typeface="+mn-cs"/>
              </a:rPr>
              <a:t> session persistence</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DEF97FDD-D9C9-48AE-B367-977C52D9BB36}" type="slidenum">
              <a:rPr lang="en-US" smtClean="0"/>
              <a:t>12</a:t>
            </a:fld>
            <a:endParaRPr lang="en-US"/>
          </a:p>
        </p:txBody>
      </p:sp>
    </p:spTree>
    <p:extLst>
      <p:ext uri="{BB962C8B-B14F-4D97-AF65-F5344CB8AC3E}">
        <p14:creationId xmlns:p14="http://schemas.microsoft.com/office/powerpoint/2010/main" val="271544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Hardware load balancers</a:t>
            </a:r>
            <a:r>
              <a:rPr lang="en-US" sz="1200" b="0" i="0" kern="1200" dirty="0" smtClean="0">
                <a:solidFill>
                  <a:schemeClr val="tx1"/>
                </a:solidFill>
                <a:effectLst/>
                <a:latin typeface="+mn-lt"/>
                <a:ea typeface="+mn-ea"/>
                <a:cs typeface="+mn-cs"/>
              </a:rPr>
              <a:t> rely on firmware to supply the internal code base -- the program -- that operates the balancer. Hardware balancers include a management provision to update firmware as new versions, patches and bug fixes become available. Although firmware updates are usually downloadable, the actual firmware patch process is often more involved than common operating system or application file patches. Load balancers with security capabilities can update application security features such as firewalls, or some malware protection.</a:t>
            </a:r>
          </a:p>
          <a:p>
            <a:r>
              <a:rPr lang="en-US" sz="1200" b="0" i="0" kern="1200" dirty="0" smtClean="0">
                <a:solidFill>
                  <a:schemeClr val="tx1"/>
                </a:solidFill>
                <a:effectLst/>
                <a:latin typeface="+mn-lt"/>
                <a:ea typeface="+mn-ea"/>
                <a:cs typeface="+mn-cs"/>
              </a:rPr>
              <a:t>Software load balancers could be sensitive to OS versions, and virtual appliance deployments could experience hypervisor dependencies. If you select the software load balancing route, ensure that any OS changes or updates don't adversely affect the software load balancer. For example, platforms </a:t>
            </a:r>
            <a:r>
              <a:rPr lang="en-US" sz="1200" b="0" i="0" u="none" strike="noStrike" kern="1200" dirty="0" smtClean="0">
                <a:solidFill>
                  <a:schemeClr val="tx1"/>
                </a:solidFill>
                <a:effectLst/>
                <a:latin typeface="+mn-lt"/>
                <a:ea typeface="+mn-ea"/>
                <a:cs typeface="+mn-cs"/>
                <a:hlinkClick r:id="rId4"/>
              </a:rPr>
              <a:t>updates or patches</a:t>
            </a:r>
            <a:r>
              <a:rPr lang="en-US" sz="1200" b="0" i="0" kern="1200" dirty="0" smtClean="0">
                <a:solidFill>
                  <a:schemeClr val="tx1"/>
                </a:solidFill>
                <a:effectLst/>
                <a:latin typeface="+mn-lt"/>
                <a:ea typeface="+mn-ea"/>
                <a:cs typeface="+mn-cs"/>
              </a:rPr>
              <a:t> can still disrupt a virtual appliance that supports VMware ESX/</a:t>
            </a:r>
            <a:r>
              <a:rPr lang="en-US" sz="1200" b="0" i="0" kern="1200" dirty="0" err="1" smtClean="0">
                <a:solidFill>
                  <a:schemeClr val="tx1"/>
                </a:solidFill>
                <a:effectLst/>
                <a:latin typeface="+mn-lt"/>
                <a:ea typeface="+mn-ea"/>
                <a:cs typeface="+mn-cs"/>
              </a:rPr>
              <a:t>ESXi</a:t>
            </a:r>
            <a:r>
              <a:rPr lang="en-US" sz="1200" b="0" i="0" kern="1200" dirty="0" smtClean="0">
                <a:solidFill>
                  <a:schemeClr val="tx1"/>
                </a:solidFill>
                <a:effectLst/>
                <a:latin typeface="+mn-lt"/>
                <a:ea typeface="+mn-ea"/>
                <a:cs typeface="+mn-cs"/>
              </a:rPr>
              <a:t>, Citrix </a:t>
            </a:r>
            <a:r>
              <a:rPr lang="en-US" sz="1200" b="0" i="0" kern="1200" dirty="0" err="1" smtClean="0">
                <a:solidFill>
                  <a:schemeClr val="tx1"/>
                </a:solidFill>
                <a:effectLst/>
                <a:latin typeface="+mn-lt"/>
                <a:ea typeface="+mn-ea"/>
                <a:cs typeface="+mn-cs"/>
              </a:rPr>
              <a:t>XenServer</a:t>
            </a:r>
            <a:r>
              <a:rPr lang="en-US" sz="1200" b="0" i="0" kern="1200" dirty="0" smtClean="0">
                <a:solidFill>
                  <a:schemeClr val="tx1"/>
                </a:solidFill>
                <a:effectLst/>
                <a:latin typeface="+mn-lt"/>
                <a:ea typeface="+mn-ea"/>
                <a:cs typeface="+mn-cs"/>
              </a:rPr>
              <a:t>, Microsoft Hyper-V, Oracle </a:t>
            </a:r>
            <a:r>
              <a:rPr lang="en-US" sz="1200" b="0" i="0" kern="1200" dirty="0" err="1" smtClean="0">
                <a:solidFill>
                  <a:schemeClr val="tx1"/>
                </a:solidFill>
                <a:effectLst/>
                <a:latin typeface="+mn-lt"/>
                <a:ea typeface="+mn-ea"/>
                <a:cs typeface="+mn-cs"/>
              </a:rPr>
              <a:t>VirtualBox</a:t>
            </a:r>
            <a:r>
              <a:rPr lang="en-US" sz="1200" b="0" i="0" kern="1200" dirty="0" smtClean="0">
                <a:solidFill>
                  <a:schemeClr val="tx1"/>
                </a:solidFill>
                <a:effectLst/>
                <a:latin typeface="+mn-lt"/>
                <a:ea typeface="+mn-ea"/>
                <a:cs typeface="+mn-cs"/>
              </a:rPr>
              <a:t> and other hypervisors. Conduct advanced testing to avoid the possibility of any server load-balancer disruption that OS or hypervisor dependencies can cause.</a:t>
            </a:r>
            <a:endParaRPr lang="en-US" dirty="0"/>
          </a:p>
        </p:txBody>
      </p:sp>
      <p:sp>
        <p:nvSpPr>
          <p:cNvPr id="4" name="Slide Number Placeholder 3"/>
          <p:cNvSpPr>
            <a:spLocks noGrp="1"/>
          </p:cNvSpPr>
          <p:nvPr>
            <p:ph type="sldNum" sz="quarter" idx="10"/>
          </p:nvPr>
        </p:nvSpPr>
        <p:spPr/>
        <p:txBody>
          <a:bodyPr/>
          <a:lstStyle/>
          <a:p>
            <a:fld id="{DEF97FDD-D9C9-48AE-B367-977C52D9BB36}" type="slidenum">
              <a:rPr lang="en-US" smtClean="0"/>
              <a:t>13</a:t>
            </a:fld>
            <a:endParaRPr lang="en-US"/>
          </a:p>
        </p:txBody>
      </p:sp>
    </p:spTree>
    <p:extLst>
      <p:ext uri="{BB962C8B-B14F-4D97-AF65-F5344CB8AC3E}">
        <p14:creationId xmlns:p14="http://schemas.microsoft.com/office/powerpoint/2010/main" val="2271708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97FDD-D9C9-48AE-B367-977C52D9BB36}" type="slidenum">
              <a:rPr lang="en-US" smtClean="0"/>
              <a:t>2</a:t>
            </a:fld>
            <a:endParaRPr lang="en-US"/>
          </a:p>
        </p:txBody>
      </p:sp>
    </p:spTree>
    <p:extLst>
      <p:ext uri="{BB962C8B-B14F-4D97-AF65-F5344CB8AC3E}">
        <p14:creationId xmlns:p14="http://schemas.microsoft.com/office/powerpoint/2010/main" val="268879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97FDD-D9C9-48AE-B367-977C52D9BB36}" type="slidenum">
              <a:rPr lang="en-US" smtClean="0"/>
              <a:t>3</a:t>
            </a:fld>
            <a:endParaRPr lang="en-US"/>
          </a:p>
        </p:txBody>
      </p:sp>
    </p:spTree>
    <p:extLst>
      <p:ext uri="{BB962C8B-B14F-4D97-AF65-F5344CB8AC3E}">
        <p14:creationId xmlns:p14="http://schemas.microsoft.com/office/powerpoint/2010/main" val="3699409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name server is a computer designated to translate domain names into IP addresses. These servers do most of the work in the DNS system.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zone file is a simple text file that contains the mappings between domain names and IP addresses.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DNS server which keeps all root zone is called TLD name 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TLD (top-level domain) is the highest level of domain names in the root zone of the DNS of the Internet. For all domains in lower levels, it is the last part of the domain name, that is, the label that follows the last dot of a fully qualified domain name.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Zone files reside in name servers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Root servers handle requests for information about Top-level domains. So if a request comes in for something a lower-level name server cannot resolve, a query is made to the root server for the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root servers won't actually know where the domain is hosted. They will, however, be able to direct the requester to the name servers that handle the specifically requested top-level domain.</a:t>
            </a:r>
          </a:p>
          <a:p>
            <a:r>
              <a:rPr lang="en-US" sz="1200" kern="1200" dirty="0" smtClean="0">
                <a:solidFill>
                  <a:schemeClr val="tx1"/>
                </a:solidFill>
                <a:effectLst/>
                <a:latin typeface="+mn-lt"/>
                <a:ea typeface="+mn-ea"/>
                <a:cs typeface="+mn-cs"/>
              </a:rPr>
              <a:t> At this point, the requester has the IP address of the name server that is responsible for knowing the actual IP address of the resource. It sends a new request to the name server asking, once again, if it can resolve "www.wikipedia.org".</a:t>
            </a:r>
          </a:p>
          <a:p>
            <a:r>
              <a:rPr lang="en-US" sz="1200" kern="1200" dirty="0" smtClean="0">
                <a:solidFill>
                  <a:schemeClr val="tx1"/>
                </a:solidFill>
                <a:effectLst/>
                <a:latin typeface="+mn-lt"/>
                <a:ea typeface="+mn-ea"/>
                <a:cs typeface="+mn-cs"/>
              </a:rPr>
              <a:t>The name server checks its zone files and it finds that it has a zone file associated with "wikipedia.org". Inside of this file, there is a record for the "www" host. This record tells the IP address where this host is located. The name server returns the final answer to the requester.</a:t>
            </a:r>
          </a:p>
          <a:p>
            <a:endParaRPr lang="en-US" dirty="0"/>
          </a:p>
        </p:txBody>
      </p:sp>
      <p:sp>
        <p:nvSpPr>
          <p:cNvPr id="4" name="Slide Number Placeholder 3"/>
          <p:cNvSpPr>
            <a:spLocks noGrp="1"/>
          </p:cNvSpPr>
          <p:nvPr>
            <p:ph type="sldNum" sz="quarter" idx="10"/>
          </p:nvPr>
        </p:nvSpPr>
        <p:spPr/>
        <p:txBody>
          <a:bodyPr/>
          <a:lstStyle/>
          <a:p>
            <a:fld id="{DEF97FDD-D9C9-48AE-B367-977C52D9BB36}" type="slidenum">
              <a:rPr lang="en-US" smtClean="0"/>
              <a:t>4</a:t>
            </a:fld>
            <a:endParaRPr lang="en-US"/>
          </a:p>
        </p:txBody>
      </p:sp>
    </p:spTree>
    <p:extLst>
      <p:ext uri="{BB962C8B-B14F-4D97-AF65-F5344CB8AC3E}">
        <p14:creationId xmlns:p14="http://schemas.microsoft.com/office/powerpoint/2010/main" val="1902590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a high-level </a:t>
            </a:r>
            <a:r>
              <a:rPr lang="en-US" sz="1200" b="0" i="0" kern="1200" dirty="0" err="1" smtClean="0">
                <a:solidFill>
                  <a:schemeClr val="tx1"/>
                </a:solidFill>
                <a:effectLst/>
                <a:latin typeface="+mn-lt"/>
                <a:ea typeface="+mn-ea"/>
                <a:cs typeface="+mn-cs"/>
              </a:rPr>
              <a:t>iptables</a:t>
            </a:r>
            <a:r>
              <a:rPr lang="en-US" sz="1200" b="0" i="0" kern="1200" dirty="0" smtClean="0">
                <a:solidFill>
                  <a:schemeClr val="tx1"/>
                </a:solidFill>
                <a:effectLst/>
                <a:latin typeface="+mn-lt"/>
                <a:ea typeface="+mn-ea"/>
                <a:cs typeface="+mn-cs"/>
              </a:rPr>
              <a:t> might contain multiple tables. Tables might contain multiple chains. Chains can be built-in or user-defined. Chains might contain multiple rules. Rules are defined for the packets.</a:t>
            </a:r>
          </a:p>
          <a:p>
            <a:r>
              <a:rPr lang="en-US" sz="1200" b="0" i="0" kern="1200" dirty="0" smtClean="0">
                <a:solidFill>
                  <a:schemeClr val="tx1"/>
                </a:solidFill>
                <a:effectLst/>
                <a:latin typeface="+mn-lt"/>
                <a:ea typeface="+mn-ea"/>
                <a:cs typeface="+mn-cs"/>
              </a:rPr>
              <a:t>So, the structure is: </a:t>
            </a:r>
            <a:r>
              <a:rPr lang="en-US" sz="1200" b="0" i="0" kern="1200" dirty="0" err="1" smtClean="0">
                <a:solidFill>
                  <a:schemeClr val="tx1"/>
                </a:solidFill>
                <a:effectLst/>
                <a:latin typeface="+mn-lt"/>
                <a:ea typeface="+mn-ea"/>
                <a:cs typeface="+mn-cs"/>
              </a:rPr>
              <a:t>iptables</a:t>
            </a:r>
            <a:r>
              <a:rPr lang="en-US" sz="1200" b="0" i="0" kern="1200" dirty="0" smtClean="0">
                <a:solidFill>
                  <a:schemeClr val="tx1"/>
                </a:solidFill>
                <a:effectLst/>
                <a:latin typeface="+mn-lt"/>
                <a:ea typeface="+mn-ea"/>
                <a:cs typeface="+mn-cs"/>
              </a:rPr>
              <a:t> -&gt; Tables -&gt; Chains -&gt; Rules. This is defined in the following diagram.</a:t>
            </a:r>
          </a:p>
          <a:p>
            <a:endParaRPr lang="en-US" dirty="0"/>
          </a:p>
        </p:txBody>
      </p:sp>
      <p:sp>
        <p:nvSpPr>
          <p:cNvPr id="4" name="Slide Number Placeholder 3"/>
          <p:cNvSpPr>
            <a:spLocks noGrp="1"/>
          </p:cNvSpPr>
          <p:nvPr>
            <p:ph type="sldNum" sz="quarter" idx="10"/>
          </p:nvPr>
        </p:nvSpPr>
        <p:spPr/>
        <p:txBody>
          <a:bodyPr/>
          <a:lstStyle/>
          <a:p>
            <a:fld id="{DEF97FDD-D9C9-48AE-B367-977C52D9BB36}" type="slidenum">
              <a:rPr lang="en-US" smtClean="0"/>
              <a:t>5</a:t>
            </a:fld>
            <a:endParaRPr lang="en-US"/>
          </a:p>
        </p:txBody>
      </p:sp>
    </p:spTree>
    <p:extLst>
      <p:ext uri="{BB962C8B-B14F-4D97-AF65-F5344CB8AC3E}">
        <p14:creationId xmlns:p14="http://schemas.microsoft.com/office/powerpoint/2010/main" val="66297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97FDD-D9C9-48AE-B367-977C52D9BB36}" type="slidenum">
              <a:rPr lang="en-US" smtClean="0"/>
              <a:t>6</a:t>
            </a:fld>
            <a:endParaRPr lang="en-US"/>
          </a:p>
        </p:txBody>
      </p:sp>
    </p:spTree>
    <p:extLst>
      <p:ext uri="{BB962C8B-B14F-4D97-AF65-F5344CB8AC3E}">
        <p14:creationId xmlns:p14="http://schemas.microsoft.com/office/powerpoint/2010/main" val="3965389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97FDD-D9C9-48AE-B367-977C52D9BB36}" type="slidenum">
              <a:rPr lang="en-US" smtClean="0"/>
              <a:t>7</a:t>
            </a:fld>
            <a:endParaRPr lang="en-US"/>
          </a:p>
        </p:txBody>
      </p:sp>
    </p:spTree>
    <p:extLst>
      <p:ext uri="{BB962C8B-B14F-4D97-AF65-F5344CB8AC3E}">
        <p14:creationId xmlns:p14="http://schemas.microsoft.com/office/powerpoint/2010/main" val="327646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u="none" strike="noStrike" kern="1200" dirty="0" smtClean="0">
                <a:solidFill>
                  <a:schemeClr val="tx1"/>
                </a:solidFill>
                <a:effectLst/>
                <a:latin typeface="+mn-lt"/>
                <a:ea typeface="+mn-ea"/>
                <a:cs typeface="+mn-cs"/>
              </a:rPr>
              <a:t>Distributes client requests or network load efficiently across multiple servers</a:t>
            </a:r>
          </a:p>
          <a:p>
            <a:pPr lvl="0" fontAlgn="base"/>
            <a:r>
              <a:rPr lang="en-US" sz="1200" u="none" strike="noStrike" kern="1200" dirty="0" smtClean="0">
                <a:solidFill>
                  <a:schemeClr val="tx1"/>
                </a:solidFill>
                <a:effectLst/>
                <a:latin typeface="+mn-lt"/>
                <a:ea typeface="+mn-ea"/>
                <a:cs typeface="+mn-cs"/>
              </a:rPr>
              <a:t>Ensures high availability and reliability by sending requests only to servers that are online</a:t>
            </a:r>
          </a:p>
          <a:p>
            <a:r>
              <a:rPr lang="en-US" sz="1200" kern="1200" dirty="0" smtClean="0">
                <a:solidFill>
                  <a:schemeClr val="tx1"/>
                </a:solidFill>
                <a:effectLst/>
                <a:latin typeface="+mn-lt"/>
                <a:ea typeface="+mn-ea"/>
                <a:cs typeface="+mn-cs"/>
              </a:rPr>
              <a:t>Provides the flexibility to add or subtract servers as demand dictates</a:t>
            </a:r>
          </a:p>
          <a:p>
            <a:endParaRPr lang="en-US" dirty="0"/>
          </a:p>
        </p:txBody>
      </p:sp>
      <p:sp>
        <p:nvSpPr>
          <p:cNvPr id="4" name="Slide Number Placeholder 3"/>
          <p:cNvSpPr>
            <a:spLocks noGrp="1"/>
          </p:cNvSpPr>
          <p:nvPr>
            <p:ph type="sldNum" sz="quarter" idx="10"/>
          </p:nvPr>
        </p:nvSpPr>
        <p:spPr/>
        <p:txBody>
          <a:bodyPr/>
          <a:lstStyle/>
          <a:p>
            <a:fld id="{DEF97FDD-D9C9-48AE-B367-977C52D9BB36}" type="slidenum">
              <a:rPr lang="en-US" smtClean="0"/>
              <a:t>8</a:t>
            </a:fld>
            <a:endParaRPr lang="en-US"/>
          </a:p>
        </p:txBody>
      </p:sp>
    </p:spTree>
    <p:extLst>
      <p:ext uri="{BB962C8B-B14F-4D97-AF65-F5344CB8AC3E}">
        <p14:creationId xmlns:p14="http://schemas.microsoft.com/office/powerpoint/2010/main" val="332293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97FDD-D9C9-48AE-B367-977C52D9BB36}" type="slidenum">
              <a:rPr lang="en-US" smtClean="0"/>
              <a:t>9</a:t>
            </a:fld>
            <a:endParaRPr lang="en-US"/>
          </a:p>
        </p:txBody>
      </p:sp>
    </p:spTree>
    <p:extLst>
      <p:ext uri="{BB962C8B-B14F-4D97-AF65-F5344CB8AC3E}">
        <p14:creationId xmlns:p14="http://schemas.microsoft.com/office/powerpoint/2010/main" val="317209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DNS Class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9989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Least connections</a:t>
            </a:r>
          </a:p>
        </p:txBody>
      </p:sp>
      <p:sp>
        <p:nvSpPr>
          <p:cNvPr id="3" name="Content Placeholder 2"/>
          <p:cNvSpPr>
            <a:spLocks noGrp="1"/>
          </p:cNvSpPr>
          <p:nvPr>
            <p:ph idx="1"/>
          </p:nvPr>
        </p:nvSpPr>
        <p:spPr/>
        <p:txBody>
          <a:bodyPr/>
          <a:lstStyle/>
          <a:p>
            <a:pPr marL="0" indent="0">
              <a:buNone/>
            </a:pPr>
            <a:r>
              <a:rPr lang="en-US" dirty="0" smtClean="0"/>
              <a:t> </a:t>
            </a:r>
            <a:endParaRPr lang="en-US" dirty="0"/>
          </a:p>
          <a:p>
            <a:pPr marL="0" indent="0">
              <a:buNone/>
            </a:pPr>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87" t="17340" r="65223" b="31429"/>
          <a:stretch/>
        </p:blipFill>
        <p:spPr bwMode="auto">
          <a:xfrm>
            <a:off x="1905000" y="2442159"/>
            <a:ext cx="6400800" cy="380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2397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IP </a:t>
            </a:r>
            <a:r>
              <a:rPr lang="en-US" dirty="0" smtClean="0"/>
              <a:t>hash</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a:p>
            <a:pPr marL="0" indent="0">
              <a:buNone/>
            </a:pPr>
            <a:endParaRPr lang="en-US" dirty="0"/>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68" t="15715" r="65760" b="30694"/>
          <a:stretch/>
        </p:blipFill>
        <p:spPr bwMode="auto">
          <a:xfrm>
            <a:off x="1219199" y="2362200"/>
            <a:ext cx="6645719" cy="3667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5653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t>
            </a:r>
            <a:r>
              <a:rPr lang="en-US" dirty="0" err="1" smtClean="0"/>
              <a:t>Persistance</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74" t="25221" r="65984" b="31429"/>
          <a:stretch/>
        </p:blipFill>
        <p:spPr bwMode="auto">
          <a:xfrm>
            <a:off x="1219200" y="2522483"/>
            <a:ext cx="7127717" cy="334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124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Hardware </a:t>
            </a:r>
            <a:r>
              <a:rPr lang="en-US" dirty="0" smtClean="0"/>
              <a:t>Load Balancing VS Software load balancing</a:t>
            </a:r>
            <a:endParaRPr lang="en-US"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868" t="19296" r="63466" b="43959"/>
          <a:stretch/>
        </p:blipFill>
        <p:spPr bwMode="auto">
          <a:xfrm>
            <a:off x="992221" y="1887166"/>
            <a:ext cx="7149830" cy="285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626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51" t="11350" r="58159" b="31429"/>
          <a:stretch/>
        </p:blipFill>
        <p:spPr bwMode="auto">
          <a:xfrm>
            <a:off x="533400" y="1523999"/>
            <a:ext cx="7937938" cy="4047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4387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543" t="10719" r="61084" b="33793"/>
          <a:stretch/>
        </p:blipFill>
        <p:spPr bwMode="auto">
          <a:xfrm>
            <a:off x="116599" y="675290"/>
            <a:ext cx="8775153"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733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DNS Flow</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1520" t="12611" r="67070" b="31429"/>
          <a:stretch/>
        </p:blipFill>
        <p:spPr bwMode="auto">
          <a:xfrm>
            <a:off x="1600200" y="1320378"/>
            <a:ext cx="5512674" cy="4967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703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Tables</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390" t="14818" r="74461" b="43882"/>
          <a:stretch/>
        </p:blipFill>
        <p:spPr bwMode="auto">
          <a:xfrm>
            <a:off x="1143000" y="1479331"/>
            <a:ext cx="6618890" cy="519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143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uilt in tables</a:t>
            </a:r>
            <a:endParaRPr lang="en-US" dirty="0"/>
          </a:p>
        </p:txBody>
      </p:sp>
      <p:pic>
        <p:nvPicPr>
          <p:cNvPr id="9219" name="Picture 3"/>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6963" t="23911" r="73793" b="45084"/>
          <a:stretch/>
        </p:blipFill>
        <p:spPr bwMode="auto">
          <a:xfrm>
            <a:off x="914400" y="1506399"/>
            <a:ext cx="7776507" cy="4318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9849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Block a IP</a:t>
            </a:r>
          </a:p>
          <a:p>
            <a:pPr marL="0" indent="0">
              <a:buNone/>
            </a:pPr>
            <a:r>
              <a:rPr lang="en-US" dirty="0" err="1"/>
              <a:t>iptables</a:t>
            </a:r>
            <a:r>
              <a:rPr lang="en-US" dirty="0"/>
              <a:t> -A INPUT -s 10.10.10.10 -j </a:t>
            </a:r>
            <a:r>
              <a:rPr lang="en-US" dirty="0" smtClean="0"/>
              <a:t>DROP</a:t>
            </a:r>
          </a:p>
          <a:p>
            <a:pPr marL="0" indent="0">
              <a:buNone/>
            </a:pPr>
            <a:endParaRPr lang="en-US" dirty="0"/>
          </a:p>
          <a:p>
            <a:pPr marL="0" indent="0">
              <a:buNone/>
            </a:pPr>
            <a:r>
              <a:rPr lang="en-US" dirty="0" smtClean="0"/>
              <a:t>Block SSH Connection </a:t>
            </a:r>
          </a:p>
          <a:p>
            <a:pPr marL="0" indent="0">
              <a:buNone/>
            </a:pPr>
            <a:r>
              <a:rPr lang="en-US" dirty="0" err="1"/>
              <a:t>iptables</a:t>
            </a:r>
            <a:r>
              <a:rPr lang="en-US" dirty="0"/>
              <a:t> -A INPUT -p </a:t>
            </a:r>
            <a:r>
              <a:rPr lang="en-US" dirty="0" err="1"/>
              <a:t>tcp</a:t>
            </a:r>
            <a:r>
              <a:rPr lang="en-US" dirty="0"/>
              <a:t> --</a:t>
            </a:r>
            <a:r>
              <a:rPr lang="en-US" dirty="0" err="1"/>
              <a:t>dport</a:t>
            </a:r>
            <a:r>
              <a:rPr lang="en-US" dirty="0"/>
              <a:t> </a:t>
            </a:r>
            <a:r>
              <a:rPr lang="en-US" dirty="0" err="1"/>
              <a:t>ssh</a:t>
            </a:r>
            <a:r>
              <a:rPr lang="en-US" dirty="0"/>
              <a:t> -s 10.10.10.10 -j </a:t>
            </a:r>
            <a:r>
              <a:rPr lang="en-US" dirty="0" smtClean="0"/>
              <a:t>DROP</a:t>
            </a:r>
          </a:p>
          <a:p>
            <a:pPr marL="0" indent="0">
              <a:buNone/>
            </a:pPr>
            <a:endParaRPr lang="en-US" dirty="0" smtClean="0"/>
          </a:p>
          <a:p>
            <a:pPr marL="0" indent="0">
              <a:buNone/>
            </a:pPr>
            <a:r>
              <a:rPr lang="en-US" dirty="0" smtClean="0"/>
              <a:t>To save the rules</a:t>
            </a:r>
          </a:p>
          <a:p>
            <a:pPr marL="0" indent="0">
              <a:buNone/>
            </a:pPr>
            <a:r>
              <a:rPr lang="en-US" dirty="0"/>
              <a:t>/</a:t>
            </a:r>
            <a:r>
              <a:rPr lang="en-US" dirty="0" err="1"/>
              <a:t>sbin</a:t>
            </a:r>
            <a:r>
              <a:rPr lang="en-US" dirty="0"/>
              <a:t>/service </a:t>
            </a:r>
            <a:r>
              <a:rPr lang="en-US" dirty="0" err="1"/>
              <a:t>iptables</a:t>
            </a:r>
            <a:r>
              <a:rPr lang="en-US" dirty="0"/>
              <a:t> </a:t>
            </a:r>
            <a:r>
              <a:rPr lang="en-US" dirty="0" smtClean="0"/>
              <a:t>save or </a:t>
            </a:r>
            <a:r>
              <a:rPr lang="en-US" dirty="0"/>
              <a:t>/</a:t>
            </a:r>
            <a:r>
              <a:rPr lang="en-US" dirty="0" err="1"/>
              <a:t>etc</a:t>
            </a:r>
            <a:r>
              <a:rPr lang="en-US" dirty="0"/>
              <a:t>/</a:t>
            </a:r>
            <a:r>
              <a:rPr lang="en-US" dirty="0" err="1"/>
              <a:t>init.d</a:t>
            </a:r>
            <a:r>
              <a:rPr lang="en-US" dirty="0"/>
              <a:t>/</a:t>
            </a:r>
            <a:r>
              <a:rPr lang="en-US" dirty="0" err="1"/>
              <a:t>iptables</a:t>
            </a:r>
            <a:r>
              <a:rPr lang="en-US" dirty="0"/>
              <a:t> </a:t>
            </a:r>
            <a:r>
              <a:rPr lang="en-US" dirty="0" smtClean="0"/>
              <a:t>save</a:t>
            </a:r>
          </a:p>
          <a:p>
            <a:pPr marL="0" indent="0">
              <a:buNone/>
            </a:pPr>
            <a:endParaRPr lang="en-US" dirty="0" smtClean="0"/>
          </a:p>
          <a:p>
            <a:pPr marL="0" indent="0">
              <a:buNone/>
            </a:pPr>
            <a:r>
              <a:rPr lang="en-US" dirty="0" err="1" smtClean="0"/>
              <a:t>iptables</a:t>
            </a:r>
            <a:r>
              <a:rPr lang="en-US" dirty="0" smtClean="0"/>
              <a:t> –L</a:t>
            </a:r>
          </a:p>
          <a:p>
            <a:pPr marL="0" indent="0">
              <a:buNone/>
            </a:pPr>
            <a:endParaRPr lang="en-US" dirty="0"/>
          </a:p>
          <a:p>
            <a:pPr marL="0" indent="0">
              <a:buNone/>
            </a:pPr>
            <a:r>
              <a:rPr lang="en-US" dirty="0" err="1"/>
              <a:t>iptables</a:t>
            </a:r>
            <a:r>
              <a:rPr lang="en-US" dirty="0"/>
              <a:t> </a:t>
            </a:r>
            <a:r>
              <a:rPr lang="en-US" dirty="0" smtClean="0"/>
              <a:t>–F </a:t>
            </a:r>
            <a:r>
              <a:rPr lang="en-US" dirty="0" smtClean="0">
                <a:sym typeface="Wingdings" panose="05000000000000000000" pitchFamily="2" charset="2"/>
              </a:rPr>
              <a:t> To clear all rules</a:t>
            </a:r>
            <a:endParaRPr lang="en-US" dirty="0" smtClean="0"/>
          </a:p>
          <a:p>
            <a:pPr marL="0" indent="0">
              <a:buNone/>
            </a:pPr>
            <a:endParaRPr lang="en-US" dirty="0"/>
          </a:p>
        </p:txBody>
      </p:sp>
    </p:spTree>
    <p:extLst>
      <p:ext uri="{BB962C8B-B14F-4D97-AF65-F5344CB8AC3E}">
        <p14:creationId xmlns:p14="http://schemas.microsoft.com/office/powerpoint/2010/main" val="1546051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Balancing</a:t>
            </a:r>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t="7567" r="80205" b="60591"/>
          <a:stretch/>
        </p:blipFill>
        <p:spPr bwMode="auto">
          <a:xfrm>
            <a:off x="381000" y="1295400"/>
            <a:ext cx="8458200" cy="529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8397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Round-robin</a:t>
            </a:r>
            <a:endParaRPr lang="en-US" dirty="0"/>
          </a:p>
        </p:txBody>
      </p:sp>
      <p:sp>
        <p:nvSpPr>
          <p:cNvPr id="3" name="Content Placeholder 2"/>
          <p:cNvSpPr>
            <a:spLocks noGrp="1"/>
          </p:cNvSpPr>
          <p:nvPr>
            <p:ph idx="1"/>
          </p:nvPr>
        </p:nvSpPr>
        <p:spPr>
          <a:xfrm>
            <a:off x="1447800" y="1676400"/>
            <a:ext cx="6934200" cy="4724400"/>
          </a:xfrm>
        </p:spPr>
        <p:txBody>
          <a:bodyPr/>
          <a:lstStyle/>
          <a:p>
            <a:pPr marL="0" indent="0">
              <a:buNone/>
            </a:pPr>
            <a:endParaRPr lang="en-US" dirty="0"/>
          </a:p>
          <a:p>
            <a:pPr marL="0" indent="0">
              <a:buNone/>
            </a:pPr>
            <a:endParaRPr lang="en-US" dirty="0" smtClean="0"/>
          </a:p>
        </p:txBody>
      </p:sp>
      <p:pic>
        <p:nvPicPr>
          <p:cNvPr id="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2" t="15758" r="63485" b="31428"/>
          <a:stretch/>
        </p:blipFill>
        <p:spPr bwMode="auto">
          <a:xfrm>
            <a:off x="1447800" y="1668517"/>
            <a:ext cx="676225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1377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596</Words>
  <Application>Microsoft Office PowerPoint</Application>
  <PresentationFormat>On-screen Show (4:3)</PresentationFormat>
  <Paragraphs>57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DNS Class 2</vt:lpstr>
      <vt:lpstr>Subnetting</vt:lpstr>
      <vt:lpstr>PowerPoint Presentation</vt:lpstr>
      <vt:lpstr>DNS Flow</vt:lpstr>
      <vt:lpstr>IP Tables</vt:lpstr>
      <vt:lpstr>Built in tables</vt:lpstr>
      <vt:lpstr>Usage </vt:lpstr>
      <vt:lpstr>Load Balancing</vt:lpstr>
      <vt:lpstr>Round-robin</vt:lpstr>
      <vt:lpstr>Least connections</vt:lpstr>
      <vt:lpstr>IP hash</vt:lpstr>
      <vt:lpstr>IP Persistance</vt:lpstr>
      <vt:lpstr>Hardware Load Balancing VS Software load balancing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2</dc:title>
  <dc:creator>Rajkiran Neerukonda, Veeravenkata</dc:creator>
  <cp:lastModifiedBy>Rajkiran Neerukonda, Veeravenkata</cp:lastModifiedBy>
  <cp:revision>19</cp:revision>
  <cp:lastPrinted>2016-11-27T21:26:34Z</cp:lastPrinted>
  <dcterms:created xsi:type="dcterms:W3CDTF">2006-08-16T00:00:00Z</dcterms:created>
  <dcterms:modified xsi:type="dcterms:W3CDTF">2016-11-27T21:35:41Z</dcterms:modified>
</cp:coreProperties>
</file>