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62" r:id="rId4"/>
    <p:sldId id="263" r:id="rId5"/>
    <p:sldId id="257" r:id="rId6"/>
    <p:sldId id="269" r:id="rId7"/>
    <p:sldId id="268" r:id="rId8"/>
    <p:sldId id="264" r:id="rId9"/>
    <p:sldId id="267" r:id="rId10"/>
    <p:sldId id="258" r:id="rId11"/>
    <p:sldId id="265" r:id="rId12"/>
    <p:sldId id="266" r:id="rId13"/>
    <p:sldId id="270" r:id="rId14"/>
    <p:sldId id="281" r:id="rId15"/>
    <p:sldId id="282" r:id="rId16"/>
    <p:sldId id="283" r:id="rId17"/>
    <p:sldId id="284" r:id="rId18"/>
    <p:sldId id="285" r:id="rId19"/>
    <p:sldId id="286" r:id="rId20"/>
    <p:sldId id="287" r:id="rId21"/>
    <p:sldId id="271" r:id="rId22"/>
    <p:sldId id="272" r:id="rId23"/>
    <p:sldId id="280" r:id="rId24"/>
    <p:sldId id="289" r:id="rId25"/>
    <p:sldId id="290" r:id="rId26"/>
    <p:sldId id="273" r:id="rId27"/>
    <p:sldId id="274"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0497" autoAdjust="0"/>
  </p:normalViewPr>
  <p:slideViewPr>
    <p:cSldViewPr snapToGrid="0">
      <p:cViewPr varScale="1">
        <p:scale>
          <a:sx n="87" d="100"/>
          <a:sy n="87" d="100"/>
        </p:scale>
        <p:origin x="38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3CB39-1EE1-43C4-8D7D-7E0E7B7FA1AC}" type="datetimeFigureOut">
              <a:rPr lang="en-US" smtClean="0"/>
              <a:t>1/14/2017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C8FDE-4849-4003-8D3C-ED9510F73457}" type="slidenum">
              <a:rPr lang="en-US" smtClean="0"/>
              <a:t>‹#›</a:t>
            </a:fld>
            <a:endParaRPr lang="en-US"/>
          </a:p>
        </p:txBody>
      </p:sp>
    </p:spTree>
    <p:extLst>
      <p:ext uri="{BB962C8B-B14F-4D97-AF65-F5344CB8AC3E}">
        <p14:creationId xmlns:p14="http://schemas.microsoft.com/office/powerpoint/2010/main" val="3297309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Linux is a fully</a:t>
            </a:r>
            <a:r>
              <a:rPr lang="en-US" sz="1200" b="1" i="0" kern="1200" dirty="0">
                <a:solidFill>
                  <a:schemeClr val="tx1"/>
                </a:solidFill>
                <a:effectLst/>
                <a:latin typeface="+mn-lt"/>
                <a:ea typeface="+mn-ea"/>
                <a:cs typeface="+mn-cs"/>
              </a:rPr>
              <a:t> multitasking</a:t>
            </a:r>
            <a:r>
              <a:rPr lang="en-US" sz="1200" b="0" i="0" kern="1200" dirty="0">
                <a:solidFill>
                  <a:schemeClr val="tx1"/>
                </a:solidFill>
                <a:effectLst/>
                <a:latin typeface="+mn-lt"/>
                <a:ea typeface="+mn-ea"/>
                <a:cs typeface="+mn-cs"/>
              </a:rPr>
              <a:t> (a method where multiple tasks are performed during the same period of time), </a:t>
            </a:r>
            <a:r>
              <a:rPr lang="en-US" sz="1200" b="1" i="0" kern="1200" dirty="0">
                <a:solidFill>
                  <a:schemeClr val="tx1"/>
                </a:solidFill>
                <a:effectLst/>
                <a:latin typeface="+mn-lt"/>
                <a:ea typeface="+mn-ea"/>
                <a:cs typeface="+mn-cs"/>
              </a:rPr>
              <a:t>multiuser</a:t>
            </a:r>
            <a:r>
              <a:rPr lang="en-US" sz="1200" b="0" i="0" kern="1200" dirty="0">
                <a:solidFill>
                  <a:schemeClr val="tx1"/>
                </a:solidFill>
                <a:effectLst/>
                <a:latin typeface="+mn-lt"/>
                <a:ea typeface="+mn-ea"/>
                <a:cs typeface="+mn-cs"/>
              </a:rPr>
              <a:t> operating system, with built-in networking and service processes known as </a:t>
            </a:r>
            <a:r>
              <a:rPr lang="en-US" sz="1200" b="1" i="0" kern="1200" dirty="0">
                <a:solidFill>
                  <a:schemeClr val="tx1"/>
                </a:solidFill>
                <a:effectLst/>
                <a:latin typeface="+mn-lt"/>
                <a:ea typeface="+mn-ea"/>
                <a:cs typeface="+mn-cs"/>
              </a:rPr>
              <a:t>daemons</a:t>
            </a:r>
            <a:r>
              <a:rPr lang="en-US" sz="1200" b="0" i="0" kern="1200" dirty="0">
                <a:solidFill>
                  <a:schemeClr val="tx1"/>
                </a:solidFill>
                <a:effectLst/>
                <a:latin typeface="+mn-lt"/>
                <a:ea typeface="+mn-ea"/>
                <a:cs typeface="+mn-cs"/>
              </a:rPr>
              <a:t> in the </a:t>
            </a:r>
            <a:r>
              <a:rPr lang="en-US" sz="1200" b="1" i="0" kern="1200" dirty="0">
                <a:solidFill>
                  <a:schemeClr val="tx1"/>
                </a:solidFill>
                <a:effectLst/>
                <a:latin typeface="+mn-lt"/>
                <a:ea typeface="+mn-ea"/>
                <a:cs typeface="+mn-cs"/>
              </a:rPr>
              <a:t>UNIX</a:t>
            </a:r>
            <a:r>
              <a:rPr lang="en-US" sz="1200" b="0" i="0" kern="1200" dirty="0">
                <a:solidFill>
                  <a:schemeClr val="tx1"/>
                </a:solidFill>
                <a:effectLst/>
                <a:latin typeface="+mn-lt"/>
                <a:ea typeface="+mn-ea"/>
                <a:cs typeface="+mn-cs"/>
              </a:rPr>
              <a:t> world.</a:t>
            </a:r>
            <a:endParaRPr lang="en-US" dirty="0"/>
          </a:p>
        </p:txBody>
      </p:sp>
      <p:sp>
        <p:nvSpPr>
          <p:cNvPr id="4" name="Slide Number Placeholder 3"/>
          <p:cNvSpPr>
            <a:spLocks noGrp="1"/>
          </p:cNvSpPr>
          <p:nvPr>
            <p:ph type="sldNum" sz="quarter" idx="10"/>
          </p:nvPr>
        </p:nvSpPr>
        <p:spPr/>
        <p:txBody>
          <a:bodyPr/>
          <a:lstStyle/>
          <a:p>
            <a:fld id="{354C8FDE-4849-4003-8D3C-ED9510F73457}" type="slidenum">
              <a:rPr lang="en-US" smtClean="0"/>
              <a:t>1</a:t>
            </a:fld>
            <a:endParaRPr lang="en-US"/>
          </a:p>
        </p:txBody>
      </p:sp>
    </p:spTree>
    <p:extLst>
      <p:ext uri="{BB962C8B-B14F-4D97-AF65-F5344CB8AC3E}">
        <p14:creationId xmlns:p14="http://schemas.microsoft.com/office/powerpoint/2010/main" val="3923612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4C8FDE-4849-4003-8D3C-ED9510F73457}" type="slidenum">
              <a:rPr lang="en-US" smtClean="0"/>
              <a:t>2</a:t>
            </a:fld>
            <a:endParaRPr lang="en-US"/>
          </a:p>
        </p:txBody>
      </p:sp>
    </p:spTree>
    <p:extLst>
      <p:ext uri="{BB962C8B-B14F-4D97-AF65-F5344CB8AC3E}">
        <p14:creationId xmlns:p14="http://schemas.microsoft.com/office/powerpoint/2010/main" val="2442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4C8FDE-4849-4003-8D3C-ED9510F73457}" type="slidenum">
              <a:rPr lang="en-US" smtClean="0"/>
              <a:t>5</a:t>
            </a:fld>
            <a:endParaRPr lang="en-US"/>
          </a:p>
        </p:txBody>
      </p:sp>
    </p:spTree>
    <p:extLst>
      <p:ext uri="{BB962C8B-B14F-4D97-AF65-F5344CB8AC3E}">
        <p14:creationId xmlns:p14="http://schemas.microsoft.com/office/powerpoint/2010/main" val="317232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a:t>
            </a:r>
            <a:r>
              <a:rPr lang="en-US" dirty="0">
                <a:sym typeface="Wingdings" panose="05000000000000000000" pitchFamily="2" charset="2"/>
              </a:rPr>
              <a:t> /bin/cd</a:t>
            </a:r>
            <a:r>
              <a:rPr lang="en-US" baseline="0" dirty="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fld id="{354C8FDE-4849-4003-8D3C-ED9510F73457}" type="slidenum">
              <a:rPr lang="en-US" smtClean="0"/>
              <a:t>7</a:t>
            </a:fld>
            <a:endParaRPr lang="en-US"/>
          </a:p>
        </p:txBody>
      </p:sp>
    </p:spTree>
    <p:extLst>
      <p:ext uri="{BB962C8B-B14F-4D97-AF65-F5344CB8AC3E}">
        <p14:creationId xmlns:p14="http://schemas.microsoft.com/office/powerpoint/2010/main" val="421179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partition</a:t>
            </a:r>
            <a:r>
              <a:rPr lang="en-US" sz="1200" b="0" i="0" kern="1200" dirty="0">
                <a:solidFill>
                  <a:schemeClr val="tx1"/>
                </a:solidFill>
                <a:effectLst/>
                <a:latin typeface="+mn-lt"/>
                <a:ea typeface="+mn-ea"/>
                <a:cs typeface="+mn-cs"/>
              </a:rPr>
              <a:t> is a logical part of the disk, whereas a </a:t>
            </a:r>
            <a:r>
              <a:rPr lang="en-US" sz="1200" b="1" i="0" kern="1200" dirty="0">
                <a:solidFill>
                  <a:schemeClr val="tx1"/>
                </a:solidFill>
                <a:effectLst/>
                <a:latin typeface="+mn-lt"/>
                <a:ea typeface="+mn-ea"/>
                <a:cs typeface="+mn-cs"/>
              </a:rPr>
              <a:t>filesystem</a:t>
            </a:r>
            <a:r>
              <a:rPr lang="en-US" sz="1200" b="0" i="0" kern="1200" dirty="0">
                <a:solidFill>
                  <a:schemeClr val="tx1"/>
                </a:solidFill>
                <a:effectLst/>
                <a:latin typeface="+mn-lt"/>
                <a:ea typeface="+mn-ea"/>
                <a:cs typeface="+mn-cs"/>
              </a:rPr>
              <a:t> is a method of storing/finding files on a hard disk (usually in a partition). By way of analogy, you can think of filesystems as being like family trees that show descendants and their relationships, while the partitions are like different families (each of which has its own tree).</a:t>
            </a:r>
            <a:endParaRPr lang="en-US" dirty="0"/>
          </a:p>
        </p:txBody>
      </p:sp>
      <p:sp>
        <p:nvSpPr>
          <p:cNvPr id="4" name="Slide Number Placeholder 3"/>
          <p:cNvSpPr>
            <a:spLocks noGrp="1"/>
          </p:cNvSpPr>
          <p:nvPr>
            <p:ph type="sldNum" sz="quarter" idx="10"/>
          </p:nvPr>
        </p:nvSpPr>
        <p:spPr/>
        <p:txBody>
          <a:bodyPr/>
          <a:lstStyle/>
          <a:p>
            <a:fld id="{354C8FDE-4849-4003-8D3C-ED9510F73457}" type="slidenum">
              <a:rPr lang="en-US" smtClean="0"/>
              <a:t>9</a:t>
            </a:fld>
            <a:endParaRPr lang="en-US"/>
          </a:p>
        </p:txBody>
      </p:sp>
    </p:spTree>
    <p:extLst>
      <p:ext uri="{BB962C8B-B14F-4D97-AF65-F5344CB8AC3E}">
        <p14:creationId xmlns:p14="http://schemas.microsoft.com/office/powerpoint/2010/main" val="1344900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command</a:t>
            </a:r>
            <a:r>
              <a:rPr lang="en-US" sz="1200" b="0" i="0" kern="1200" dirty="0">
                <a:solidFill>
                  <a:schemeClr val="tx1"/>
                </a:solidFill>
                <a:effectLst/>
                <a:latin typeface="+mn-lt"/>
                <a:ea typeface="+mn-ea"/>
                <a:cs typeface="+mn-cs"/>
              </a:rPr>
              <a:t> is the name of the program you are executing. It may be followed by one or more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(or switches) that modify what the command may do. Options usually start with one or two dashes, for example,-p or--print, in order to differentiate them from </a:t>
            </a:r>
            <a:r>
              <a:rPr lang="en-US" sz="1200" b="1" i="0" kern="1200" dirty="0">
                <a:solidFill>
                  <a:schemeClr val="tx1"/>
                </a:solidFill>
                <a:effectLst/>
                <a:latin typeface="+mn-lt"/>
                <a:ea typeface="+mn-ea"/>
                <a:cs typeface="+mn-cs"/>
              </a:rPr>
              <a:t>arguments</a:t>
            </a:r>
            <a:r>
              <a:rPr lang="en-US" sz="1200" b="0" i="0" kern="1200" dirty="0">
                <a:solidFill>
                  <a:schemeClr val="tx1"/>
                </a:solidFill>
                <a:effectLst/>
                <a:latin typeface="+mn-lt"/>
                <a:ea typeface="+mn-ea"/>
                <a:cs typeface="+mn-cs"/>
              </a:rPr>
              <a:t>, which represent what the command operates on.</a:t>
            </a:r>
          </a:p>
          <a:p>
            <a:r>
              <a:rPr lang="en-US" sz="1200" b="0" i="0" kern="1200" dirty="0">
                <a:solidFill>
                  <a:schemeClr val="tx1"/>
                </a:solidFill>
                <a:effectLst/>
                <a:latin typeface="+mn-lt"/>
                <a:ea typeface="+mn-ea"/>
                <a:cs typeface="+mn-cs"/>
              </a:rPr>
              <a:t>However, plenty of commands have no options, no arguments, or neither. You can also type other things at the command line besides issuing commands, such as setting environment variables.</a:t>
            </a:r>
          </a:p>
          <a:p>
            <a:endParaRPr lang="en-US" dirty="0"/>
          </a:p>
        </p:txBody>
      </p:sp>
      <p:sp>
        <p:nvSpPr>
          <p:cNvPr id="4" name="Slide Number Placeholder 3"/>
          <p:cNvSpPr>
            <a:spLocks noGrp="1"/>
          </p:cNvSpPr>
          <p:nvPr>
            <p:ph type="sldNum" sz="quarter" idx="10"/>
          </p:nvPr>
        </p:nvSpPr>
        <p:spPr/>
        <p:txBody>
          <a:bodyPr/>
          <a:lstStyle/>
          <a:p>
            <a:fld id="{354C8FDE-4849-4003-8D3C-ED9510F73457}" type="slidenum">
              <a:rPr lang="en-US" smtClean="0"/>
              <a:t>10</a:t>
            </a:fld>
            <a:endParaRPr lang="en-US"/>
          </a:p>
        </p:txBody>
      </p:sp>
    </p:spTree>
    <p:extLst>
      <p:ext uri="{BB962C8B-B14F-4D97-AF65-F5344CB8AC3E}">
        <p14:creationId xmlns:p14="http://schemas.microsoft.com/office/powerpoint/2010/main" val="4294639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4C8FDE-4849-4003-8D3C-ED9510F73457}" type="slidenum">
              <a:rPr lang="en-US" smtClean="0"/>
              <a:t>25</a:t>
            </a:fld>
            <a:endParaRPr lang="en-US"/>
          </a:p>
        </p:txBody>
      </p:sp>
    </p:spTree>
    <p:extLst>
      <p:ext uri="{BB962C8B-B14F-4D97-AF65-F5344CB8AC3E}">
        <p14:creationId xmlns:p14="http://schemas.microsoft.com/office/powerpoint/2010/main" val="267067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6C8290-F7B0-41A6-84FB-C87969CB9361}"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86556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C8290-F7B0-41A6-84FB-C87969CB9361}"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298135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C8290-F7B0-41A6-84FB-C87969CB9361}"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130518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C8290-F7B0-41A6-84FB-C87969CB9361}"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312972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6C8290-F7B0-41A6-84FB-C87969CB9361}"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239401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6C8290-F7B0-41A6-84FB-C87969CB9361}"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215830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6C8290-F7B0-41A6-84FB-C87969CB9361}" type="datetimeFigureOut">
              <a:rPr lang="en-US" smtClean="0"/>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344312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6C8290-F7B0-41A6-84FB-C87969CB9361}"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71977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C8290-F7B0-41A6-84FB-C87969CB9361}" type="datetimeFigureOut">
              <a:rPr lang="en-US" smtClean="0"/>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188901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6C8290-F7B0-41A6-84FB-C87969CB9361}"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362242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6C8290-F7B0-41A6-84FB-C87969CB9361}"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5460B-CE25-4B67-9A26-694A5B79A23B}" type="slidenum">
              <a:rPr lang="en-US" smtClean="0"/>
              <a:t>‹#›</a:t>
            </a:fld>
            <a:endParaRPr lang="en-US"/>
          </a:p>
        </p:txBody>
      </p:sp>
    </p:spTree>
    <p:extLst>
      <p:ext uri="{BB962C8B-B14F-4D97-AF65-F5344CB8AC3E}">
        <p14:creationId xmlns:p14="http://schemas.microsoft.com/office/powerpoint/2010/main" val="101430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C8290-F7B0-41A6-84FB-C87969CB9361}" type="datetimeFigureOut">
              <a:rPr lang="en-US" smtClean="0"/>
              <a:t>1/14/2017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5460B-CE25-4B67-9A26-694A5B79A23B}" type="slidenum">
              <a:rPr lang="en-US" smtClean="0"/>
              <a:t>‹#›</a:t>
            </a:fld>
            <a:endParaRPr lang="en-US"/>
          </a:p>
        </p:txBody>
      </p:sp>
    </p:spTree>
    <p:extLst>
      <p:ext uri="{BB962C8B-B14F-4D97-AF65-F5344CB8AC3E}">
        <p14:creationId xmlns:p14="http://schemas.microsoft.com/office/powerpoint/2010/main" val="620808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462" y="104070"/>
            <a:ext cx="9144000" cy="2387600"/>
          </a:xfrm>
        </p:spPr>
        <p:txBody>
          <a:bodyPr/>
          <a:lstStyle/>
          <a:p>
            <a:r>
              <a:rPr lang="en-US" dirty="0"/>
              <a:t>Linux Intro</a:t>
            </a:r>
          </a:p>
        </p:txBody>
      </p:sp>
      <p:pic>
        <p:nvPicPr>
          <p:cNvPr id="5" name="Picture 4"/>
          <p:cNvPicPr>
            <a:picLocks noChangeAspect="1"/>
          </p:cNvPicPr>
          <p:nvPr/>
        </p:nvPicPr>
        <p:blipFill rotWithShape="1">
          <a:blip r:embed="rId3"/>
          <a:srcRect l="1076" t="9314" r="40454" b="47507"/>
          <a:stretch/>
        </p:blipFill>
        <p:spPr>
          <a:xfrm>
            <a:off x="3507207" y="3579659"/>
            <a:ext cx="4904509" cy="2037370"/>
          </a:xfrm>
          <a:prstGeom prst="rect">
            <a:avLst/>
          </a:prstGeom>
        </p:spPr>
      </p:pic>
    </p:spTree>
    <p:extLst>
      <p:ext uri="{BB962C8B-B14F-4D97-AF65-F5344CB8AC3E}">
        <p14:creationId xmlns:p14="http://schemas.microsoft.com/office/powerpoint/2010/main" val="88739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46" y="402070"/>
            <a:ext cx="10515600" cy="1325563"/>
          </a:xfrm>
        </p:spPr>
        <p:txBody>
          <a:bodyPr>
            <a:normAutofit/>
          </a:bodyPr>
          <a:lstStyle/>
          <a:p>
            <a:r>
              <a:rPr lang="en-US" b="1" dirty="0"/>
              <a:t>Linux Commands</a:t>
            </a:r>
            <a:br>
              <a:rPr lang="en-US" dirty="0"/>
            </a:br>
            <a:r>
              <a:rPr lang="en-US" dirty="0" err="1"/>
              <a:t>C</a:t>
            </a:r>
            <a:r>
              <a:rPr lang="en-US" altLang="en-US" sz="2800" dirty="0" err="1"/>
              <a:t>ommands</a:t>
            </a:r>
            <a:r>
              <a:rPr lang="en-US" altLang="en-US" sz="2800" dirty="0"/>
              <a:t> are</a:t>
            </a:r>
            <a:r>
              <a:rPr lang="en-US" altLang="en-US" sz="2800" b="1" dirty="0"/>
              <a:t> </a:t>
            </a:r>
            <a:r>
              <a:rPr lang="en-US" altLang="en-US" sz="2800" b="1" dirty="0">
                <a:solidFill>
                  <a:srgbClr val="FF0000"/>
                </a:solidFill>
              </a:rPr>
              <a:t>CASE SENSITIVE!</a:t>
            </a:r>
            <a:endParaRPr lang="en-US" dirty="0"/>
          </a:p>
        </p:txBody>
      </p:sp>
      <p:pic>
        <p:nvPicPr>
          <p:cNvPr id="4" name="Picture 3"/>
          <p:cNvPicPr/>
          <p:nvPr/>
        </p:nvPicPr>
        <p:blipFill rotWithShape="1">
          <a:blip r:embed="rId3"/>
          <a:srcRect l="14230" t="48914" r="55642" b="40486"/>
          <a:stretch/>
        </p:blipFill>
        <p:spPr bwMode="auto">
          <a:xfrm>
            <a:off x="1662545" y="2162604"/>
            <a:ext cx="6609522" cy="1437529"/>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4"/>
          <a:srcRect l="16667" t="20835" r="16538" b="12479"/>
          <a:stretch/>
        </p:blipFill>
        <p:spPr bwMode="auto">
          <a:xfrm>
            <a:off x="1584036" y="3433879"/>
            <a:ext cx="6766540" cy="31197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19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48615" y="1191125"/>
            <a:ext cx="6567574" cy="4928545"/>
          </a:xfrm>
          <a:prstGeom prst="rect">
            <a:avLst/>
          </a:prstGeom>
        </p:spPr>
      </p:pic>
      <p:sp>
        <p:nvSpPr>
          <p:cNvPr id="5" name="Title 1"/>
          <p:cNvSpPr>
            <a:spLocks noGrp="1"/>
          </p:cNvSpPr>
          <p:nvPr>
            <p:ph type="title"/>
          </p:nvPr>
        </p:nvSpPr>
        <p:spPr>
          <a:xfrm>
            <a:off x="674602" y="221596"/>
            <a:ext cx="10515600" cy="1325563"/>
          </a:xfrm>
        </p:spPr>
        <p:txBody>
          <a:bodyPr>
            <a:normAutofit/>
          </a:bodyPr>
          <a:lstStyle/>
          <a:p>
            <a:r>
              <a:rPr lang="en-US" b="1" dirty="0"/>
              <a:t>Basic Operations</a:t>
            </a:r>
            <a:endParaRPr lang="en-US" dirty="0"/>
          </a:p>
        </p:txBody>
      </p:sp>
    </p:spTree>
    <p:extLst>
      <p:ext uri="{BB962C8B-B14F-4D97-AF65-F5344CB8AC3E}">
        <p14:creationId xmlns:p14="http://schemas.microsoft.com/office/powerpoint/2010/main" val="352181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153" y="589548"/>
            <a:ext cx="10515600" cy="4957011"/>
          </a:xfrm>
        </p:spPr>
        <p:txBody>
          <a:bodyPr>
            <a:normAutofit fontScale="92500" lnSpcReduction="10000"/>
          </a:bodyPr>
          <a:lstStyle/>
          <a:p>
            <a:pPr marL="0" indent="0">
              <a:buNone/>
            </a:pPr>
            <a:endParaRPr lang="en-US" b="1" dirty="0"/>
          </a:p>
          <a:p>
            <a:pPr marL="0" indent="0">
              <a:buNone/>
            </a:pPr>
            <a:r>
              <a:rPr lang="en-US" b="1" dirty="0"/>
              <a:t>Exploring the Filesystem</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de-DE" b="1" dirty="0">
                <a:solidFill>
                  <a:srgbClr val="FF0000"/>
                </a:solidFill>
              </a:rPr>
              <a:t>Absolute path</a:t>
            </a:r>
            <a:r>
              <a:rPr lang="de-DE" dirty="0"/>
              <a:t>: $ cd /usr/bin</a:t>
            </a:r>
          </a:p>
          <a:p>
            <a:r>
              <a:rPr lang="de-DE" b="1" dirty="0">
                <a:solidFill>
                  <a:srgbClr val="FF0000"/>
                </a:solidFill>
              </a:rPr>
              <a:t>Relative path</a:t>
            </a:r>
            <a:r>
              <a:rPr lang="de-DE" dirty="0"/>
              <a:t>:   $ cd ../../usr/bin</a:t>
            </a:r>
          </a:p>
          <a:p>
            <a:pPr marL="0" indent="0">
              <a:buNone/>
            </a:pPr>
            <a:endParaRPr lang="en-US" dirty="0"/>
          </a:p>
        </p:txBody>
      </p:sp>
      <p:pic>
        <p:nvPicPr>
          <p:cNvPr id="5" name="Picture 4"/>
          <p:cNvPicPr>
            <a:picLocks noChangeAspect="1"/>
          </p:cNvPicPr>
          <p:nvPr/>
        </p:nvPicPr>
        <p:blipFill>
          <a:blip r:embed="rId2"/>
          <a:stretch>
            <a:fillRect/>
          </a:stretch>
        </p:blipFill>
        <p:spPr>
          <a:xfrm>
            <a:off x="448426" y="1544053"/>
            <a:ext cx="10525125" cy="3048000"/>
          </a:xfrm>
          <a:prstGeom prst="rect">
            <a:avLst/>
          </a:prstGeom>
        </p:spPr>
      </p:pic>
    </p:spTree>
    <p:extLst>
      <p:ext uri="{BB962C8B-B14F-4D97-AF65-F5344CB8AC3E}">
        <p14:creationId xmlns:p14="http://schemas.microsoft.com/office/powerpoint/2010/main" val="38646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manager</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05062" y="1885950"/>
            <a:ext cx="7381875" cy="3086100"/>
          </a:xfrm>
          <a:prstGeom prst="rect">
            <a:avLst/>
          </a:prstGeom>
        </p:spPr>
      </p:pic>
    </p:spTree>
    <p:extLst>
      <p:ext uri="{BB962C8B-B14F-4D97-AF65-F5344CB8AC3E}">
        <p14:creationId xmlns:p14="http://schemas.microsoft.com/office/powerpoint/2010/main" val="307577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Manipulation Utilities</a:t>
            </a:r>
            <a:br>
              <a:rPr lang="en-US" b="1" dirty="0"/>
            </a:br>
            <a:endParaRPr lang="en-US" dirty="0"/>
          </a:p>
        </p:txBody>
      </p:sp>
      <p:sp>
        <p:nvSpPr>
          <p:cNvPr id="3" name="Content Placeholder 2"/>
          <p:cNvSpPr>
            <a:spLocks noGrp="1"/>
          </p:cNvSpPr>
          <p:nvPr>
            <p:ph idx="1"/>
          </p:nvPr>
        </p:nvSpPr>
        <p:spPr>
          <a:xfrm>
            <a:off x="934810" y="1735818"/>
            <a:ext cx="10515600" cy="4351338"/>
          </a:xfrm>
        </p:spPr>
        <p:txBody>
          <a:bodyPr/>
          <a:lstStyle/>
          <a:p>
            <a:r>
              <a:rPr lang="en-US" dirty="0"/>
              <a:t>sort</a:t>
            </a:r>
          </a:p>
          <a:p>
            <a:r>
              <a:rPr lang="en-US" dirty="0" err="1"/>
              <a:t>uniq</a:t>
            </a:r>
            <a:endParaRPr lang="en-US" dirty="0"/>
          </a:p>
          <a:p>
            <a:pPr marL="0" indent="0">
              <a:buNone/>
            </a:pPr>
            <a:r>
              <a:rPr lang="fr-FR" dirty="0"/>
              <a:t>   sort file1 file2 | </a:t>
            </a:r>
            <a:r>
              <a:rPr lang="fr-FR" dirty="0" err="1"/>
              <a:t>uniq</a:t>
            </a:r>
            <a:r>
              <a:rPr lang="fr-FR" dirty="0"/>
              <a:t> &gt; file3</a:t>
            </a:r>
            <a:endParaRPr lang="en-US" dirty="0"/>
          </a:p>
          <a:p>
            <a:r>
              <a:rPr lang="en-US" dirty="0"/>
              <a:t>paste</a:t>
            </a:r>
          </a:p>
          <a:p>
            <a:r>
              <a:rPr lang="en-US" dirty="0"/>
              <a:t>join</a:t>
            </a:r>
          </a:p>
          <a:p>
            <a:r>
              <a:rPr lang="en-US" dirty="0"/>
              <a:t>split</a:t>
            </a:r>
          </a:p>
        </p:txBody>
      </p:sp>
      <p:pic>
        <p:nvPicPr>
          <p:cNvPr id="4" name="Picture 3"/>
          <p:cNvPicPr>
            <a:picLocks noChangeAspect="1"/>
          </p:cNvPicPr>
          <p:nvPr/>
        </p:nvPicPr>
        <p:blipFill>
          <a:blip r:embed="rId2"/>
          <a:stretch>
            <a:fillRect/>
          </a:stretch>
        </p:blipFill>
        <p:spPr>
          <a:xfrm>
            <a:off x="5679621" y="1321254"/>
            <a:ext cx="6425293" cy="2343150"/>
          </a:xfrm>
          <a:prstGeom prst="rect">
            <a:avLst/>
          </a:prstGeom>
        </p:spPr>
      </p:pic>
      <p:pic>
        <p:nvPicPr>
          <p:cNvPr id="5" name="Picture 4"/>
          <p:cNvPicPr>
            <a:picLocks noChangeAspect="1"/>
          </p:cNvPicPr>
          <p:nvPr/>
        </p:nvPicPr>
        <p:blipFill>
          <a:blip r:embed="rId3"/>
          <a:stretch>
            <a:fillRect/>
          </a:stretch>
        </p:blipFill>
        <p:spPr>
          <a:xfrm>
            <a:off x="5777592" y="4354512"/>
            <a:ext cx="4792436" cy="1520800"/>
          </a:xfrm>
          <a:prstGeom prst="rect">
            <a:avLst/>
          </a:prstGeom>
        </p:spPr>
      </p:pic>
    </p:spTree>
    <p:extLst>
      <p:ext uri="{BB962C8B-B14F-4D97-AF65-F5344CB8AC3E}">
        <p14:creationId xmlns:p14="http://schemas.microsoft.com/office/powerpoint/2010/main" val="351711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sed</a:t>
            </a:r>
            <a:endParaRPr lang="en-US" dirty="0"/>
          </a:p>
        </p:txBody>
      </p:sp>
      <p:pic>
        <p:nvPicPr>
          <p:cNvPr id="4" name="Picture 3"/>
          <p:cNvPicPr>
            <a:picLocks noChangeAspect="1"/>
          </p:cNvPicPr>
          <p:nvPr/>
        </p:nvPicPr>
        <p:blipFill>
          <a:blip r:embed="rId2"/>
          <a:stretch>
            <a:fillRect/>
          </a:stretch>
        </p:blipFill>
        <p:spPr>
          <a:xfrm>
            <a:off x="1014412" y="2028825"/>
            <a:ext cx="8728302" cy="2800350"/>
          </a:xfrm>
          <a:prstGeom prst="rect">
            <a:avLst/>
          </a:prstGeom>
        </p:spPr>
      </p:pic>
    </p:spTree>
    <p:extLst>
      <p:ext uri="{BB962C8B-B14F-4D97-AF65-F5344CB8AC3E}">
        <p14:creationId xmlns:p14="http://schemas.microsoft.com/office/powerpoint/2010/main" val="1261842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awk</a:t>
            </a:r>
            <a:r>
              <a:rPr lang="en-US" dirty="0"/>
              <a:t> (Alfred </a:t>
            </a:r>
            <a:r>
              <a:rPr lang="en-US" dirty="0" err="1"/>
              <a:t>Aho</a:t>
            </a:r>
            <a:r>
              <a:rPr lang="en-US" dirty="0"/>
              <a:t>, Peter Weinberger, and Brian Kernighan)</a:t>
            </a:r>
          </a:p>
        </p:txBody>
      </p:sp>
      <p:pic>
        <p:nvPicPr>
          <p:cNvPr id="4" name="Picture 3"/>
          <p:cNvPicPr>
            <a:picLocks noChangeAspect="1"/>
          </p:cNvPicPr>
          <p:nvPr/>
        </p:nvPicPr>
        <p:blipFill>
          <a:blip r:embed="rId2"/>
          <a:stretch>
            <a:fillRect/>
          </a:stretch>
        </p:blipFill>
        <p:spPr>
          <a:xfrm>
            <a:off x="981075" y="2300287"/>
            <a:ext cx="10229850" cy="2257425"/>
          </a:xfrm>
          <a:prstGeom prst="rect">
            <a:avLst/>
          </a:prstGeom>
        </p:spPr>
      </p:pic>
    </p:spTree>
    <p:extLst>
      <p:ext uri="{BB962C8B-B14F-4D97-AF65-F5344CB8AC3E}">
        <p14:creationId xmlns:p14="http://schemas.microsoft.com/office/powerpoint/2010/main" val="612633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9141" y="2928259"/>
            <a:ext cx="6592660" cy="2581796"/>
          </a:xfrm>
          <a:prstGeom prst="rect">
            <a:avLst/>
          </a:prstGeom>
        </p:spPr>
      </p:pic>
      <p:pic>
        <p:nvPicPr>
          <p:cNvPr id="4" name="Picture 3"/>
          <p:cNvPicPr>
            <a:picLocks noChangeAspect="1"/>
          </p:cNvPicPr>
          <p:nvPr/>
        </p:nvPicPr>
        <p:blipFill>
          <a:blip r:embed="rId3"/>
          <a:stretch>
            <a:fillRect/>
          </a:stretch>
        </p:blipFill>
        <p:spPr>
          <a:xfrm>
            <a:off x="189140" y="790123"/>
            <a:ext cx="6297069" cy="2138135"/>
          </a:xfrm>
          <a:prstGeom prst="rect">
            <a:avLst/>
          </a:prstGeom>
        </p:spPr>
      </p:pic>
      <p:pic>
        <p:nvPicPr>
          <p:cNvPr id="6" name="Picture 5"/>
          <p:cNvPicPr>
            <a:picLocks noChangeAspect="1"/>
          </p:cNvPicPr>
          <p:nvPr/>
        </p:nvPicPr>
        <p:blipFill>
          <a:blip r:embed="rId4"/>
          <a:stretch>
            <a:fillRect/>
          </a:stretch>
        </p:blipFill>
        <p:spPr>
          <a:xfrm>
            <a:off x="6486209" y="2375808"/>
            <a:ext cx="5425316" cy="2533650"/>
          </a:xfrm>
          <a:prstGeom prst="rect">
            <a:avLst/>
          </a:prstGeom>
        </p:spPr>
      </p:pic>
    </p:spTree>
    <p:extLst>
      <p:ext uri="{BB962C8B-B14F-4D97-AF65-F5344CB8AC3E}">
        <p14:creationId xmlns:p14="http://schemas.microsoft.com/office/powerpoint/2010/main" val="69941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grep</a:t>
            </a:r>
          </a:p>
        </p:txBody>
      </p:sp>
      <p:pic>
        <p:nvPicPr>
          <p:cNvPr id="4" name="Picture 3"/>
          <p:cNvPicPr>
            <a:picLocks noChangeAspect="1"/>
          </p:cNvPicPr>
          <p:nvPr/>
        </p:nvPicPr>
        <p:blipFill>
          <a:blip r:embed="rId2"/>
          <a:stretch>
            <a:fillRect/>
          </a:stretch>
        </p:blipFill>
        <p:spPr>
          <a:xfrm>
            <a:off x="2183946" y="1690688"/>
            <a:ext cx="9344025" cy="3286125"/>
          </a:xfrm>
          <a:prstGeom prst="rect">
            <a:avLst/>
          </a:prstGeom>
        </p:spPr>
      </p:pic>
    </p:spTree>
    <p:extLst>
      <p:ext uri="{BB962C8B-B14F-4D97-AF65-F5344CB8AC3E}">
        <p14:creationId xmlns:p14="http://schemas.microsoft.com/office/powerpoint/2010/main" val="1629789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297"/>
            <a:ext cx="10515600" cy="1325563"/>
          </a:xfrm>
        </p:spPr>
        <p:txBody>
          <a:bodyPr/>
          <a:lstStyle/>
          <a:p>
            <a:r>
              <a:rPr lang="en-US" dirty="0" err="1"/>
              <a:t>tr</a:t>
            </a:r>
            <a:r>
              <a:rPr lang="en-US" dirty="0"/>
              <a:t>  ---- </a:t>
            </a:r>
            <a:r>
              <a:rPr lang="pl-PL" dirty="0"/>
              <a:t>cat city | tr a-z A-Z </a:t>
            </a:r>
            <a:endParaRPr lang="en-US" dirty="0"/>
          </a:p>
        </p:txBody>
      </p:sp>
      <p:pic>
        <p:nvPicPr>
          <p:cNvPr id="4" name="Picture 3"/>
          <p:cNvPicPr>
            <a:picLocks noChangeAspect="1"/>
          </p:cNvPicPr>
          <p:nvPr/>
        </p:nvPicPr>
        <p:blipFill>
          <a:blip r:embed="rId2"/>
          <a:stretch>
            <a:fillRect/>
          </a:stretch>
        </p:blipFill>
        <p:spPr>
          <a:xfrm>
            <a:off x="1362075" y="1145721"/>
            <a:ext cx="10382250" cy="5372100"/>
          </a:xfrm>
          <a:prstGeom prst="rect">
            <a:avLst/>
          </a:prstGeom>
        </p:spPr>
      </p:pic>
    </p:spTree>
    <p:extLst>
      <p:ext uri="{BB962C8B-B14F-4D97-AF65-F5344CB8AC3E}">
        <p14:creationId xmlns:p14="http://schemas.microsoft.com/office/powerpoint/2010/main" val="10808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0384" y="613302"/>
            <a:ext cx="2771192" cy="646331"/>
          </a:xfrm>
          <a:prstGeom prst="rect">
            <a:avLst/>
          </a:prstGeom>
          <a:noFill/>
        </p:spPr>
        <p:txBody>
          <a:bodyPr wrap="square" rtlCol="0">
            <a:spAutoFit/>
          </a:bodyPr>
          <a:lstStyle/>
          <a:p>
            <a:r>
              <a:rPr lang="en-US" sz="3600" dirty="0"/>
              <a:t>Linux History</a:t>
            </a:r>
            <a:endParaRPr lang="en-US" dirty="0"/>
          </a:p>
        </p:txBody>
      </p:sp>
      <p:pic>
        <p:nvPicPr>
          <p:cNvPr id="2" name="Picture 1"/>
          <p:cNvPicPr>
            <a:picLocks noChangeAspect="1"/>
          </p:cNvPicPr>
          <p:nvPr/>
        </p:nvPicPr>
        <p:blipFill>
          <a:blip r:embed="rId3"/>
          <a:stretch>
            <a:fillRect/>
          </a:stretch>
        </p:blipFill>
        <p:spPr>
          <a:xfrm>
            <a:off x="1043248" y="1733627"/>
            <a:ext cx="4693747" cy="2514345"/>
          </a:xfrm>
          <a:prstGeom prst="rect">
            <a:avLst/>
          </a:prstGeom>
        </p:spPr>
      </p:pic>
      <p:sp>
        <p:nvSpPr>
          <p:cNvPr id="4" name="Rectangle 3"/>
          <p:cNvSpPr/>
          <p:nvPr/>
        </p:nvSpPr>
        <p:spPr>
          <a:xfrm>
            <a:off x="2279408" y="4247972"/>
            <a:ext cx="1655325" cy="369332"/>
          </a:xfrm>
          <a:prstGeom prst="rect">
            <a:avLst/>
          </a:prstGeom>
        </p:spPr>
        <p:txBody>
          <a:bodyPr wrap="none">
            <a:spAutoFit/>
          </a:bodyPr>
          <a:lstStyle/>
          <a:p>
            <a:r>
              <a:rPr lang="en-US" dirty="0">
                <a:solidFill>
                  <a:srgbClr val="3C3C3C"/>
                </a:solidFill>
                <a:latin typeface="Open Sans"/>
              </a:rPr>
              <a:t>Linus Torvalds</a:t>
            </a:r>
            <a:endParaRPr lang="en-US" dirty="0"/>
          </a:p>
        </p:txBody>
      </p:sp>
      <p:sp>
        <p:nvSpPr>
          <p:cNvPr id="5" name="TextBox 4"/>
          <p:cNvSpPr txBox="1"/>
          <p:nvPr/>
        </p:nvSpPr>
        <p:spPr>
          <a:xfrm>
            <a:off x="970384" y="4805266"/>
            <a:ext cx="541175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850,000 Android phones </a:t>
            </a:r>
          </a:p>
          <a:p>
            <a:pPr marL="285750" indent="-285750">
              <a:buFont typeface="Arial" panose="020B0604020202020204" pitchFamily="34" charset="0"/>
              <a:buChar char="•"/>
            </a:pPr>
            <a:r>
              <a:rPr lang="en-US" dirty="0"/>
              <a:t>700,000 TVs sold everyday</a:t>
            </a:r>
          </a:p>
          <a:p>
            <a:pPr marL="285750" indent="-285750">
              <a:buFont typeface="Arial" panose="020B0604020202020204" pitchFamily="34" charset="0"/>
              <a:buChar char="•"/>
            </a:pPr>
            <a:r>
              <a:rPr lang="en-US" dirty="0"/>
              <a:t>Google, Twitter, Facebook, and Amazon are all powered by Linux.</a:t>
            </a:r>
          </a:p>
          <a:p>
            <a:pPr marL="285750" indent="-285750">
              <a:buFont typeface="Arial" panose="020B0604020202020204" pitchFamily="34" charset="0"/>
              <a:buChar char="•"/>
            </a:pPr>
            <a:r>
              <a:rPr lang="en-US" dirty="0"/>
              <a:t>Built collaboratively across companies, geographies, and market.</a:t>
            </a:r>
          </a:p>
          <a:p>
            <a:pPr marL="285750" indent="-285750">
              <a:buFont typeface="Arial" panose="020B0604020202020204" pitchFamily="34" charset="0"/>
              <a:buChar char="•"/>
            </a:pPr>
            <a:r>
              <a:rPr lang="en-US" dirty="0"/>
              <a:t>Rate of development is simply unmatched. </a:t>
            </a:r>
          </a:p>
        </p:txBody>
      </p:sp>
      <p:pic>
        <p:nvPicPr>
          <p:cNvPr id="8" name="Picture 7"/>
          <p:cNvPicPr>
            <a:picLocks noChangeAspect="1"/>
          </p:cNvPicPr>
          <p:nvPr/>
        </p:nvPicPr>
        <p:blipFill>
          <a:blip r:embed="rId4"/>
          <a:stretch>
            <a:fillRect/>
          </a:stretch>
        </p:blipFill>
        <p:spPr>
          <a:xfrm>
            <a:off x="7184868" y="1259633"/>
            <a:ext cx="4351453" cy="3998167"/>
          </a:xfrm>
          <a:prstGeom prst="rect">
            <a:avLst/>
          </a:prstGeom>
        </p:spPr>
      </p:pic>
    </p:spTree>
    <p:extLst>
      <p:ext uri="{BB962C8B-B14F-4D97-AF65-F5344CB8AC3E}">
        <p14:creationId xmlns:p14="http://schemas.microsoft.com/office/powerpoint/2010/main" val="1398877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tee and </a:t>
            </a:r>
            <a:r>
              <a:rPr lang="en-US" dirty="0" err="1"/>
              <a:t>wc</a:t>
            </a:r>
            <a:endParaRPr lang="en-US" dirty="0"/>
          </a:p>
        </p:txBody>
      </p:sp>
      <p:pic>
        <p:nvPicPr>
          <p:cNvPr id="4" name="Picture 3"/>
          <p:cNvPicPr>
            <a:picLocks noChangeAspect="1"/>
          </p:cNvPicPr>
          <p:nvPr/>
        </p:nvPicPr>
        <p:blipFill>
          <a:blip r:embed="rId2"/>
          <a:stretch>
            <a:fillRect/>
          </a:stretch>
        </p:blipFill>
        <p:spPr>
          <a:xfrm>
            <a:off x="4876800" y="637267"/>
            <a:ext cx="6477000" cy="2314575"/>
          </a:xfrm>
          <a:prstGeom prst="rect">
            <a:avLst/>
          </a:prstGeom>
        </p:spPr>
      </p:pic>
      <p:pic>
        <p:nvPicPr>
          <p:cNvPr id="5" name="Picture 4"/>
          <p:cNvPicPr>
            <a:picLocks noChangeAspect="1"/>
          </p:cNvPicPr>
          <p:nvPr/>
        </p:nvPicPr>
        <p:blipFill>
          <a:blip r:embed="rId3"/>
          <a:stretch>
            <a:fillRect/>
          </a:stretch>
        </p:blipFill>
        <p:spPr>
          <a:xfrm>
            <a:off x="5089070" y="3223984"/>
            <a:ext cx="6052457" cy="2824480"/>
          </a:xfrm>
          <a:prstGeom prst="rect">
            <a:avLst/>
          </a:prstGeom>
        </p:spPr>
      </p:pic>
      <p:sp>
        <p:nvSpPr>
          <p:cNvPr id="6" name="Rectangle 5"/>
          <p:cNvSpPr/>
          <p:nvPr/>
        </p:nvSpPr>
        <p:spPr>
          <a:xfrm>
            <a:off x="1691313" y="3589047"/>
            <a:ext cx="3185487" cy="369332"/>
          </a:xfrm>
          <a:prstGeom prst="rect">
            <a:avLst/>
          </a:prstGeom>
        </p:spPr>
        <p:txBody>
          <a:bodyPr wrap="none">
            <a:spAutoFit/>
          </a:bodyPr>
          <a:lstStyle/>
          <a:p>
            <a:r>
              <a:rPr lang="en-US" dirty="0">
                <a:solidFill>
                  <a:srgbClr val="3C3C3C"/>
                </a:solidFill>
                <a:latin typeface="Open Sans"/>
              </a:rPr>
              <a:t> lines, words, and characters </a:t>
            </a:r>
            <a:endParaRPr lang="en-US" dirty="0"/>
          </a:p>
        </p:txBody>
      </p:sp>
    </p:spTree>
    <p:extLst>
      <p:ext uri="{BB962C8B-B14F-4D97-AF65-F5344CB8AC3E}">
        <p14:creationId xmlns:p14="http://schemas.microsoft.com/office/powerpoint/2010/main" val="53488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Executing Previous Commands</a:t>
            </a:r>
            <a:endParaRPr lang="en-US" dirty="0"/>
          </a:p>
        </p:txBody>
      </p:sp>
      <p:pic>
        <p:nvPicPr>
          <p:cNvPr id="4" name="Picture 3"/>
          <p:cNvPicPr>
            <a:picLocks noChangeAspect="1"/>
          </p:cNvPicPr>
          <p:nvPr/>
        </p:nvPicPr>
        <p:blipFill>
          <a:blip r:embed="rId2"/>
          <a:stretch>
            <a:fillRect/>
          </a:stretch>
        </p:blipFill>
        <p:spPr>
          <a:xfrm>
            <a:off x="2043112" y="2157412"/>
            <a:ext cx="8105775" cy="2543175"/>
          </a:xfrm>
          <a:prstGeom prst="rect">
            <a:avLst/>
          </a:prstGeom>
        </p:spPr>
      </p:pic>
    </p:spTree>
    <p:extLst>
      <p:ext uri="{BB962C8B-B14F-4D97-AF65-F5344CB8AC3E}">
        <p14:creationId xmlns:p14="http://schemas.microsoft.com/office/powerpoint/2010/main" val="203741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Passwords are Stored</a:t>
            </a:r>
            <a:endParaRPr lang="en-US" dirty="0"/>
          </a:p>
        </p:txBody>
      </p:sp>
      <p:pic>
        <p:nvPicPr>
          <p:cNvPr id="4" name="Picture 3"/>
          <p:cNvPicPr>
            <a:picLocks noChangeAspect="1"/>
          </p:cNvPicPr>
          <p:nvPr/>
        </p:nvPicPr>
        <p:blipFill>
          <a:blip r:embed="rId2"/>
          <a:stretch>
            <a:fillRect/>
          </a:stretch>
        </p:blipFill>
        <p:spPr>
          <a:xfrm>
            <a:off x="3007178" y="1373755"/>
            <a:ext cx="4409260" cy="5484245"/>
          </a:xfrm>
          <a:prstGeom prst="rect">
            <a:avLst/>
          </a:prstGeom>
        </p:spPr>
      </p:pic>
    </p:spTree>
    <p:extLst>
      <p:ext uri="{BB962C8B-B14F-4D97-AF65-F5344CB8AC3E}">
        <p14:creationId xmlns:p14="http://schemas.microsoft.com/office/powerpoint/2010/main" val="192530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pic>
        <p:nvPicPr>
          <p:cNvPr id="4" name="Picture 3"/>
          <p:cNvPicPr>
            <a:picLocks noChangeAspect="1"/>
          </p:cNvPicPr>
          <p:nvPr/>
        </p:nvPicPr>
        <p:blipFill>
          <a:blip r:embed="rId2"/>
          <a:stretch>
            <a:fillRect/>
          </a:stretch>
        </p:blipFill>
        <p:spPr>
          <a:xfrm>
            <a:off x="589870" y="1513795"/>
            <a:ext cx="5005388" cy="2828925"/>
          </a:xfrm>
          <a:prstGeom prst="rect">
            <a:avLst/>
          </a:prstGeom>
        </p:spPr>
      </p:pic>
      <p:pic>
        <p:nvPicPr>
          <p:cNvPr id="5" name="Picture 4"/>
          <p:cNvPicPr>
            <a:picLocks noChangeAspect="1"/>
          </p:cNvPicPr>
          <p:nvPr/>
        </p:nvPicPr>
        <p:blipFill>
          <a:blip r:embed="rId3"/>
          <a:stretch>
            <a:fillRect/>
          </a:stretch>
        </p:blipFill>
        <p:spPr>
          <a:xfrm>
            <a:off x="5474642" y="1690688"/>
            <a:ext cx="6717358" cy="4546827"/>
          </a:xfrm>
          <a:prstGeom prst="rect">
            <a:avLst/>
          </a:prstGeom>
        </p:spPr>
      </p:pic>
    </p:spTree>
    <p:extLst>
      <p:ext uri="{BB962C8B-B14F-4D97-AF65-F5344CB8AC3E}">
        <p14:creationId xmlns:p14="http://schemas.microsoft.com/office/powerpoint/2010/main" val="118619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Archive files</a:t>
            </a:r>
          </a:p>
        </p:txBody>
      </p:sp>
      <p:sp>
        <p:nvSpPr>
          <p:cNvPr id="3" name="Content Placeholder 2"/>
          <p:cNvSpPr>
            <a:spLocks noGrp="1"/>
          </p:cNvSpPr>
          <p:nvPr>
            <p:ph idx="1"/>
          </p:nvPr>
        </p:nvSpPr>
        <p:spPr>
          <a:xfrm>
            <a:off x="838200" y="1825625"/>
            <a:ext cx="10526486" cy="4351338"/>
          </a:xfrm>
        </p:spPr>
        <p:txBody>
          <a:bodyPr/>
          <a:lstStyle/>
          <a:p>
            <a:r>
              <a:rPr lang="en-US" dirty="0"/>
              <a:t>zip</a:t>
            </a:r>
          </a:p>
          <a:p>
            <a:r>
              <a:rPr lang="en-US" dirty="0"/>
              <a:t>unzip</a:t>
            </a:r>
          </a:p>
          <a:p>
            <a:r>
              <a:rPr lang="en-US" dirty="0"/>
              <a:t>tar   </a:t>
            </a:r>
            <a:r>
              <a:rPr lang="en-US" dirty="0">
                <a:sym typeface="Wingdings" panose="05000000000000000000" pitchFamily="2" charset="2"/>
              </a:rPr>
              <a:t> c – create v – verbose f – file x – extract</a:t>
            </a:r>
            <a:endParaRPr lang="en-US" dirty="0"/>
          </a:p>
          <a:p>
            <a:r>
              <a:rPr lang="en-US" dirty="0" err="1"/>
              <a:t>gzip</a:t>
            </a:r>
            <a:endParaRPr lang="en-US" dirty="0"/>
          </a:p>
          <a:p>
            <a:r>
              <a:rPr lang="en-US" dirty="0" err="1"/>
              <a:t>dd</a:t>
            </a:r>
            <a:r>
              <a:rPr lang="en-US" dirty="0"/>
              <a:t> </a:t>
            </a:r>
            <a:r>
              <a:rPr lang="en-US" dirty="0">
                <a:sym typeface="Wingdings" panose="05000000000000000000" pitchFamily="2" charset="2"/>
              </a:rPr>
              <a:t> </a:t>
            </a:r>
            <a:r>
              <a:rPr lang="en-US" dirty="0" err="1">
                <a:sym typeface="Wingdings" panose="05000000000000000000" pitchFamily="2" charset="2"/>
              </a:rPr>
              <a:t>dd</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44796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files	</a:t>
            </a:r>
          </a:p>
        </p:txBody>
      </p:sp>
      <p:sp>
        <p:nvSpPr>
          <p:cNvPr id="3" name="Content Placeholder 2"/>
          <p:cNvSpPr>
            <a:spLocks noGrp="1"/>
          </p:cNvSpPr>
          <p:nvPr>
            <p:ph idx="1"/>
          </p:nvPr>
        </p:nvSpPr>
        <p:spPr>
          <a:xfrm>
            <a:off x="838200" y="1526723"/>
            <a:ext cx="9873343" cy="1146175"/>
          </a:xfrm>
        </p:spPr>
        <p:txBody>
          <a:bodyPr/>
          <a:lstStyle/>
          <a:p>
            <a:r>
              <a:rPr lang="en-US" dirty="0" err="1"/>
              <a:t>wget</a:t>
            </a:r>
            <a:endParaRPr lang="en-US" dirty="0"/>
          </a:p>
          <a:p>
            <a:r>
              <a:rPr lang="en-US" dirty="0"/>
              <a:t>curl </a:t>
            </a:r>
          </a:p>
        </p:txBody>
      </p:sp>
      <p:sp>
        <p:nvSpPr>
          <p:cNvPr id="4" name="Title 1"/>
          <p:cNvSpPr txBox="1">
            <a:spLocks/>
          </p:cNvSpPr>
          <p:nvPr/>
        </p:nvSpPr>
        <p:spPr>
          <a:xfrm>
            <a:off x="838200" y="26728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Memory</a:t>
            </a:r>
          </a:p>
        </p:txBody>
      </p:sp>
      <p:sp>
        <p:nvSpPr>
          <p:cNvPr id="5" name="Content Placeholder 2"/>
          <p:cNvSpPr txBox="1">
            <a:spLocks/>
          </p:cNvSpPr>
          <p:nvPr/>
        </p:nvSpPr>
        <p:spPr>
          <a:xfrm>
            <a:off x="881742" y="3790947"/>
            <a:ext cx="9829801" cy="170633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a:t>
            </a:r>
          </a:p>
          <a:p>
            <a:r>
              <a:rPr lang="en-US" dirty="0" err="1"/>
              <a:t>df</a:t>
            </a:r>
            <a:endParaRPr lang="en-US" dirty="0"/>
          </a:p>
          <a:p>
            <a:r>
              <a:rPr lang="en-US" dirty="0"/>
              <a:t>free</a:t>
            </a:r>
          </a:p>
          <a:p>
            <a:r>
              <a:rPr lang="en-US" dirty="0" err="1"/>
              <a:t>vmstat</a:t>
            </a:r>
            <a:endParaRPr lang="en-US" dirty="0"/>
          </a:p>
        </p:txBody>
      </p:sp>
    </p:spTree>
    <p:extLst>
      <p:ext uri="{BB962C8B-B14F-4D97-AF65-F5344CB8AC3E}">
        <p14:creationId xmlns:p14="http://schemas.microsoft.com/office/powerpoint/2010/main" val="186880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a:t>
            </a:r>
          </a:p>
        </p:txBody>
      </p:sp>
      <p:pic>
        <p:nvPicPr>
          <p:cNvPr id="4" name="Picture 3"/>
          <p:cNvPicPr>
            <a:picLocks noChangeAspect="1"/>
          </p:cNvPicPr>
          <p:nvPr/>
        </p:nvPicPr>
        <p:blipFill>
          <a:blip r:embed="rId2"/>
          <a:stretch>
            <a:fillRect/>
          </a:stretch>
        </p:blipFill>
        <p:spPr>
          <a:xfrm>
            <a:off x="484413" y="1303110"/>
            <a:ext cx="7015843" cy="4183628"/>
          </a:xfrm>
          <a:prstGeom prst="rect">
            <a:avLst/>
          </a:prstGeom>
        </p:spPr>
      </p:pic>
      <p:sp>
        <p:nvSpPr>
          <p:cNvPr id="5" name="TextBox 4"/>
          <p:cNvSpPr txBox="1"/>
          <p:nvPr/>
        </p:nvSpPr>
        <p:spPr>
          <a:xfrm>
            <a:off x="7728857" y="2471057"/>
            <a:ext cx="3995057" cy="646331"/>
          </a:xfrm>
          <a:prstGeom prst="rect">
            <a:avLst/>
          </a:prstGeom>
          <a:noFill/>
        </p:spPr>
        <p:txBody>
          <a:bodyPr wrap="square" rtlCol="0">
            <a:spAutoFit/>
          </a:bodyPr>
          <a:lstStyle/>
          <a:p>
            <a:r>
              <a:rPr lang="en-US" dirty="0" err="1"/>
              <a:t>ssh</a:t>
            </a:r>
            <a:r>
              <a:rPr lang="en-US" dirty="0"/>
              <a:t> </a:t>
            </a:r>
            <a:r>
              <a:rPr lang="en-US" dirty="0" err="1"/>
              <a:t>user@ip</a:t>
            </a:r>
            <a:endParaRPr lang="en-US" dirty="0"/>
          </a:p>
          <a:p>
            <a:r>
              <a:rPr lang="en-US" dirty="0" err="1"/>
              <a:t>ssh</a:t>
            </a:r>
            <a:r>
              <a:rPr lang="en-US" dirty="0"/>
              <a:t> –</a:t>
            </a:r>
            <a:r>
              <a:rPr lang="en-US" dirty="0" err="1"/>
              <a:t>i</a:t>
            </a:r>
            <a:r>
              <a:rPr lang="en-US" dirty="0"/>
              <a:t>  </a:t>
            </a:r>
            <a:r>
              <a:rPr lang="en-US" dirty="0" err="1"/>
              <a:t>key.pem</a:t>
            </a:r>
            <a:r>
              <a:rPr lang="en-US" dirty="0"/>
              <a:t> </a:t>
            </a:r>
            <a:r>
              <a:rPr lang="en-US" dirty="0" err="1"/>
              <a:t>user@ip</a:t>
            </a:r>
            <a:r>
              <a:rPr lang="en-US" dirty="0"/>
              <a:t> </a:t>
            </a:r>
          </a:p>
        </p:txBody>
      </p:sp>
    </p:spTree>
    <p:extLst>
      <p:ext uri="{BB962C8B-B14F-4D97-AF65-F5344CB8AC3E}">
        <p14:creationId xmlns:p14="http://schemas.microsoft.com/office/powerpoint/2010/main" val="375494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Copying Files Securely with </a:t>
            </a:r>
            <a:r>
              <a:rPr lang="en-US" b="1" dirty="0" err="1"/>
              <a:t>scp</a:t>
            </a:r>
            <a:endParaRPr lang="en-US" dirty="0"/>
          </a:p>
        </p:txBody>
      </p:sp>
      <p:pic>
        <p:nvPicPr>
          <p:cNvPr id="4" name="Picture 3"/>
          <p:cNvPicPr>
            <a:picLocks noChangeAspect="1"/>
          </p:cNvPicPr>
          <p:nvPr/>
        </p:nvPicPr>
        <p:blipFill>
          <a:blip r:embed="rId2"/>
          <a:stretch>
            <a:fillRect/>
          </a:stretch>
        </p:blipFill>
        <p:spPr>
          <a:xfrm>
            <a:off x="838200" y="1847574"/>
            <a:ext cx="7410450" cy="2209800"/>
          </a:xfrm>
          <a:prstGeom prst="rect">
            <a:avLst/>
          </a:prstGeom>
        </p:spPr>
      </p:pic>
      <p:sp>
        <p:nvSpPr>
          <p:cNvPr id="5" name="TextBox 4"/>
          <p:cNvSpPr txBox="1"/>
          <p:nvPr/>
        </p:nvSpPr>
        <p:spPr>
          <a:xfrm>
            <a:off x="1458685" y="4214260"/>
            <a:ext cx="7217229" cy="2308324"/>
          </a:xfrm>
          <a:prstGeom prst="rect">
            <a:avLst/>
          </a:prstGeom>
          <a:noFill/>
        </p:spPr>
        <p:txBody>
          <a:bodyPr wrap="square" rtlCol="0">
            <a:spAutoFit/>
          </a:bodyPr>
          <a:lstStyle/>
          <a:p>
            <a:r>
              <a:rPr lang="en-US" dirty="0" err="1"/>
              <a:t>scp</a:t>
            </a:r>
            <a:r>
              <a:rPr lang="en-US" dirty="0"/>
              <a:t> </a:t>
            </a:r>
            <a:r>
              <a:rPr lang="en-US" dirty="0" err="1"/>
              <a:t>finename</a:t>
            </a:r>
            <a:r>
              <a:rPr lang="en-US" dirty="0"/>
              <a:t> </a:t>
            </a:r>
            <a:r>
              <a:rPr lang="en-US" dirty="0" err="1"/>
              <a:t>user@ip</a:t>
            </a:r>
            <a:r>
              <a:rPr lang="en-US" dirty="0"/>
              <a:t>:/home/</a:t>
            </a:r>
            <a:r>
              <a:rPr lang="en-US" dirty="0" err="1"/>
              <a:t>vkiran</a:t>
            </a:r>
            <a:r>
              <a:rPr lang="en-US" dirty="0"/>
              <a:t>/</a:t>
            </a:r>
          </a:p>
          <a:p>
            <a:endParaRPr lang="en-US" dirty="0"/>
          </a:p>
          <a:p>
            <a:r>
              <a:rPr lang="en-US" dirty="0" err="1"/>
              <a:t>scp</a:t>
            </a:r>
            <a:r>
              <a:rPr lang="en-US" dirty="0"/>
              <a:t> –</a:t>
            </a:r>
            <a:r>
              <a:rPr lang="en-US" dirty="0" err="1"/>
              <a:t>i</a:t>
            </a:r>
            <a:r>
              <a:rPr lang="en-US" dirty="0"/>
              <a:t> </a:t>
            </a:r>
            <a:r>
              <a:rPr lang="en-US" dirty="0" err="1"/>
              <a:t>key.pem</a:t>
            </a:r>
            <a:r>
              <a:rPr lang="en-US" dirty="0"/>
              <a:t> filename </a:t>
            </a:r>
            <a:r>
              <a:rPr lang="en-US" dirty="0" err="1"/>
              <a:t>user@ip</a:t>
            </a:r>
            <a:r>
              <a:rPr lang="en-US" dirty="0"/>
              <a:t>:/home/</a:t>
            </a:r>
            <a:r>
              <a:rPr lang="en-US" dirty="0" err="1"/>
              <a:t>vkiran</a:t>
            </a:r>
            <a:r>
              <a:rPr lang="en-US" dirty="0"/>
              <a:t>/</a:t>
            </a:r>
          </a:p>
          <a:p>
            <a:endParaRPr lang="en-US" dirty="0"/>
          </a:p>
          <a:p>
            <a:r>
              <a:rPr lang="en-US" dirty="0" err="1"/>
              <a:t>scp</a:t>
            </a:r>
            <a:r>
              <a:rPr lang="en-US" dirty="0"/>
              <a:t> </a:t>
            </a:r>
            <a:r>
              <a:rPr lang="en-US" dirty="0" err="1"/>
              <a:t>username@hostname</a:t>
            </a:r>
            <a:r>
              <a:rPr lang="en-US" dirty="0"/>
              <a:t>:/location/filename /home/raj/</a:t>
            </a:r>
          </a:p>
          <a:p>
            <a:endParaRPr lang="en-US" dirty="0"/>
          </a:p>
          <a:p>
            <a:endParaRPr lang="en-US" dirty="0"/>
          </a:p>
          <a:p>
            <a:endParaRPr lang="en-US" dirty="0"/>
          </a:p>
        </p:txBody>
      </p:sp>
      <p:sp>
        <p:nvSpPr>
          <p:cNvPr id="9" name="Rectangle 2"/>
          <p:cNvSpPr>
            <a:spLocks noChangeArrowheads="1"/>
          </p:cNvSpPr>
          <p:nvPr/>
        </p:nvSpPr>
        <p:spPr bwMode="auto">
          <a:xfrm>
            <a:off x="838200" y="37877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89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Crontab</a:t>
            </a:r>
            <a:endParaRPr lang="en-US" dirty="0"/>
          </a:p>
        </p:txBody>
      </p:sp>
      <p:sp>
        <p:nvSpPr>
          <p:cNvPr id="3" name="Content Placeholder 2"/>
          <p:cNvSpPr>
            <a:spLocks noGrp="1"/>
          </p:cNvSpPr>
          <p:nvPr>
            <p:ph idx="1"/>
          </p:nvPr>
        </p:nvSpPr>
        <p:spPr/>
        <p:txBody>
          <a:bodyPr/>
          <a:lstStyle/>
          <a:p>
            <a:r>
              <a:rPr lang="en-US" dirty="0"/>
              <a:t>v</a:t>
            </a:r>
          </a:p>
        </p:txBody>
      </p:sp>
      <p:pic>
        <p:nvPicPr>
          <p:cNvPr id="4" name="Picture 3"/>
          <p:cNvPicPr/>
          <p:nvPr/>
        </p:nvPicPr>
        <p:blipFill>
          <a:blip r:embed="rId2"/>
          <a:stretch>
            <a:fillRect/>
          </a:stretch>
        </p:blipFill>
        <p:spPr>
          <a:xfrm>
            <a:off x="5111387" y="1825625"/>
            <a:ext cx="6242413" cy="3419612"/>
          </a:xfrm>
          <a:prstGeom prst="rect">
            <a:avLst/>
          </a:prstGeom>
        </p:spPr>
      </p:pic>
      <p:pic>
        <p:nvPicPr>
          <p:cNvPr id="5" name="Picture 4"/>
          <p:cNvPicPr/>
          <p:nvPr/>
        </p:nvPicPr>
        <p:blipFill>
          <a:blip r:embed="rId3"/>
          <a:stretch>
            <a:fillRect/>
          </a:stretch>
        </p:blipFill>
        <p:spPr>
          <a:xfrm>
            <a:off x="174171" y="1676106"/>
            <a:ext cx="4829855" cy="3718650"/>
          </a:xfrm>
          <a:prstGeom prst="rect">
            <a:avLst/>
          </a:prstGeom>
        </p:spPr>
      </p:pic>
      <p:sp>
        <p:nvSpPr>
          <p:cNvPr id="6" name="Rectangle 5"/>
          <p:cNvSpPr/>
          <p:nvPr/>
        </p:nvSpPr>
        <p:spPr>
          <a:xfrm>
            <a:off x="9998942" y="230188"/>
            <a:ext cx="1354858" cy="369332"/>
          </a:xfrm>
          <a:prstGeom prst="rect">
            <a:avLst/>
          </a:prstGeom>
        </p:spPr>
        <p:txBody>
          <a:bodyPr wrap="none">
            <a:spAutoFit/>
          </a:bodyPr>
          <a:lstStyle/>
          <a:p>
            <a:r>
              <a:rPr lang="en-US" dirty="0"/>
              <a:t>8103706666</a:t>
            </a:r>
          </a:p>
        </p:txBody>
      </p:sp>
    </p:spTree>
    <p:extLst>
      <p:ext uri="{BB962C8B-B14F-4D97-AF65-F5344CB8AC3E}">
        <p14:creationId xmlns:p14="http://schemas.microsoft.com/office/powerpoint/2010/main" val="378197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Philosophy</a:t>
            </a:r>
          </a:p>
        </p:txBody>
      </p:sp>
      <p:pic>
        <p:nvPicPr>
          <p:cNvPr id="4" name="Picture 3"/>
          <p:cNvPicPr>
            <a:picLocks noChangeAspect="1"/>
          </p:cNvPicPr>
          <p:nvPr/>
        </p:nvPicPr>
        <p:blipFill>
          <a:blip r:embed="rId2"/>
          <a:stretch>
            <a:fillRect/>
          </a:stretch>
        </p:blipFill>
        <p:spPr>
          <a:xfrm>
            <a:off x="4883507" y="1926771"/>
            <a:ext cx="5980436" cy="4013016"/>
          </a:xfrm>
          <a:prstGeom prst="rect">
            <a:avLst/>
          </a:prstGeom>
        </p:spPr>
      </p:pic>
      <p:sp>
        <p:nvSpPr>
          <p:cNvPr id="5" name="TextBox 4"/>
          <p:cNvSpPr txBox="1"/>
          <p:nvPr/>
        </p:nvSpPr>
        <p:spPr>
          <a:xfrm>
            <a:off x="1063690" y="2006508"/>
            <a:ext cx="4469363" cy="646331"/>
          </a:xfrm>
          <a:prstGeom prst="rect">
            <a:avLst/>
          </a:prstGeom>
          <a:noFill/>
        </p:spPr>
        <p:txBody>
          <a:bodyPr wrap="square" rtlCol="0">
            <a:spAutoFit/>
          </a:bodyPr>
          <a:lstStyle/>
          <a:p>
            <a:r>
              <a:rPr lang="en-US" dirty="0"/>
              <a:t>Free and open source version of </a:t>
            </a:r>
            <a:r>
              <a:rPr lang="en-US" b="1" dirty="0"/>
              <a:t>UNIX</a:t>
            </a:r>
            <a:endParaRPr lang="en-US" dirty="0"/>
          </a:p>
          <a:p>
            <a:r>
              <a:rPr lang="en-US" dirty="0"/>
              <a:t>Multitasking and multiuser</a:t>
            </a:r>
          </a:p>
        </p:txBody>
      </p:sp>
    </p:spTree>
    <p:extLst>
      <p:ext uri="{BB962C8B-B14F-4D97-AF65-F5344CB8AC3E}">
        <p14:creationId xmlns:p14="http://schemas.microsoft.com/office/powerpoint/2010/main" val="122725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Terminology</a:t>
            </a:r>
          </a:p>
        </p:txBody>
      </p:sp>
      <p:sp>
        <p:nvSpPr>
          <p:cNvPr id="3" name="Content Placeholder 2"/>
          <p:cNvSpPr>
            <a:spLocks noGrp="1"/>
          </p:cNvSpPr>
          <p:nvPr>
            <p:ph idx="1"/>
          </p:nvPr>
        </p:nvSpPr>
        <p:spPr/>
        <p:txBody>
          <a:bodyPr>
            <a:normAutofit/>
          </a:bodyPr>
          <a:lstStyle/>
          <a:p>
            <a:r>
              <a:rPr lang="en-US" dirty="0"/>
              <a:t>kernel </a:t>
            </a:r>
          </a:p>
          <a:p>
            <a:r>
              <a:rPr lang="en-US" dirty="0"/>
              <a:t>distribution </a:t>
            </a:r>
          </a:p>
          <a:p>
            <a:r>
              <a:rPr lang="en-US" b="1" dirty="0"/>
              <a:t>service </a:t>
            </a:r>
          </a:p>
          <a:p>
            <a:r>
              <a:rPr lang="en-US" dirty="0"/>
              <a:t>filesystem </a:t>
            </a:r>
          </a:p>
          <a:p>
            <a:r>
              <a:rPr lang="en-US" dirty="0"/>
              <a:t>command line interface</a:t>
            </a:r>
          </a:p>
          <a:p>
            <a:r>
              <a:rPr lang="en-US" dirty="0"/>
              <a:t>Shell</a:t>
            </a:r>
          </a:p>
          <a:p>
            <a:r>
              <a:rPr lang="en-US" dirty="0"/>
              <a:t>desktop environment</a:t>
            </a:r>
          </a:p>
        </p:txBody>
      </p:sp>
      <p:pic>
        <p:nvPicPr>
          <p:cNvPr id="5" name="Picture 4"/>
          <p:cNvPicPr>
            <a:picLocks noChangeAspect="1"/>
          </p:cNvPicPr>
          <p:nvPr/>
        </p:nvPicPr>
        <p:blipFill>
          <a:blip r:embed="rId2"/>
          <a:stretch>
            <a:fillRect/>
          </a:stretch>
        </p:blipFill>
        <p:spPr>
          <a:xfrm>
            <a:off x="4783510" y="1351720"/>
            <a:ext cx="7327941" cy="3646833"/>
          </a:xfrm>
          <a:prstGeom prst="rect">
            <a:avLst/>
          </a:prstGeom>
        </p:spPr>
      </p:pic>
    </p:spTree>
    <p:extLst>
      <p:ext uri="{BB962C8B-B14F-4D97-AF65-F5344CB8AC3E}">
        <p14:creationId xmlns:p14="http://schemas.microsoft.com/office/powerpoint/2010/main" val="119460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09488" y="1531909"/>
            <a:ext cx="3552825" cy="4552950"/>
          </a:xfrm>
          <a:prstGeom prst="rect">
            <a:avLst/>
          </a:prstGeom>
        </p:spPr>
      </p:pic>
      <p:sp>
        <p:nvSpPr>
          <p:cNvPr id="6" name="Title 1"/>
          <p:cNvSpPr>
            <a:spLocks noGrp="1"/>
          </p:cNvSpPr>
          <p:nvPr>
            <p:ph type="title"/>
          </p:nvPr>
        </p:nvSpPr>
        <p:spPr>
          <a:xfrm>
            <a:off x="3531973" y="206346"/>
            <a:ext cx="3869724" cy="1325563"/>
          </a:xfrm>
        </p:spPr>
        <p:txBody>
          <a:bodyPr/>
          <a:lstStyle/>
          <a:p>
            <a:r>
              <a:rPr lang="en-US" dirty="0"/>
              <a:t>Linux Filesystem</a:t>
            </a:r>
          </a:p>
        </p:txBody>
      </p:sp>
      <p:pic>
        <p:nvPicPr>
          <p:cNvPr id="7" name="Picture 6"/>
          <p:cNvPicPr>
            <a:picLocks noChangeAspect="1"/>
          </p:cNvPicPr>
          <p:nvPr/>
        </p:nvPicPr>
        <p:blipFill>
          <a:blip r:embed="rId4"/>
          <a:stretch>
            <a:fillRect/>
          </a:stretch>
        </p:blipFill>
        <p:spPr>
          <a:xfrm>
            <a:off x="4110037" y="1804987"/>
            <a:ext cx="3971925" cy="3248025"/>
          </a:xfrm>
          <a:prstGeom prst="rect">
            <a:avLst/>
          </a:prstGeom>
        </p:spPr>
      </p:pic>
      <p:pic>
        <p:nvPicPr>
          <p:cNvPr id="9" name="Picture 8"/>
          <p:cNvPicPr>
            <a:picLocks noChangeAspect="1"/>
          </p:cNvPicPr>
          <p:nvPr/>
        </p:nvPicPr>
        <p:blipFill>
          <a:blip r:embed="rId5"/>
          <a:stretch>
            <a:fillRect/>
          </a:stretch>
        </p:blipFill>
        <p:spPr>
          <a:xfrm>
            <a:off x="7661619" y="1804987"/>
            <a:ext cx="4124325" cy="3067050"/>
          </a:xfrm>
          <a:prstGeom prst="rect">
            <a:avLst/>
          </a:prstGeom>
        </p:spPr>
      </p:pic>
    </p:spTree>
    <p:extLst>
      <p:ext uri="{BB962C8B-B14F-4D97-AF65-F5344CB8AC3E}">
        <p14:creationId xmlns:p14="http://schemas.microsoft.com/office/powerpoint/2010/main" val="195964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771753"/>
            <a:ext cx="9144000" cy="1655762"/>
          </a:xfrm>
        </p:spPr>
        <p:txBody>
          <a:bodyPr/>
          <a:lstStyle/>
          <a:p>
            <a:r>
              <a:rPr lang="en-US" dirty="0"/>
              <a:t>We  see all the basic with options</a:t>
            </a:r>
          </a:p>
          <a:p>
            <a:r>
              <a:rPr lang="en-US" dirty="0"/>
              <a:t>We will cover file permissions</a:t>
            </a:r>
          </a:p>
        </p:txBody>
      </p:sp>
    </p:spTree>
    <p:extLst>
      <p:ext uri="{BB962C8B-B14F-4D97-AF65-F5344CB8AC3E}">
        <p14:creationId xmlns:p14="http://schemas.microsoft.com/office/powerpoint/2010/main" val="7721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tree</a:t>
            </a:r>
          </a:p>
        </p:txBody>
      </p:sp>
      <p:pic>
        <p:nvPicPr>
          <p:cNvPr id="4" name="Picture 3"/>
          <p:cNvPicPr>
            <a:picLocks noChangeAspect="1"/>
          </p:cNvPicPr>
          <p:nvPr/>
        </p:nvPicPr>
        <p:blipFill>
          <a:blip r:embed="rId3"/>
          <a:stretch>
            <a:fillRect/>
          </a:stretch>
        </p:blipFill>
        <p:spPr>
          <a:xfrm>
            <a:off x="385117" y="1554528"/>
            <a:ext cx="5809860" cy="4416453"/>
          </a:xfrm>
          <a:prstGeom prst="rect">
            <a:avLst/>
          </a:prstGeom>
        </p:spPr>
      </p:pic>
      <p:pic>
        <p:nvPicPr>
          <p:cNvPr id="5" name="Picture 4"/>
          <p:cNvPicPr>
            <a:picLocks noChangeAspect="1"/>
          </p:cNvPicPr>
          <p:nvPr/>
        </p:nvPicPr>
        <p:blipFill>
          <a:blip r:embed="rId4"/>
          <a:stretch>
            <a:fillRect/>
          </a:stretch>
        </p:blipFill>
        <p:spPr>
          <a:xfrm>
            <a:off x="6194977" y="1690688"/>
            <a:ext cx="5997023" cy="3853277"/>
          </a:xfrm>
          <a:prstGeom prst="rect">
            <a:avLst/>
          </a:prstGeom>
        </p:spPr>
      </p:pic>
    </p:spTree>
    <p:extLst>
      <p:ext uri="{BB962C8B-B14F-4D97-AF65-F5344CB8AC3E}">
        <p14:creationId xmlns:p14="http://schemas.microsoft.com/office/powerpoint/2010/main" val="385291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 Sources</a:t>
            </a:r>
          </a:p>
        </p:txBody>
      </p:sp>
      <p:pic>
        <p:nvPicPr>
          <p:cNvPr id="4" name="Picture 3"/>
          <p:cNvPicPr>
            <a:picLocks noChangeAspect="1"/>
          </p:cNvPicPr>
          <p:nvPr/>
        </p:nvPicPr>
        <p:blipFill>
          <a:blip r:embed="rId2"/>
          <a:stretch>
            <a:fillRect/>
          </a:stretch>
        </p:blipFill>
        <p:spPr>
          <a:xfrm>
            <a:off x="2535108" y="1690688"/>
            <a:ext cx="6935464" cy="3979944"/>
          </a:xfrm>
          <a:prstGeom prst="rect">
            <a:avLst/>
          </a:prstGeom>
        </p:spPr>
      </p:pic>
    </p:spTree>
    <p:extLst>
      <p:ext uri="{BB962C8B-B14F-4D97-AF65-F5344CB8AC3E}">
        <p14:creationId xmlns:p14="http://schemas.microsoft.com/office/powerpoint/2010/main" val="369243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File system</a:t>
            </a:r>
          </a:p>
        </p:txBody>
      </p:sp>
      <p:pic>
        <p:nvPicPr>
          <p:cNvPr id="4" name="Picture 3"/>
          <p:cNvPicPr>
            <a:picLocks noChangeAspect="1"/>
          </p:cNvPicPr>
          <p:nvPr/>
        </p:nvPicPr>
        <p:blipFill>
          <a:blip r:embed="rId3"/>
          <a:stretch>
            <a:fillRect/>
          </a:stretch>
        </p:blipFill>
        <p:spPr>
          <a:xfrm>
            <a:off x="1709737" y="1885950"/>
            <a:ext cx="8772525" cy="3086100"/>
          </a:xfrm>
          <a:prstGeom prst="rect">
            <a:avLst/>
          </a:prstGeom>
        </p:spPr>
      </p:pic>
    </p:spTree>
    <p:extLst>
      <p:ext uri="{BB962C8B-B14F-4D97-AF65-F5344CB8AC3E}">
        <p14:creationId xmlns:p14="http://schemas.microsoft.com/office/powerpoint/2010/main" val="3098295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8953</TotalTime>
  <Words>233</Words>
  <Application>Microsoft Office PowerPoint</Application>
  <PresentationFormat>Widescreen</PresentationFormat>
  <Paragraphs>94</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Open Sans</vt:lpstr>
      <vt:lpstr>Wingdings</vt:lpstr>
      <vt:lpstr>Office Theme</vt:lpstr>
      <vt:lpstr>Linux Intro</vt:lpstr>
      <vt:lpstr>PowerPoint Presentation</vt:lpstr>
      <vt:lpstr>Linux Philosophy</vt:lpstr>
      <vt:lpstr>Linux Terminology</vt:lpstr>
      <vt:lpstr>Linux Filesystem</vt:lpstr>
      <vt:lpstr>PowerPoint Presentation</vt:lpstr>
      <vt:lpstr>File system tree</vt:lpstr>
      <vt:lpstr>Documentation Sources</vt:lpstr>
      <vt:lpstr>File system</vt:lpstr>
      <vt:lpstr>Linux Commands Commands are CASE SENSITIVE!</vt:lpstr>
      <vt:lpstr>Basic Operations</vt:lpstr>
      <vt:lpstr>PowerPoint Presentation</vt:lpstr>
      <vt:lpstr>Package manager</vt:lpstr>
      <vt:lpstr>File Manipulation Utilities </vt:lpstr>
      <vt:lpstr>sed</vt:lpstr>
      <vt:lpstr>awk (Alfred Aho, Peter Weinberger, and Brian Kernighan)</vt:lpstr>
      <vt:lpstr>PowerPoint Presentation</vt:lpstr>
      <vt:lpstr>grep</vt:lpstr>
      <vt:lpstr>tr  ---- cat city | tr a-z A-Z </vt:lpstr>
      <vt:lpstr>tee and wc</vt:lpstr>
      <vt:lpstr>Executing Previous Commands</vt:lpstr>
      <vt:lpstr>How Passwords are Stored</vt:lpstr>
      <vt:lpstr>Regular expressions</vt:lpstr>
      <vt:lpstr>Archive files</vt:lpstr>
      <vt:lpstr>Download files </vt:lpstr>
      <vt:lpstr>SSH</vt:lpstr>
      <vt:lpstr>Copying Files Securely with scp</vt:lpstr>
      <vt:lpstr>Crontab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Intro</dc:title>
  <dc:creator>raj kiran n</dc:creator>
  <cp:lastModifiedBy>raj kiran n</cp:lastModifiedBy>
  <cp:revision>64</cp:revision>
  <dcterms:created xsi:type="dcterms:W3CDTF">2016-08-20T20:00:50Z</dcterms:created>
  <dcterms:modified xsi:type="dcterms:W3CDTF">2017-01-15T03:39:00Z</dcterms:modified>
</cp:coreProperties>
</file>