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5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5" r:id="rId22"/>
    <p:sldId id="282" r:id="rId23"/>
    <p:sldId id="283" r:id="rId24"/>
    <p:sldId id="279" r:id="rId25"/>
    <p:sldId id="280" r:id="rId26"/>
    <p:sldId id="281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68" r:id="rId36"/>
    <p:sldId id="2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0"/>
  </p:normalViewPr>
  <p:slideViewPr>
    <p:cSldViewPr snapToGrid="0" snapToObjects="1">
      <p:cViewPr>
        <p:scale>
          <a:sx n="100" d="100"/>
          <a:sy n="100" d="100"/>
        </p:scale>
        <p:origin x="10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4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DABA-3CF6-DF47-AEB4-85F221A0C429}" type="datetimeFigureOut">
              <a:rPr lang="en-US" smtClean="0"/>
              <a:t>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EEFF-1377-7044-814F-13402BFE0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lang.org/en/downloads/" TargetMode="External"/><Relationship Id="rId3" Type="http://schemas.openxmlformats.org/officeDocument/2006/relationships/hyperlink" Target="https://www.ruby-lang.org/en/documentation/installatio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mtm.org/en/mysql/ruby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open-source</a:t>
            </a:r>
          </a:p>
          <a:p>
            <a:r>
              <a:rPr lang="en-US" dirty="0"/>
              <a:t>interpreted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object-oriented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Server-side programming</a:t>
            </a:r>
          </a:p>
          <a:p>
            <a:pPr lvl="1"/>
            <a:r>
              <a:rPr lang="en-US" dirty="0" smtClean="0"/>
              <a:t>Embedded in HTML</a:t>
            </a:r>
          </a:p>
          <a:p>
            <a:pPr lvl="1"/>
            <a:r>
              <a:rPr lang="en-US" dirty="0" smtClean="0"/>
              <a:t>Simple syntax like </a:t>
            </a:r>
            <a:r>
              <a:rPr lang="en-US" dirty="0" err="1" smtClean="0"/>
              <a:t>perl</a:t>
            </a:r>
            <a:r>
              <a:rPr lang="en-US" dirty="0" smtClean="0"/>
              <a:t>, python, </a:t>
            </a:r>
            <a:r>
              <a:rPr lang="en-US" dirty="0" err="1" smtClean="0"/>
              <a:t>c++</a:t>
            </a:r>
            <a:endParaRPr lang="en-US" dirty="0" smtClean="0"/>
          </a:p>
          <a:p>
            <a:pPr lvl="1"/>
            <a:r>
              <a:rPr lang="en-US" dirty="0" smtClean="0"/>
              <a:t>Built in functions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Can embed shell commands</a:t>
            </a:r>
          </a:p>
          <a:p>
            <a:pPr lvl="1"/>
            <a:r>
              <a:rPr lang="en-US" dirty="0" smtClean="0"/>
              <a:t>Object-oriented -&gt; maintainable, extendable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6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one of the methods from list below:</a:t>
            </a:r>
          </a:p>
          <a:p>
            <a:pPr lvl="1"/>
            <a:r>
              <a:rPr lang="en-US" dirty="0" smtClean="0"/>
              <a:t>Yum install ruby</a:t>
            </a:r>
          </a:p>
          <a:p>
            <a:pPr lvl="1"/>
            <a:r>
              <a:rPr lang="en-US" dirty="0" smtClean="0"/>
              <a:t>Apt-get install ruby</a:t>
            </a:r>
          </a:p>
          <a:p>
            <a:pPr lvl="1"/>
            <a:r>
              <a:rPr lang="en-US" dirty="0" smtClean="0"/>
              <a:t>Install from source</a:t>
            </a:r>
          </a:p>
          <a:p>
            <a:pPr lvl="2"/>
            <a:r>
              <a:rPr lang="en-US" dirty="0" smtClean="0"/>
              <a:t>Download tar - </a:t>
            </a:r>
            <a:r>
              <a:rPr lang="en-US" dirty="0" smtClean="0">
                <a:hlinkClick r:id="rId2"/>
              </a:rPr>
              <a:t>https://www.ruby-lang.org/en/downloads/</a:t>
            </a:r>
            <a:endParaRPr lang="en-US" dirty="0" smtClean="0"/>
          </a:p>
          <a:p>
            <a:pPr lvl="2"/>
            <a:r>
              <a:rPr lang="en-US" dirty="0" smtClean="0"/>
              <a:t>From command line</a:t>
            </a:r>
          </a:p>
          <a:p>
            <a:pPr lvl="3"/>
            <a:r>
              <a:rPr lang="en-US" dirty="0" smtClean="0"/>
              <a:t>$ ./configure </a:t>
            </a:r>
          </a:p>
          <a:p>
            <a:pPr lvl="3"/>
            <a:r>
              <a:rPr lang="en-US" dirty="0" smtClean="0"/>
              <a:t>$ make </a:t>
            </a:r>
          </a:p>
          <a:p>
            <a:pPr lvl="3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make install</a:t>
            </a:r>
          </a:p>
          <a:p>
            <a:r>
              <a:rPr lang="en-US" dirty="0" smtClean="0"/>
              <a:t>For more methods check </a:t>
            </a:r>
            <a:r>
              <a:rPr lang="en-US" dirty="0" smtClean="0">
                <a:hlinkClick r:id="rId3"/>
              </a:rPr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https://www.ruby-lang.org/en/documentation/installation/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Irb</a:t>
            </a:r>
            <a:r>
              <a:rPr lang="en-US" dirty="0" smtClean="0"/>
              <a:t> – interactive ruby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Irb</a:t>
            </a:r>
            <a:r>
              <a:rPr lang="en-US" dirty="0" smtClean="0"/>
              <a:t> is a tools comes packaged with ruby </a:t>
            </a:r>
          </a:p>
          <a:p>
            <a:r>
              <a:rPr lang="en-US" dirty="0" smtClean="0"/>
              <a:t>Shows results by statement</a:t>
            </a:r>
          </a:p>
          <a:p>
            <a:r>
              <a:rPr lang="en-US" dirty="0" smtClean="0"/>
              <a:t>Launch app</a:t>
            </a:r>
          </a:p>
          <a:p>
            <a:pPr lvl="1"/>
            <a:r>
              <a:rPr lang="en-US" dirty="0" smtClean="0"/>
              <a:t>In terminal (mac) or </a:t>
            </a:r>
            <a:r>
              <a:rPr lang="en-US" dirty="0" err="1" smtClean="0"/>
              <a:t>linux</a:t>
            </a:r>
            <a:r>
              <a:rPr lang="en-US" dirty="0" smtClean="0"/>
              <a:t> type $ </a:t>
            </a:r>
            <a:r>
              <a:rPr lang="en-US" dirty="0" err="1" smtClean="0"/>
              <a:t>irb</a:t>
            </a:r>
            <a:r>
              <a:rPr lang="en-US" dirty="0" smtClean="0"/>
              <a:t> and press enter</a:t>
            </a:r>
          </a:p>
          <a:p>
            <a:pPr lvl="1"/>
            <a:r>
              <a:rPr lang="en-US" dirty="0" smtClean="0"/>
              <a:t>In windows, launch from start menu</a:t>
            </a:r>
          </a:p>
          <a:p>
            <a:r>
              <a:rPr lang="en-US" dirty="0" smtClean="0"/>
              <a:t>Try your first command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Irb</a:t>
            </a:r>
            <a:r>
              <a:rPr lang="en-US" dirty="0" smtClean="0"/>
              <a:t>&gt; puts "Hello World” =&gt; Hello World / nil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Irb</a:t>
            </a:r>
            <a:r>
              <a:rPr lang="en-US" dirty="0" smtClean="0"/>
              <a:t>&gt; a = 2 + 3 =&gt;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Ruby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Editors</a:t>
            </a:r>
          </a:p>
          <a:p>
            <a:pPr lvl="1"/>
            <a:r>
              <a:rPr lang="en-US" dirty="0" smtClean="0"/>
              <a:t>VI</a:t>
            </a:r>
          </a:p>
          <a:p>
            <a:pPr lvl="1"/>
            <a:r>
              <a:rPr lang="en-US" dirty="0" smtClean="0"/>
              <a:t>VIM</a:t>
            </a:r>
          </a:p>
          <a:p>
            <a:pPr lvl="1"/>
            <a:r>
              <a:rPr lang="en-US" dirty="0" smtClean="0"/>
              <a:t>Sublime Text</a:t>
            </a:r>
          </a:p>
          <a:p>
            <a:pPr lvl="1"/>
            <a:r>
              <a:rPr lang="en-US" dirty="0" err="1" smtClean="0"/>
              <a:t>Ruby_win</a:t>
            </a:r>
            <a:endParaRPr lang="en-US" dirty="0" smtClean="0"/>
          </a:p>
          <a:p>
            <a:r>
              <a:rPr lang="en-US" dirty="0" smtClean="0"/>
              <a:t>Create Script – </a:t>
            </a:r>
            <a:r>
              <a:rPr lang="en-US" dirty="0" err="1" smtClean="0"/>
              <a:t>my_first_script.rb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/bin/ruby</a:t>
            </a:r>
          </a:p>
          <a:p>
            <a:pPr marL="457200" lvl="1" indent="0">
              <a:buNone/>
            </a:pPr>
            <a:r>
              <a:rPr lang="en-US" dirty="0" smtClean="0"/>
              <a:t>Puts “hello”</a:t>
            </a:r>
          </a:p>
          <a:p>
            <a:r>
              <a:rPr lang="en-US" dirty="0" smtClean="0"/>
              <a:t>Save file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commandline</a:t>
            </a:r>
            <a:endParaRPr lang="en-US" dirty="0" smtClean="0"/>
          </a:p>
          <a:p>
            <a:pPr lvl="1"/>
            <a:r>
              <a:rPr lang="en-US" dirty="0" smtClean="0"/>
              <a:t>$ ruby </a:t>
            </a:r>
            <a:r>
              <a:rPr lang="en-US" dirty="0" err="1" smtClean="0"/>
              <a:t>my_first_script.rb</a:t>
            </a:r>
            <a:endParaRPr lang="en-US" dirty="0" smtClean="0"/>
          </a:p>
          <a:p>
            <a:pPr lvl="1"/>
            <a:r>
              <a:rPr lang="en-US" dirty="0" smtClean="0"/>
              <a:t>Result: hello</a:t>
            </a:r>
          </a:p>
          <a:p>
            <a:r>
              <a:rPr lang="en-US" dirty="0" smtClean="0"/>
              <a:t>Steps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params</a:t>
            </a:r>
            <a:r>
              <a:rPr lang="en-US" dirty="0" smtClean="0"/>
              <a:t> / command line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</a:t>
            </a:r>
            <a:r>
              <a:rPr lang="en-US" dirty="0" err="1" smtClean="0"/>
              <a:t>my_script.rb</a:t>
            </a:r>
            <a:r>
              <a:rPr lang="en-US" dirty="0" smtClean="0"/>
              <a:t> &lt;argument list&gt;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my_script.rb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US" dirty="0" smtClean="0"/>
              <a:t>Conditional statements and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540"/>
            <a:ext cx="10515600" cy="538603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while </a:t>
            </a:r>
            <a:r>
              <a:rPr lang="en-US" dirty="0" smtClean="0"/>
              <a:t>statement loop Syntax</a:t>
            </a:r>
          </a:p>
          <a:p>
            <a:pPr marL="457200" lvl="1" indent="0">
              <a:buNone/>
            </a:pPr>
            <a:r>
              <a:rPr lang="en-US" dirty="0" smtClean="0"/>
              <a:t>	while </a:t>
            </a:r>
            <a:r>
              <a:rPr lang="en-US" dirty="0"/>
              <a:t>conditional [do]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	code</a:t>
            </a:r>
            <a:r>
              <a:rPr lang="is-IS" dirty="0" smtClean="0"/>
              <a:t>…..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End</a:t>
            </a:r>
          </a:p>
          <a:p>
            <a:pPr lvl="1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0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/>
              <a:t>num</a:t>
            </a:r>
            <a:r>
              <a:rPr lang="en-US" dirty="0"/>
              <a:t> = 5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while </a:t>
            </a: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&lt; $</a:t>
            </a:r>
            <a:r>
              <a:rPr lang="en-US" dirty="0" err="1"/>
              <a:t>num</a:t>
            </a:r>
            <a:r>
              <a:rPr lang="en-US" dirty="0"/>
              <a:t> do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puts</a:t>
            </a:r>
            <a:r>
              <a:rPr lang="en-US" dirty="0"/>
              <a:t>("Inside the loop </a:t>
            </a:r>
            <a:r>
              <a:rPr lang="en-US" dirty="0" err="1"/>
              <a:t>i</a:t>
            </a:r>
            <a:r>
              <a:rPr lang="en-US" dirty="0"/>
              <a:t> = #$</a:t>
            </a:r>
            <a:r>
              <a:rPr lang="en-US" dirty="0" err="1"/>
              <a:t>i</a:t>
            </a:r>
            <a:r>
              <a:rPr lang="en-US" dirty="0"/>
              <a:t>" )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$</a:t>
            </a:r>
            <a:r>
              <a:rPr lang="en-US" dirty="0" err="1"/>
              <a:t>i</a:t>
            </a:r>
            <a:r>
              <a:rPr lang="en-US" dirty="0"/>
              <a:t> +=1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End</a:t>
            </a:r>
          </a:p>
          <a:p>
            <a:r>
              <a:rPr lang="en-US" dirty="0" smtClean="0"/>
              <a:t>While modifier loop</a:t>
            </a:r>
          </a:p>
          <a:p>
            <a:pPr lvl="1"/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begin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code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end </a:t>
            </a:r>
            <a:r>
              <a:rPr lang="en-US" dirty="0"/>
              <a:t>while conditional</a:t>
            </a:r>
            <a:endParaRPr lang="en-US" dirty="0" smtClean="0"/>
          </a:p>
          <a:p>
            <a:pPr lvl="1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0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$</a:t>
            </a:r>
            <a:r>
              <a:rPr lang="en-US" dirty="0" err="1"/>
              <a:t>num</a:t>
            </a:r>
            <a:r>
              <a:rPr lang="en-US" dirty="0"/>
              <a:t> = 5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begin </a:t>
            </a:r>
          </a:p>
          <a:p>
            <a:pPr marL="1371600" lvl="3" indent="0">
              <a:buNone/>
            </a:pPr>
            <a:r>
              <a:rPr lang="en-US" dirty="0" smtClean="0"/>
              <a:t>puts</a:t>
            </a:r>
            <a:r>
              <a:rPr lang="en-US" dirty="0"/>
              <a:t>("Inside the loop </a:t>
            </a:r>
            <a:r>
              <a:rPr lang="en-US" dirty="0" err="1"/>
              <a:t>i</a:t>
            </a:r>
            <a:r>
              <a:rPr lang="en-US" dirty="0"/>
              <a:t> = #$</a:t>
            </a:r>
            <a:r>
              <a:rPr lang="en-US" dirty="0" err="1"/>
              <a:t>i</a:t>
            </a:r>
            <a:r>
              <a:rPr lang="en-US" dirty="0"/>
              <a:t>" )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$</a:t>
            </a:r>
            <a:r>
              <a:rPr lang="en-US" dirty="0" err="1"/>
              <a:t>i</a:t>
            </a:r>
            <a:r>
              <a:rPr lang="en-US" dirty="0"/>
              <a:t> +=1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end </a:t>
            </a:r>
            <a:r>
              <a:rPr lang="en-US" dirty="0"/>
              <a:t>while $</a:t>
            </a:r>
            <a:r>
              <a:rPr lang="en-US" dirty="0" err="1"/>
              <a:t>i</a:t>
            </a:r>
            <a:r>
              <a:rPr lang="en-US" dirty="0"/>
              <a:t> &lt; $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/>
              <a:t>( until </a:t>
            </a:r>
            <a:r>
              <a:rPr lang="en-US" dirty="0" smtClean="0"/>
              <a:t>loops </a:t>
            </a:r>
            <a:r>
              <a:rPr lang="en-US" dirty="0"/>
              <a:t>is same -&gt; replace keyword while with until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268"/>
            <a:ext cx="10515600" cy="6009695"/>
          </a:xfrm>
        </p:spPr>
        <p:txBody>
          <a:bodyPr/>
          <a:lstStyle/>
          <a:p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 smtClean="0"/>
              <a:t>	for </a:t>
            </a:r>
            <a:r>
              <a:rPr lang="en-US" dirty="0"/>
              <a:t>variable [, variable ...] in expression [do]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code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end</a:t>
            </a:r>
          </a:p>
          <a:p>
            <a:pPr lvl="1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0..5 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puts ”cycle no. #{</a:t>
            </a:r>
            <a:r>
              <a:rPr lang="en-US" dirty="0" err="1"/>
              <a:t>i</a:t>
            </a:r>
            <a:r>
              <a:rPr lang="en-US" dirty="0"/>
              <a:t>}"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End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(0..5).each do |</a:t>
            </a:r>
            <a:r>
              <a:rPr lang="en-US" dirty="0" err="1"/>
              <a:t>i</a:t>
            </a:r>
            <a:r>
              <a:rPr lang="en-US" dirty="0"/>
              <a:t>|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puts "</a:t>
            </a:r>
            <a:r>
              <a:rPr lang="en-US" dirty="0"/>
              <a:t> cycle no. </a:t>
            </a:r>
            <a:r>
              <a:rPr lang="en-US" dirty="0" smtClean="0"/>
              <a:t>#{</a:t>
            </a:r>
            <a:r>
              <a:rPr lang="en-US" dirty="0" err="1"/>
              <a:t>i</a:t>
            </a:r>
            <a:r>
              <a:rPr lang="en-US" dirty="0"/>
              <a:t>}"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End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024"/>
            <a:ext cx="10515600" cy="6534615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Conditional statements inside loops</a:t>
            </a:r>
          </a:p>
          <a:p>
            <a:pPr lvl="1"/>
            <a:r>
              <a:rPr lang="en-US" sz="2200" dirty="0"/>
              <a:t>Syntax</a:t>
            </a:r>
          </a:p>
          <a:p>
            <a:pPr marL="457200" lvl="1" indent="0">
              <a:buNone/>
            </a:pPr>
            <a:r>
              <a:rPr lang="en-US" sz="2200" dirty="0"/>
              <a:t>	for variable [, variable ...] in expression [do] </a:t>
            </a:r>
          </a:p>
          <a:p>
            <a:pPr marL="457200" lvl="1" indent="0">
              <a:buNone/>
            </a:pPr>
            <a:r>
              <a:rPr lang="en-US" sz="2200" dirty="0"/>
              <a:t>		code </a:t>
            </a: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if ( condition ) then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code</a:t>
            </a:r>
          </a:p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end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	end</a:t>
            </a:r>
          </a:p>
          <a:p>
            <a:pPr lvl="1"/>
            <a:r>
              <a:rPr lang="en-US" sz="2200" dirty="0"/>
              <a:t>Example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0..5 </a:t>
            </a:r>
          </a:p>
          <a:p>
            <a:pPr marL="1371600" lvl="3" indent="0">
              <a:buNone/>
            </a:pPr>
            <a:r>
              <a:rPr lang="en-US" sz="2200" dirty="0"/>
              <a:t>puts ”cycle no. #{</a:t>
            </a:r>
            <a:r>
              <a:rPr lang="en-US" sz="2200" dirty="0" err="1"/>
              <a:t>i</a:t>
            </a:r>
            <a:r>
              <a:rPr lang="en-US" sz="2200" dirty="0"/>
              <a:t>}" </a:t>
            </a:r>
            <a:endParaRPr lang="en-US" sz="2200" dirty="0" smtClean="0"/>
          </a:p>
          <a:p>
            <a:pPr marL="1371600" lvl="3" indent="0">
              <a:buNone/>
            </a:pPr>
            <a:r>
              <a:rPr lang="en-US" sz="2200" dirty="0" smtClean="0"/>
              <a:t>If( I == 5) then</a:t>
            </a:r>
          </a:p>
          <a:p>
            <a:pPr marL="1371600" lvl="3" indent="0">
              <a:buNone/>
            </a:pPr>
            <a:r>
              <a:rPr lang="en-US" sz="2200" dirty="0"/>
              <a:t>	 puts </a:t>
            </a:r>
            <a:r>
              <a:rPr lang="en-US" sz="2200" dirty="0" smtClean="0"/>
              <a:t>”This was the last cycle”</a:t>
            </a:r>
          </a:p>
          <a:p>
            <a:pPr marL="1371600" lvl="3" indent="0">
              <a:buNone/>
            </a:pPr>
            <a:r>
              <a:rPr lang="en-US" sz="2200" dirty="0" smtClean="0"/>
              <a:t>end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</a:p>
          <a:p>
            <a:pPr lvl="1"/>
            <a:r>
              <a:rPr lang="en-US" sz="2200" dirty="0" smtClean="0"/>
              <a:t>Example with break</a:t>
            </a:r>
          </a:p>
          <a:p>
            <a:pPr marL="914400" lvl="2" indent="0">
              <a:buNone/>
            </a:pPr>
            <a:r>
              <a:rPr lang="en-US" sz="2200" dirty="0" smtClean="0"/>
              <a:t>$threshold = 3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0..5 </a:t>
            </a:r>
          </a:p>
          <a:p>
            <a:pPr marL="1371600" lvl="3" indent="0">
              <a:buNone/>
            </a:pPr>
            <a:r>
              <a:rPr lang="en-US" sz="2200" dirty="0"/>
              <a:t>puts ”cycle no. #{</a:t>
            </a:r>
            <a:r>
              <a:rPr lang="en-US" sz="2200" dirty="0" err="1"/>
              <a:t>i</a:t>
            </a:r>
            <a:r>
              <a:rPr lang="en-US" sz="2200" dirty="0"/>
              <a:t>}" </a:t>
            </a:r>
          </a:p>
          <a:p>
            <a:pPr marL="1371600" lvl="3" indent="0">
              <a:buNone/>
            </a:pPr>
            <a:r>
              <a:rPr lang="en-US" sz="2200" dirty="0"/>
              <a:t>If( I == </a:t>
            </a:r>
            <a:r>
              <a:rPr lang="en-US" sz="2200" dirty="0" smtClean="0"/>
              <a:t>$threshold) </a:t>
            </a:r>
            <a:r>
              <a:rPr lang="en-US" sz="2200" dirty="0"/>
              <a:t>then</a:t>
            </a:r>
          </a:p>
          <a:p>
            <a:pPr marL="1371600" lvl="3" indent="0">
              <a:buNone/>
            </a:pPr>
            <a:r>
              <a:rPr lang="en-US" sz="2200" dirty="0"/>
              <a:t>	 puts </a:t>
            </a:r>
            <a:r>
              <a:rPr lang="en-US" sz="2200" dirty="0" smtClean="0"/>
              <a:t>”threshold met, exiting</a:t>
            </a:r>
            <a:r>
              <a:rPr lang="is-IS" sz="2200" dirty="0" smtClean="0"/>
              <a:t>…...</a:t>
            </a:r>
            <a:r>
              <a:rPr lang="en-US" sz="2200" dirty="0" smtClean="0"/>
              <a:t>”</a:t>
            </a:r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break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end</a:t>
            </a:r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</a:p>
          <a:p>
            <a:pPr lvl="1"/>
            <a:r>
              <a:rPr lang="en-US" sz="2200" dirty="0" smtClean="0"/>
              <a:t>Example with next</a:t>
            </a:r>
          </a:p>
          <a:p>
            <a:pPr marL="914400" lvl="2" indent="0">
              <a:buNone/>
            </a:pPr>
            <a:r>
              <a:rPr lang="en-US" sz="2200" dirty="0"/>
              <a:t>$threshold = 3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0..5 </a:t>
            </a:r>
          </a:p>
          <a:p>
            <a:pPr marL="1371600" lvl="3" indent="0">
              <a:buNone/>
            </a:pPr>
            <a:r>
              <a:rPr lang="en-US" sz="2200" dirty="0" smtClean="0"/>
              <a:t>If</a:t>
            </a:r>
            <a:r>
              <a:rPr lang="en-US" sz="2200" dirty="0"/>
              <a:t>( I == $threshold) then</a:t>
            </a:r>
          </a:p>
          <a:p>
            <a:pPr marL="1371600" lvl="3" indent="0">
              <a:buNone/>
            </a:pPr>
            <a:r>
              <a:rPr lang="en-US" sz="2200" dirty="0"/>
              <a:t>	 puts ”threshold met, </a:t>
            </a:r>
            <a:r>
              <a:rPr lang="en-US" sz="2200" dirty="0" smtClean="0"/>
              <a:t>skipping cycle</a:t>
            </a:r>
            <a:r>
              <a:rPr lang="is-IS" sz="2200" dirty="0" smtClean="0"/>
              <a:t>…...</a:t>
            </a:r>
            <a:r>
              <a:rPr lang="en-US" sz="2200" dirty="0"/>
              <a:t>”</a:t>
            </a:r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next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 smtClean="0"/>
              <a:t>End</a:t>
            </a:r>
          </a:p>
          <a:p>
            <a:pPr marL="1371600" lvl="3" indent="0">
              <a:buNone/>
            </a:pPr>
            <a:r>
              <a:rPr lang="en-US" sz="2200" dirty="0"/>
              <a:t>puts ”cycle no. #{</a:t>
            </a:r>
            <a:r>
              <a:rPr lang="en-US" sz="2200" dirty="0" err="1"/>
              <a:t>i</a:t>
            </a:r>
            <a:r>
              <a:rPr lang="en-US" sz="2200" dirty="0"/>
              <a:t>}" </a:t>
            </a:r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932"/>
            <a:ext cx="10515600" cy="588703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200" dirty="0"/>
              <a:t>Example with </a:t>
            </a:r>
            <a:r>
              <a:rPr lang="en-US" sz="2200" dirty="0" smtClean="0"/>
              <a:t>redo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$threshold = 3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0..5 </a:t>
            </a:r>
          </a:p>
          <a:p>
            <a:pPr marL="1371600" lvl="3" indent="0">
              <a:buNone/>
            </a:pPr>
            <a:r>
              <a:rPr lang="en-US" sz="2200" dirty="0"/>
              <a:t>If( I &gt;</a:t>
            </a:r>
            <a:r>
              <a:rPr lang="en-US" sz="2200" dirty="0" smtClean="0"/>
              <a:t> </a:t>
            </a:r>
            <a:r>
              <a:rPr lang="en-US" sz="2200" dirty="0"/>
              <a:t>$threshold) then</a:t>
            </a:r>
          </a:p>
          <a:p>
            <a:pPr marL="1371600" lvl="3" indent="0">
              <a:buNone/>
            </a:pPr>
            <a:r>
              <a:rPr lang="en-US" sz="2200" dirty="0"/>
              <a:t>	 puts ”threshold met, </a:t>
            </a:r>
            <a:r>
              <a:rPr lang="en-US" sz="2200" dirty="0" smtClean="0"/>
              <a:t>restart loop</a:t>
            </a:r>
            <a:r>
              <a:rPr lang="is-IS" sz="2200" dirty="0" smtClean="0"/>
              <a:t>…...</a:t>
            </a:r>
            <a:r>
              <a:rPr lang="en-US" sz="2200" dirty="0" smtClean="0"/>
              <a:t>”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redo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End</a:t>
            </a:r>
          </a:p>
          <a:p>
            <a:pPr marL="1371600" lvl="3" indent="0">
              <a:buNone/>
            </a:pPr>
            <a:r>
              <a:rPr lang="en-US" sz="2200" dirty="0"/>
              <a:t>puts ”cycle no. #{</a:t>
            </a:r>
            <a:r>
              <a:rPr lang="en-US" sz="2200" dirty="0" err="1"/>
              <a:t>i</a:t>
            </a:r>
            <a:r>
              <a:rPr lang="en-US" sz="2200" dirty="0"/>
              <a:t>}" </a:t>
            </a:r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</a:p>
          <a:p>
            <a:pPr lvl="1"/>
            <a:r>
              <a:rPr lang="en-US" sz="2200" dirty="0"/>
              <a:t>Example with </a:t>
            </a:r>
            <a:r>
              <a:rPr lang="en-US" sz="2200" dirty="0" smtClean="0"/>
              <a:t>retry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$threshold = 3</a:t>
            </a:r>
          </a:p>
          <a:p>
            <a:pPr marL="914400" lvl="2" indent="0">
              <a:buNone/>
            </a:pPr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in 0</a:t>
            </a:r>
            <a:r>
              <a:rPr lang="en-US" sz="2200" dirty="0" smtClean="0"/>
              <a:t>..5</a:t>
            </a:r>
          </a:p>
          <a:p>
            <a:pPr marL="914400" lvl="2" indent="0">
              <a:buNone/>
            </a:pPr>
            <a:r>
              <a:rPr lang="en-US" sz="2200" dirty="0" smtClean="0"/>
              <a:t>        code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If( </a:t>
            </a:r>
            <a:r>
              <a:rPr lang="en-US" sz="2200" dirty="0" smtClean="0"/>
              <a:t>!result) </a:t>
            </a:r>
            <a:r>
              <a:rPr lang="en-US" sz="2200" dirty="0"/>
              <a:t>then</a:t>
            </a:r>
          </a:p>
          <a:p>
            <a:pPr marL="1371600" lvl="3" indent="0">
              <a:buNone/>
            </a:pPr>
            <a:r>
              <a:rPr lang="en-US" sz="2200" dirty="0"/>
              <a:t>	 puts </a:t>
            </a:r>
            <a:r>
              <a:rPr lang="en-US" sz="2200" dirty="0" smtClean="0"/>
              <a:t>”operation failed, retrying</a:t>
            </a:r>
            <a:r>
              <a:rPr lang="is-IS" sz="2200" dirty="0" smtClean="0"/>
              <a:t>…...</a:t>
            </a:r>
            <a:r>
              <a:rPr lang="en-US" sz="2200" dirty="0"/>
              <a:t>”</a:t>
            </a:r>
          </a:p>
          <a:p>
            <a:pPr marL="1371600" lvl="3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retry</a:t>
            </a: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End</a:t>
            </a:r>
          </a:p>
          <a:p>
            <a:pPr marL="914400" lvl="2" indent="0">
              <a:buNone/>
            </a:pPr>
            <a:r>
              <a:rPr lang="en-US" sz="2200" dirty="0" smtClean="0"/>
              <a:t>End</a:t>
            </a:r>
            <a:endParaRPr lang="en-US" sz="2200" dirty="0"/>
          </a:p>
          <a:p>
            <a:pPr marL="914400" lvl="2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32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5550"/>
          </a:xfrm>
        </p:spPr>
        <p:txBody>
          <a:bodyPr>
            <a:normAutofit/>
          </a:bodyPr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5551"/>
            <a:ext cx="10515600" cy="525141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 smtClean="0"/>
              <a:t>1) Simple method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method_name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code.. </a:t>
            </a:r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2)Method with input </a:t>
            </a:r>
            <a:r>
              <a:rPr lang="en-US" dirty="0" err="1" smtClean="0"/>
              <a:t>var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method_name</a:t>
            </a:r>
            <a:r>
              <a:rPr lang="en-US" dirty="0"/>
              <a:t> (var1, var2)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code.. </a:t>
            </a:r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3)Methods with initialized input </a:t>
            </a:r>
            <a:r>
              <a:rPr lang="en-US" dirty="0" err="1" smtClean="0"/>
              <a:t>vars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method_name</a:t>
            </a:r>
            <a:r>
              <a:rPr lang="en-US" dirty="0"/>
              <a:t> (var1=value1, var2=value2)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code.. </a:t>
            </a:r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Call methods with in the script</a:t>
            </a:r>
          </a:p>
          <a:p>
            <a:pPr lvl="1"/>
            <a:r>
              <a:rPr lang="en-US" dirty="0" err="1"/>
              <a:t>method_name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param_list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	#!/</a:t>
            </a:r>
            <a:r>
              <a:rPr lang="en-US" dirty="0" err="1" smtClean="0"/>
              <a:t>usr</a:t>
            </a:r>
            <a:r>
              <a:rPr lang="en-US" dirty="0" smtClean="0"/>
              <a:t>/bin/ruby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def</a:t>
            </a:r>
            <a:r>
              <a:rPr lang="en-US" dirty="0"/>
              <a:t> test(a1="Ruby", a2="Perl")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puts </a:t>
            </a:r>
            <a:r>
              <a:rPr lang="en-US" dirty="0"/>
              <a:t>"The programming language is #{a1}"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puts </a:t>
            </a:r>
            <a:r>
              <a:rPr lang="en-US" dirty="0"/>
              <a:t>"The programming language is #{a2}"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end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test </a:t>
            </a:r>
            <a:r>
              <a:rPr lang="en-US" dirty="0"/>
              <a:t>"C", "C++"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4769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28"/>
            <a:ext cx="10515600" cy="5931636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Methods with return statements</a:t>
            </a:r>
          </a:p>
          <a:p>
            <a:pPr lvl="1"/>
            <a:r>
              <a:rPr lang="en-US" sz="1600" dirty="0" smtClean="0"/>
              <a:t>Example</a:t>
            </a:r>
          </a:p>
          <a:p>
            <a:pPr marL="914400" lvl="2" indent="0">
              <a:buNone/>
            </a:pPr>
            <a:r>
              <a:rPr lang="en-US" sz="1600" dirty="0" smtClean="0"/>
              <a:t>#!/</a:t>
            </a:r>
            <a:r>
              <a:rPr lang="en-US" sz="1600" dirty="0" err="1"/>
              <a:t>usr</a:t>
            </a:r>
            <a:r>
              <a:rPr lang="en-US" sz="1600" dirty="0"/>
              <a:t>/bin/ruby </a:t>
            </a:r>
            <a:endParaRPr lang="en-US" sz="1600" dirty="0" smtClean="0"/>
          </a:p>
          <a:p>
            <a:pPr marL="914400" lvl="2" indent="0">
              <a:buNone/>
            </a:pPr>
            <a:r>
              <a:rPr lang="en-US" sz="1600" dirty="0" smtClean="0"/>
              <a:t>$</a:t>
            </a:r>
            <a:r>
              <a:rPr lang="en-US" sz="1600" dirty="0" err="1" smtClean="0"/>
              <a:t>arr</a:t>
            </a:r>
            <a:r>
              <a:rPr lang="en-US" sz="1600" dirty="0" smtClean="0"/>
              <a:t>=[1,2,3,4,5]</a:t>
            </a:r>
          </a:p>
          <a:p>
            <a:pPr marL="1371600" lvl="3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/>
              <a:t>test </a:t>
            </a:r>
            <a:endParaRPr lang="en-US" sz="1600" dirty="0" smtClean="0"/>
          </a:p>
          <a:p>
            <a:pPr marL="1828800" lvl="4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um = 0</a:t>
            </a:r>
          </a:p>
          <a:p>
            <a:pPr marL="1828800" lvl="4" indent="0">
              <a:buNone/>
            </a:pPr>
            <a:r>
              <a:rPr lang="en-US" sz="1600" dirty="0" err="1"/>
              <a:t>a</a:t>
            </a:r>
            <a:r>
              <a:rPr lang="en-US" sz="1600" dirty="0" err="1" smtClean="0"/>
              <a:t>rr.each</a:t>
            </a:r>
            <a:r>
              <a:rPr lang="en-US" sz="1600" dirty="0" smtClean="0"/>
              <a:t> do |</a:t>
            </a:r>
            <a:r>
              <a:rPr lang="en-US" sz="1600" dirty="0" err="1" smtClean="0"/>
              <a:t>i</a:t>
            </a:r>
            <a:r>
              <a:rPr lang="en-US" sz="1600" dirty="0" smtClean="0"/>
              <a:t>|</a:t>
            </a:r>
          </a:p>
          <a:p>
            <a:pPr marL="2286000" lvl="5" indent="0">
              <a:buNone/>
            </a:pPr>
            <a:r>
              <a:rPr lang="en-US" sz="1600" dirty="0"/>
              <a:t>s</a:t>
            </a:r>
            <a:r>
              <a:rPr lang="en-US" sz="1600" dirty="0" smtClean="0"/>
              <a:t>um += 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pPr marL="1828800" lvl="4" indent="0">
              <a:buNone/>
            </a:pPr>
            <a:r>
              <a:rPr lang="en-US" sz="1600" dirty="0" smtClean="0"/>
              <a:t>end</a:t>
            </a:r>
          </a:p>
          <a:p>
            <a:pPr marL="1828800" lvl="4" indent="0">
              <a:buNone/>
            </a:pPr>
            <a:r>
              <a:rPr lang="en-US" sz="1600" dirty="0" smtClean="0"/>
              <a:t>return sum </a:t>
            </a:r>
          </a:p>
          <a:p>
            <a:pPr marL="1371600" lvl="3" indent="0">
              <a:buNone/>
            </a:pPr>
            <a:r>
              <a:rPr lang="en-US" sz="1600" dirty="0" smtClean="0"/>
              <a:t>end 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smtClean="0"/>
              <a:t>test</a:t>
            </a:r>
          </a:p>
          <a:p>
            <a:endParaRPr lang="en-US" sz="1600" dirty="0" smtClean="0"/>
          </a:p>
          <a:p>
            <a:r>
              <a:rPr lang="en-US" sz="1600" dirty="0" smtClean="0"/>
              <a:t>Methods with variable number of input </a:t>
            </a:r>
            <a:r>
              <a:rPr lang="en-US" sz="1600" dirty="0" err="1" smtClean="0"/>
              <a:t>params</a:t>
            </a:r>
            <a:endParaRPr lang="en-US" sz="1600" dirty="0" smtClean="0"/>
          </a:p>
          <a:p>
            <a:pPr lvl="1"/>
            <a:r>
              <a:rPr lang="en-US" sz="1600" dirty="0" smtClean="0"/>
              <a:t>Example</a:t>
            </a:r>
          </a:p>
          <a:p>
            <a:pPr marL="457200" lvl="1" indent="0">
              <a:buNone/>
            </a:pPr>
            <a:r>
              <a:rPr lang="en-US" sz="1600" dirty="0" smtClean="0"/>
              <a:t>	#!/</a:t>
            </a:r>
            <a:r>
              <a:rPr lang="en-US" sz="1600" dirty="0" err="1"/>
              <a:t>usr</a:t>
            </a:r>
            <a:r>
              <a:rPr lang="en-US" sz="1600" dirty="0"/>
              <a:t>/bin/ruby </a:t>
            </a:r>
          </a:p>
          <a:p>
            <a:pPr marL="457200" lvl="1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/>
              <a:t>test </a:t>
            </a:r>
            <a:r>
              <a:rPr lang="en-US" sz="1600" dirty="0" smtClean="0"/>
              <a:t>(*</a:t>
            </a:r>
            <a:r>
              <a:rPr lang="en-US" sz="1600" dirty="0" err="1" smtClean="0"/>
              <a:t>arr</a:t>
            </a:r>
            <a:r>
              <a:rPr lang="en-US" sz="1600" dirty="0" smtClean="0"/>
              <a:t>)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sum = 0</a:t>
            </a:r>
          </a:p>
          <a:p>
            <a:pPr marL="1371600" lvl="3" indent="0">
              <a:buNone/>
            </a:pPr>
            <a:r>
              <a:rPr lang="en-US" sz="1600" dirty="0" err="1"/>
              <a:t>arr.each</a:t>
            </a:r>
            <a:r>
              <a:rPr lang="en-US" sz="1600" dirty="0"/>
              <a:t> do |</a:t>
            </a:r>
            <a:r>
              <a:rPr lang="en-US" sz="1600" dirty="0" err="1"/>
              <a:t>i</a:t>
            </a:r>
            <a:r>
              <a:rPr lang="en-US" sz="1600" dirty="0"/>
              <a:t>|</a:t>
            </a:r>
          </a:p>
          <a:p>
            <a:pPr marL="1828800" lvl="4" indent="0">
              <a:buNone/>
            </a:pPr>
            <a:r>
              <a:rPr lang="en-US" sz="1600" dirty="0"/>
              <a:t>sum += </a:t>
            </a:r>
            <a:r>
              <a:rPr lang="en-US" sz="1600" dirty="0" err="1"/>
              <a:t>i</a:t>
            </a:r>
            <a:endParaRPr lang="en-US" sz="1600" dirty="0"/>
          </a:p>
          <a:p>
            <a:pPr marL="1371600" lvl="3" indent="0">
              <a:buNone/>
            </a:pPr>
            <a:r>
              <a:rPr lang="en-US" sz="1600" dirty="0"/>
              <a:t>end</a:t>
            </a:r>
          </a:p>
          <a:p>
            <a:pPr marL="1371600" lvl="3" indent="0">
              <a:buNone/>
            </a:pPr>
            <a:r>
              <a:rPr lang="en-US" sz="1600" dirty="0"/>
              <a:t>return sum </a:t>
            </a:r>
          </a:p>
          <a:p>
            <a:pPr marL="914400" lvl="2" indent="0">
              <a:buNone/>
            </a:pPr>
            <a:r>
              <a:rPr lang="en-US" sz="1600" dirty="0" smtClean="0"/>
              <a:t>end 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= </a:t>
            </a:r>
            <a:r>
              <a:rPr lang="en-US" sz="1600" dirty="0" smtClean="0"/>
              <a:t>test 1,2,3,4,5</a:t>
            </a:r>
          </a:p>
          <a:p>
            <a:pPr marL="914400" lvl="2" indent="0">
              <a:buNone/>
            </a:pPr>
            <a:r>
              <a:rPr lang="en-US" sz="1600" dirty="0" smtClean="0"/>
              <a:t>Var2 = test 1,2,3,4,5,6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35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Objects</a:t>
            </a:r>
          </a:p>
          <a:p>
            <a:r>
              <a:rPr lang="en-US" dirty="0" smtClean="0"/>
              <a:t>PIE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Encapsulation</a:t>
            </a:r>
          </a:p>
          <a:p>
            <a:r>
              <a:rPr lang="en-US" dirty="0"/>
              <a:t>A</a:t>
            </a:r>
            <a:r>
              <a:rPr lang="en-US" dirty="0" smtClean="0"/>
              <a:t>bstraction</a:t>
            </a:r>
          </a:p>
        </p:txBody>
      </p:sp>
    </p:spTree>
    <p:extLst>
      <p:ext uri="{BB962C8B-B14F-4D97-AF65-F5344CB8AC3E}">
        <p14:creationId xmlns:p14="http://schemas.microsoft.com/office/powerpoint/2010/main" val="141559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inside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my_class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method1</a:t>
            </a:r>
          </a:p>
          <a:p>
            <a:pPr marL="457200" lvl="1" indent="0">
              <a:buNone/>
            </a:pPr>
            <a:r>
              <a:rPr lang="en-US" dirty="0" smtClean="0"/>
              <a:t>end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method2 </a:t>
            </a:r>
          </a:p>
          <a:p>
            <a:pPr marL="457200" lvl="1" indent="0">
              <a:buNone/>
            </a:pPr>
            <a:r>
              <a:rPr lang="en-US" dirty="0" smtClean="0"/>
              <a:t>end 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r>
              <a:rPr lang="en-US" dirty="0" smtClean="0"/>
              <a:t>Types of methods</a:t>
            </a:r>
          </a:p>
          <a:p>
            <a:pPr lvl="1"/>
            <a:r>
              <a:rPr lang="en-US" dirty="0" smtClean="0"/>
              <a:t>Constructor – initialize</a:t>
            </a:r>
          </a:p>
          <a:p>
            <a:pPr lvl="1"/>
            <a:r>
              <a:rPr lang="en-US" dirty="0" smtClean="0"/>
              <a:t>Getter – accessor methods</a:t>
            </a:r>
          </a:p>
          <a:p>
            <a:pPr lvl="1"/>
            <a:r>
              <a:rPr lang="en-US" dirty="0" smtClean="0"/>
              <a:t>Setters – setter methods</a:t>
            </a:r>
          </a:p>
          <a:p>
            <a:pPr lvl="1"/>
            <a:r>
              <a:rPr lang="en-US" dirty="0" smtClean="0"/>
              <a:t>Instance methods</a:t>
            </a:r>
          </a:p>
          <a:p>
            <a:pPr lvl="1"/>
            <a:r>
              <a:rPr lang="en-US" dirty="0" smtClean="0"/>
              <a:t>Class methods</a:t>
            </a:r>
          </a:p>
          <a:p>
            <a:pPr lvl="1"/>
            <a:r>
              <a:rPr lang="en-US" dirty="0" smtClean="0"/>
              <a:t>Example : my_script13.rb</a:t>
            </a:r>
          </a:p>
        </p:txBody>
      </p:sp>
    </p:spTree>
    <p:extLst>
      <p:ext uri="{BB962C8B-B14F-4D97-AF65-F5344CB8AC3E}">
        <p14:creationId xmlns:p14="http://schemas.microsoft.com/office/powerpoint/2010/main" val="79597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090"/>
          </a:xfrm>
        </p:spPr>
        <p:txBody>
          <a:bodyPr>
            <a:normAutofit fontScale="90000"/>
          </a:bodyPr>
          <a:lstStyle/>
          <a:p>
            <a:r>
              <a:rPr lang="en-US"/>
              <a:t>Methods access </a:t>
            </a:r>
            <a:r>
              <a:rPr lang="en-US" smtClean="0"/>
              <a:t>control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Public Methods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Public </a:t>
            </a:r>
            <a:r>
              <a:rPr lang="en-US" dirty="0"/>
              <a:t>methods can be called by anyone. </a:t>
            </a:r>
            <a:endParaRPr lang="en-US" dirty="0" smtClean="0"/>
          </a:p>
          <a:p>
            <a:pPr lvl="1"/>
            <a:r>
              <a:rPr lang="en-US" b="1" dirty="0" smtClean="0"/>
              <a:t>Methods </a:t>
            </a:r>
            <a:r>
              <a:rPr lang="en-US" b="1" dirty="0"/>
              <a:t>are public </a:t>
            </a:r>
            <a:r>
              <a:rPr lang="en-US" dirty="0"/>
              <a:t>by default except for initialize, which is always private. </a:t>
            </a:r>
            <a:endParaRPr lang="en-US" dirty="0" smtClean="0"/>
          </a:p>
          <a:p>
            <a:pPr lvl="1"/>
            <a:r>
              <a:rPr lang="en-US" dirty="0" smtClean="0"/>
              <a:t>Syntax – no action required to make a method public</a:t>
            </a:r>
          </a:p>
          <a:p>
            <a:r>
              <a:rPr lang="en-US" b="1" dirty="0" smtClean="0"/>
              <a:t>Private Methods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methods cannot be accessed, or even viewed from outside the </a:t>
            </a:r>
            <a:r>
              <a:rPr lang="en-US" dirty="0" smtClean="0"/>
              <a:t>class.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the class methods can access private members. </a:t>
            </a:r>
            <a:endParaRPr lang="en-US" dirty="0" smtClean="0"/>
          </a:p>
          <a:p>
            <a:pPr lvl="1"/>
            <a:r>
              <a:rPr lang="en-US" dirty="0"/>
              <a:t>Syntax : private </a:t>
            </a:r>
            <a:r>
              <a:rPr lang="en-US" dirty="0" smtClean="0"/>
              <a:t>:method1, :method2</a:t>
            </a:r>
            <a:endParaRPr lang="en-US" dirty="0"/>
          </a:p>
          <a:p>
            <a:r>
              <a:rPr lang="en-US" b="1" dirty="0" smtClean="0"/>
              <a:t>Protected </a:t>
            </a:r>
            <a:r>
              <a:rPr lang="en-US" b="1" dirty="0"/>
              <a:t>Methods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protected method can be invoked only by objects of the defining class and its subclasses. </a:t>
            </a:r>
            <a:endParaRPr lang="en-US" dirty="0" smtClean="0"/>
          </a:p>
          <a:p>
            <a:pPr lvl="1"/>
            <a:r>
              <a:rPr lang="en-US" dirty="0" smtClean="0"/>
              <a:t>Access </a:t>
            </a:r>
            <a:r>
              <a:rPr lang="en-US" dirty="0"/>
              <a:t>is kept within the family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Syntax: protected </a:t>
            </a:r>
            <a:r>
              <a:rPr lang="en-US" dirty="0" smtClean="0"/>
              <a:t>:method3</a:t>
            </a:r>
          </a:p>
          <a:p>
            <a:r>
              <a:rPr lang="en-US" dirty="0" smtClean="0"/>
              <a:t>Example:my_script14.rb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67"/>
            <a:ext cx="10515600" cy="1025911"/>
          </a:xfrm>
        </p:spPr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0878"/>
            <a:ext cx="10515600" cy="500608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 smtClean="0"/>
              <a:t>begin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code</a:t>
            </a:r>
            <a:r>
              <a:rPr lang="is-IS" dirty="0" smtClean="0"/>
              <a:t>….</a:t>
            </a:r>
          </a:p>
          <a:p>
            <a:pPr marL="457200" lvl="1" indent="0">
              <a:buNone/>
            </a:pPr>
            <a:r>
              <a:rPr lang="is-IS" dirty="0"/>
              <a:t>	</a:t>
            </a:r>
            <a:r>
              <a:rPr lang="is-IS" dirty="0" smtClean="0"/>
              <a:t>[raise]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rescue </a:t>
            </a:r>
            <a:r>
              <a:rPr lang="en-US" dirty="0" err="1"/>
              <a:t>OneTypeOfException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rescue </a:t>
            </a:r>
            <a:r>
              <a:rPr lang="en-US" dirty="0" err="1"/>
              <a:t>AnotherTypeOfException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else </a:t>
            </a:r>
          </a:p>
          <a:p>
            <a:pPr marL="914400" lvl="2" indent="0">
              <a:buNone/>
            </a:pPr>
            <a:r>
              <a:rPr lang="en-US" dirty="0" smtClean="0"/>
              <a:t># </a:t>
            </a:r>
            <a:r>
              <a:rPr lang="en-US" dirty="0"/>
              <a:t>Other exceptions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ensure </a:t>
            </a:r>
          </a:p>
          <a:p>
            <a:pPr marL="914400" lvl="2" indent="0">
              <a:buNone/>
            </a:pPr>
            <a:r>
              <a:rPr lang="en-US" dirty="0" smtClean="0"/>
              <a:t># </a:t>
            </a:r>
            <a:r>
              <a:rPr lang="en-US" dirty="0"/>
              <a:t>Always will be executed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r>
              <a:rPr lang="en-US" dirty="0" smtClean="0"/>
              <a:t>Example: my_script8.rb, my_script9.rb, my_script10.rb, my_script11.rb</a:t>
            </a:r>
          </a:p>
          <a:p>
            <a:r>
              <a:rPr lang="en-US" dirty="0" smtClean="0"/>
              <a:t>Raising exceptions: my_script12.rb</a:t>
            </a:r>
          </a:p>
        </p:txBody>
      </p:sp>
    </p:spTree>
    <p:extLst>
      <p:ext uri="{BB962C8B-B14F-4D97-AF65-F5344CB8AC3E}">
        <p14:creationId xmlns:p14="http://schemas.microsoft.com/office/powerpoint/2010/main" val="10370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058"/>
            <a:ext cx="10515600" cy="677994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Ruby Exceptions </a:t>
            </a:r>
            <a:r>
              <a:rPr lang="en-US" dirty="0"/>
              <a:t>tree </a:t>
            </a:r>
            <a:endParaRPr lang="en-US" dirty="0" smtClean="0"/>
          </a:p>
          <a:p>
            <a:r>
              <a:rPr lang="en-US" b="1" dirty="0" smtClean="0"/>
              <a:t>Exception</a:t>
            </a:r>
            <a:r>
              <a:rPr lang="en-US" dirty="0" smtClean="0"/>
              <a:t> </a:t>
            </a:r>
            <a:r>
              <a:rPr lang="en-US" dirty="0"/>
              <a:t>    </a:t>
            </a:r>
            <a:endParaRPr lang="en-US" dirty="0" smtClean="0"/>
          </a:p>
          <a:p>
            <a:pPr lvl="1"/>
            <a:r>
              <a:rPr lang="en-US" dirty="0" err="1" smtClean="0"/>
              <a:t>NoMemoryError</a:t>
            </a:r>
            <a:r>
              <a:rPr lang="en-US" dirty="0" smtClean="0"/>
              <a:t> </a:t>
            </a:r>
            <a:r>
              <a:rPr lang="en-US" dirty="0"/>
              <a:t>    </a:t>
            </a:r>
            <a:endParaRPr lang="en-US" dirty="0" smtClean="0"/>
          </a:p>
          <a:p>
            <a:pPr lvl="1"/>
            <a:r>
              <a:rPr lang="en-US" dirty="0" err="1" smtClean="0"/>
              <a:t>ScriptError</a:t>
            </a:r>
            <a:r>
              <a:rPr lang="en-US" dirty="0" smtClean="0"/>
              <a:t> </a:t>
            </a:r>
            <a:r>
              <a:rPr lang="en-US" dirty="0"/>
              <a:t>       </a:t>
            </a:r>
          </a:p>
          <a:p>
            <a:pPr lvl="2"/>
            <a:r>
              <a:rPr lang="en-US" dirty="0" err="1" smtClean="0"/>
              <a:t>LoadError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NotImplementedError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SyntaxError</a:t>
            </a:r>
            <a:r>
              <a:rPr lang="en-US" dirty="0" smtClean="0"/>
              <a:t> </a:t>
            </a:r>
            <a:r>
              <a:rPr lang="en-US" dirty="0"/>
              <a:t>    </a:t>
            </a:r>
            <a:endParaRPr lang="en-US" dirty="0" smtClean="0"/>
          </a:p>
          <a:p>
            <a:pPr lvl="1"/>
            <a:r>
              <a:rPr lang="en-US" dirty="0" err="1" smtClean="0"/>
              <a:t>SignalException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smtClean="0"/>
              <a:t>Interrupt </a:t>
            </a:r>
            <a:r>
              <a:rPr lang="en-US" dirty="0"/>
              <a:t>    </a:t>
            </a:r>
            <a:endParaRPr lang="en-US" dirty="0" smtClean="0"/>
          </a:p>
          <a:p>
            <a:pPr lvl="1"/>
            <a:r>
              <a:rPr lang="en-US" b="1" dirty="0" err="1" smtClean="0"/>
              <a:t>StandardError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ArgumentError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IOError</a:t>
            </a:r>
            <a:r>
              <a:rPr lang="en-US" dirty="0" smtClean="0"/>
              <a:t> </a:t>
            </a:r>
            <a:r>
              <a:rPr lang="en-US" dirty="0"/>
              <a:t>           </a:t>
            </a:r>
            <a:endParaRPr lang="en-US" dirty="0" smtClean="0"/>
          </a:p>
          <a:p>
            <a:pPr lvl="3"/>
            <a:r>
              <a:rPr lang="en-US" dirty="0" err="1" smtClean="0"/>
              <a:t>EOFError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</a:p>
          <a:p>
            <a:pPr lvl="2"/>
            <a:r>
              <a:rPr lang="en-US" dirty="0" err="1" smtClean="0"/>
              <a:t>IndexError</a:t>
            </a:r>
            <a:r>
              <a:rPr lang="en-US" dirty="0" smtClean="0"/>
              <a:t> </a:t>
            </a:r>
            <a:r>
              <a:rPr lang="en-US" dirty="0"/>
              <a:t>            </a:t>
            </a:r>
            <a:endParaRPr lang="en-US" dirty="0" smtClean="0"/>
          </a:p>
          <a:p>
            <a:pPr lvl="3"/>
            <a:r>
              <a:rPr lang="en-US" dirty="0" err="1" smtClean="0"/>
              <a:t>StopIteration</a:t>
            </a:r>
            <a:r>
              <a:rPr lang="en-US" dirty="0" smtClean="0"/>
              <a:t> </a:t>
            </a:r>
            <a:r>
              <a:rPr lang="en-US" dirty="0"/>
              <a:t>       </a:t>
            </a:r>
            <a:endParaRPr lang="en-US" dirty="0" smtClean="0"/>
          </a:p>
          <a:p>
            <a:pPr lvl="2"/>
            <a:r>
              <a:rPr lang="en-US" dirty="0"/>
              <a:t> </a:t>
            </a:r>
            <a:r>
              <a:rPr lang="en-US" dirty="0" err="1"/>
              <a:t>LocalJumpError</a:t>
            </a:r>
            <a:r>
              <a:rPr lang="en-US" dirty="0"/>
              <a:t>         </a:t>
            </a:r>
            <a:endParaRPr lang="en-US" dirty="0" smtClean="0"/>
          </a:p>
          <a:p>
            <a:pPr lvl="2"/>
            <a:r>
              <a:rPr lang="en-US" dirty="0" err="1" smtClean="0"/>
              <a:t>NameError</a:t>
            </a:r>
            <a:r>
              <a:rPr lang="en-US" dirty="0" smtClean="0"/>
              <a:t> </a:t>
            </a:r>
            <a:r>
              <a:rPr lang="en-US" dirty="0"/>
              <a:t>            </a:t>
            </a:r>
            <a:endParaRPr lang="en-US" dirty="0" smtClean="0"/>
          </a:p>
          <a:p>
            <a:pPr lvl="3"/>
            <a:r>
              <a:rPr lang="en-US" dirty="0" err="1" smtClean="0"/>
              <a:t>NoMethodError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RangeError</a:t>
            </a:r>
            <a:r>
              <a:rPr lang="en-US" dirty="0" smtClean="0"/>
              <a:t> </a:t>
            </a:r>
            <a:r>
              <a:rPr lang="en-US" dirty="0"/>
              <a:t>            </a:t>
            </a:r>
            <a:endParaRPr lang="en-US" dirty="0" smtClean="0"/>
          </a:p>
          <a:p>
            <a:pPr lvl="3"/>
            <a:r>
              <a:rPr lang="en-US" dirty="0" err="1" smtClean="0"/>
              <a:t>FloatDomainError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RegexpError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RuntimeError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SecurityError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SystemCallError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SystemStackError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ThreadError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TypeError</a:t>
            </a:r>
            <a:r>
              <a:rPr lang="en-US" dirty="0" smtClean="0"/>
              <a:t> </a:t>
            </a:r>
            <a:r>
              <a:rPr lang="en-US" dirty="0"/>
              <a:t>        </a:t>
            </a:r>
            <a:endParaRPr lang="en-US" dirty="0" smtClean="0"/>
          </a:p>
          <a:p>
            <a:pPr lvl="2"/>
            <a:r>
              <a:rPr lang="en-US" dirty="0" err="1" smtClean="0"/>
              <a:t>ZeroDivisionError</a:t>
            </a:r>
            <a:r>
              <a:rPr lang="en-US" dirty="0" smtClean="0"/>
              <a:t> </a:t>
            </a:r>
            <a:r>
              <a:rPr lang="en-US" dirty="0"/>
              <a:t>   </a:t>
            </a:r>
            <a:endParaRPr lang="en-US" dirty="0" smtClean="0"/>
          </a:p>
          <a:p>
            <a:pPr lvl="1"/>
            <a:r>
              <a:rPr lang="en-US" dirty="0" err="1" smtClean="0"/>
              <a:t>SystemExit</a:t>
            </a:r>
            <a:r>
              <a:rPr lang="en-US" dirty="0" smtClean="0"/>
              <a:t> </a:t>
            </a:r>
            <a:r>
              <a:rPr lang="en-US" dirty="0"/>
              <a:t>   </a:t>
            </a:r>
          </a:p>
          <a:p>
            <a:pPr lvl="1"/>
            <a:r>
              <a:rPr lang="en-US" dirty="0"/>
              <a:t> fatal</a:t>
            </a:r>
          </a:p>
        </p:txBody>
      </p:sp>
    </p:spTree>
    <p:extLst>
      <p:ext uri="{BB962C8B-B14F-4D97-AF65-F5344CB8AC3E}">
        <p14:creationId xmlns:p14="http://schemas.microsoft.com/office/powerpoint/2010/main" val="61368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92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Set of constants and methods</a:t>
            </a:r>
          </a:p>
          <a:p>
            <a:r>
              <a:rPr lang="en-US" dirty="0" smtClean="0"/>
              <a:t>Group methods</a:t>
            </a:r>
            <a:r>
              <a:rPr lang="en-US" dirty="0"/>
              <a:t>, classes, and </a:t>
            </a:r>
            <a:r>
              <a:rPr lang="en-US" dirty="0" smtClean="0"/>
              <a:t>constants </a:t>
            </a:r>
            <a:r>
              <a:rPr lang="en-US" dirty="0"/>
              <a:t>together </a:t>
            </a:r>
            <a:endParaRPr lang="en-US" dirty="0" smtClean="0"/>
          </a:p>
          <a:p>
            <a:r>
              <a:rPr lang="en-US" dirty="0" smtClean="0"/>
              <a:t>Like namespace</a:t>
            </a:r>
          </a:p>
          <a:p>
            <a:r>
              <a:rPr lang="en-US" dirty="0" smtClean="0"/>
              <a:t>Support </a:t>
            </a:r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dirty="0"/>
              <a:t>module Identifier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CONST</a:t>
            </a:r>
          </a:p>
          <a:p>
            <a:pPr marL="914400" lvl="2" indent="0">
              <a:buNone/>
            </a:pPr>
            <a:r>
              <a:rPr lang="en-US" dirty="0" smtClean="0"/>
              <a:t>Def method1</a:t>
            </a:r>
          </a:p>
          <a:p>
            <a:pPr marL="914400" lvl="2" indent="0">
              <a:buNone/>
            </a:pPr>
            <a:r>
              <a:rPr lang="en-US" dirty="0" smtClean="0"/>
              <a:t>End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Def method2</a:t>
            </a:r>
          </a:p>
          <a:p>
            <a:pPr marL="914400" lvl="2" indent="0">
              <a:buNone/>
            </a:pPr>
            <a:r>
              <a:rPr lang="en-US" dirty="0" smtClean="0"/>
              <a:t>end </a:t>
            </a:r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r>
              <a:rPr lang="en-US" dirty="0" smtClean="0"/>
              <a:t>Example </a:t>
            </a:r>
            <a:r>
              <a:rPr lang="en-US" dirty="0"/>
              <a:t>: </a:t>
            </a:r>
            <a:r>
              <a:rPr lang="en-US" dirty="0" smtClean="0"/>
              <a:t>my_script15.rb – (no </a:t>
            </a:r>
            <a:r>
              <a:rPr lang="en-US" dirty="0" err="1" smtClean="0"/>
              <a:t>support.rb</a:t>
            </a:r>
            <a:r>
              <a:rPr lang="en-US" dirty="0" smtClean="0"/>
              <a:t> yet)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7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688"/>
            <a:ext cx="10515600" cy="5831275"/>
          </a:xfrm>
        </p:spPr>
        <p:txBody>
          <a:bodyPr/>
          <a:lstStyle/>
          <a:p>
            <a:r>
              <a:rPr lang="en-US" b="1" dirty="0" smtClean="0"/>
              <a:t>Require statement </a:t>
            </a:r>
            <a:r>
              <a:rPr lang="en-US" dirty="0" smtClean="0"/>
              <a:t>– to import libraries and other ruby program files</a:t>
            </a:r>
          </a:p>
          <a:p>
            <a:r>
              <a:rPr lang="en-US" dirty="0"/>
              <a:t>Syntax : require </a:t>
            </a:r>
            <a:r>
              <a:rPr lang="en-US" dirty="0" smtClean="0"/>
              <a:t>filename</a:t>
            </a:r>
          </a:p>
          <a:p>
            <a:r>
              <a:rPr lang="en-US" dirty="0" smtClean="0"/>
              <a:t>Example: </a:t>
            </a:r>
            <a:r>
              <a:rPr lang="en-US" dirty="0"/>
              <a:t>require </a:t>
            </a:r>
            <a:r>
              <a:rPr lang="en-US" dirty="0" smtClean="0"/>
              <a:t>'</a:t>
            </a:r>
            <a:r>
              <a:rPr lang="en-US" dirty="0" err="1" smtClean="0"/>
              <a:t>rubygems</a:t>
            </a:r>
            <a:r>
              <a:rPr lang="en-US" dirty="0" smtClean="0"/>
              <a:t>’, </a:t>
            </a:r>
            <a:r>
              <a:rPr lang="en-US" dirty="0"/>
              <a:t>require </a:t>
            </a:r>
            <a:r>
              <a:rPr lang="en-US" dirty="0" smtClean="0"/>
              <a:t>'curb’, </a:t>
            </a:r>
            <a:r>
              <a:rPr lang="en-US" dirty="0"/>
              <a:t>require </a:t>
            </a:r>
            <a:r>
              <a:rPr lang="en-US" dirty="0" smtClean="0"/>
              <a:t>'</a:t>
            </a:r>
            <a:r>
              <a:rPr lang="en-US" dirty="0" err="1" smtClean="0"/>
              <a:t>rb-inotify</a:t>
            </a:r>
            <a:r>
              <a:rPr lang="en-US" dirty="0" smtClean="0"/>
              <a:t>’, </a:t>
            </a:r>
            <a:r>
              <a:rPr lang="en-US" dirty="0"/>
              <a:t>require "</a:t>
            </a:r>
            <a:r>
              <a:rPr lang="en-US" dirty="0" err="1" smtClean="0"/>
              <a:t>rexml</a:t>
            </a:r>
            <a:r>
              <a:rPr lang="en-US" dirty="0" smtClean="0"/>
              <a:t>/document”</a:t>
            </a:r>
          </a:p>
          <a:p>
            <a:r>
              <a:rPr lang="en-US" dirty="0" smtClean="0"/>
              <a:t>Using libraries</a:t>
            </a:r>
          </a:p>
          <a:p>
            <a:pPr lvl="1"/>
            <a:r>
              <a:rPr lang="en-US" dirty="0" smtClean="0"/>
              <a:t>From </a:t>
            </a:r>
            <a:r>
              <a:rPr lang="en-US" dirty="0" err="1" smtClean="0"/>
              <a:t>commandline</a:t>
            </a:r>
            <a:r>
              <a:rPr lang="en-US" dirty="0" smtClean="0"/>
              <a:t> check if library is installed -&gt; $gem list</a:t>
            </a:r>
          </a:p>
          <a:p>
            <a:pPr lvl="1"/>
            <a:r>
              <a:rPr lang="en-US" dirty="0" smtClean="0"/>
              <a:t>To install library -&gt; gem install &lt;</a:t>
            </a:r>
            <a:r>
              <a:rPr lang="en-US" dirty="0" err="1" smtClean="0"/>
              <a:t>library_name</a:t>
            </a:r>
            <a:r>
              <a:rPr lang="en-US" dirty="0" smtClean="0"/>
              <a:t>&gt; =&gt; gem install curb</a:t>
            </a:r>
          </a:p>
          <a:p>
            <a:pPr lvl="1"/>
            <a:r>
              <a:rPr lang="en-US" dirty="0" smtClean="0"/>
              <a:t>Add require statement in ruby script</a:t>
            </a:r>
          </a:p>
          <a:p>
            <a:r>
              <a:rPr lang="en-US" b="1" dirty="0" smtClean="0"/>
              <a:t>Include statement – </a:t>
            </a:r>
            <a:r>
              <a:rPr lang="en-US" dirty="0" smtClean="0"/>
              <a:t>include module inside a class</a:t>
            </a:r>
          </a:p>
          <a:p>
            <a:r>
              <a:rPr lang="en-US" dirty="0" smtClean="0"/>
              <a:t>If module is in different file?</a:t>
            </a:r>
          </a:p>
          <a:p>
            <a:r>
              <a:rPr lang="en-US" dirty="0"/>
              <a:t>Example : </a:t>
            </a:r>
            <a:r>
              <a:rPr lang="en-US" dirty="0" smtClean="0"/>
              <a:t>my_script15.rb with </a:t>
            </a:r>
            <a:r>
              <a:rPr lang="en-US" dirty="0" err="1" smtClean="0"/>
              <a:t>support.rb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3249"/>
            <a:ext cx="10515600" cy="5832088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syntax </a:t>
            </a:r>
          </a:p>
          <a:p>
            <a:pPr marL="0" indent="0">
              <a:buNone/>
            </a:pPr>
            <a:r>
              <a:rPr lang="en-US" dirty="0"/>
              <a:t>module 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a1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end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a2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end 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</a:p>
          <a:p>
            <a:pPr marL="0" indent="0">
              <a:buNone/>
            </a:pPr>
            <a:r>
              <a:rPr lang="en-US" dirty="0" smtClean="0"/>
              <a:t>module </a:t>
            </a:r>
            <a:r>
              <a:rPr lang="en-US" dirty="0"/>
              <a:t>B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b1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end  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Sample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include </a:t>
            </a:r>
            <a:r>
              <a:rPr lang="en-US" dirty="0"/>
              <a:t>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include </a:t>
            </a:r>
            <a:r>
              <a:rPr lang="en-US" dirty="0"/>
              <a:t>B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s1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end </a:t>
            </a:r>
          </a:p>
          <a:p>
            <a:pPr marL="0" indent="0">
              <a:buNone/>
            </a:pPr>
            <a:r>
              <a:rPr lang="en-US" dirty="0" smtClean="0"/>
              <a:t>end </a:t>
            </a:r>
          </a:p>
          <a:p>
            <a:pPr marL="0" indent="0">
              <a:buNone/>
            </a:pPr>
            <a:r>
              <a:rPr lang="en-US" dirty="0" err="1" smtClean="0"/>
              <a:t>samp</a:t>
            </a:r>
            <a:r>
              <a:rPr lang="en-US" dirty="0" smtClean="0"/>
              <a:t>=</a:t>
            </a:r>
            <a:r>
              <a:rPr lang="en-US" dirty="0" err="1" smtClean="0"/>
              <a:t>Sample.new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samp.a1 </a:t>
            </a:r>
          </a:p>
          <a:p>
            <a:pPr marL="0" indent="0">
              <a:buNone/>
            </a:pPr>
            <a:r>
              <a:rPr lang="en-US" dirty="0" smtClean="0"/>
              <a:t>samp.a2 </a:t>
            </a:r>
          </a:p>
          <a:p>
            <a:pPr marL="0" indent="0">
              <a:buNone/>
            </a:pPr>
            <a:r>
              <a:rPr lang="en-US" dirty="0" smtClean="0"/>
              <a:t>samp.b1 </a:t>
            </a:r>
          </a:p>
          <a:p>
            <a:pPr marL="0" indent="0">
              <a:buNone/>
            </a:pPr>
            <a:r>
              <a:rPr lang="en-US" dirty="0" smtClean="0"/>
              <a:t>samp.s1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268" y="0"/>
            <a:ext cx="10515600" cy="758283"/>
          </a:xfrm>
        </p:spPr>
        <p:txBody>
          <a:bodyPr>
            <a:normAutofit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– multiple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smtClean="0"/>
              <a:t>Built-in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031"/>
            <a:ext cx="10515600" cy="6252969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String.new</a:t>
            </a:r>
            <a:r>
              <a:rPr lang="en-US" dirty="0"/>
              <a:t>("THIS IS TEST</a:t>
            </a:r>
            <a:r>
              <a:rPr lang="en-US" dirty="0" smtClean="0"/>
              <a:t>")</a:t>
            </a:r>
            <a:endParaRPr lang="en-US" dirty="0"/>
          </a:p>
          <a:p>
            <a:pPr lvl="1"/>
            <a:r>
              <a:rPr lang="en-US" dirty="0" err="1" smtClean="0"/>
              <a:t>str.downcase</a:t>
            </a:r>
            <a:r>
              <a:rPr lang="en-US" dirty="0" smtClean="0"/>
              <a:t> -&gt; converts to lower case</a:t>
            </a:r>
          </a:p>
          <a:p>
            <a:pPr lvl="1"/>
            <a:r>
              <a:rPr lang="en-US" dirty="0" err="1" smtClean="0"/>
              <a:t>str.capitalize</a:t>
            </a:r>
            <a:r>
              <a:rPr lang="en-US" dirty="0" smtClean="0"/>
              <a:t> -&gt; converts to upper case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 + </a:t>
            </a:r>
            <a:r>
              <a:rPr lang="en-US" dirty="0" err="1" smtClean="0"/>
              <a:t>other_str</a:t>
            </a:r>
            <a:r>
              <a:rPr lang="en-US" dirty="0"/>
              <a:t> or </a:t>
            </a:r>
            <a:r>
              <a:rPr lang="en-US" dirty="0" err="1"/>
              <a:t>str.concat</a:t>
            </a:r>
            <a:r>
              <a:rPr lang="en-US" dirty="0"/>
              <a:t>(</a:t>
            </a:r>
            <a:r>
              <a:rPr lang="en-US" dirty="0" err="1"/>
              <a:t>other_str</a:t>
            </a:r>
            <a:r>
              <a:rPr lang="en-US" dirty="0"/>
              <a:t>) </a:t>
            </a:r>
            <a:r>
              <a:rPr lang="en-US" dirty="0" smtClean="0"/>
              <a:t>-&gt; </a:t>
            </a:r>
            <a:r>
              <a:rPr lang="en-US" dirty="0" err="1" smtClean="0"/>
              <a:t>concat</a:t>
            </a:r>
            <a:endParaRPr lang="en-US" dirty="0" smtClean="0"/>
          </a:p>
          <a:p>
            <a:pPr lvl="1"/>
            <a:r>
              <a:rPr lang="en-US" dirty="0" err="1" smtClean="0"/>
              <a:t>str.chomp</a:t>
            </a:r>
            <a:r>
              <a:rPr lang="en-US" dirty="0" smtClean="0"/>
              <a:t> -&gt; removes end of line separator (\n)</a:t>
            </a:r>
          </a:p>
          <a:p>
            <a:pPr lvl="1"/>
            <a:r>
              <a:rPr lang="en-US" dirty="0" err="1"/>
              <a:t>str.empty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/>
              <a:t>str.eql</a:t>
            </a:r>
            <a:r>
              <a:rPr lang="en-US" dirty="0"/>
              <a:t>?(other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str.include</a:t>
            </a:r>
            <a:r>
              <a:rPr lang="en-US" dirty="0"/>
              <a:t>? </a:t>
            </a:r>
            <a:r>
              <a:rPr lang="en-US" dirty="0" err="1" smtClean="0"/>
              <a:t>other_str</a:t>
            </a:r>
            <a:endParaRPr lang="en-US" dirty="0"/>
          </a:p>
          <a:p>
            <a:pPr lvl="1"/>
            <a:r>
              <a:rPr lang="en-US" dirty="0" err="1" smtClean="0"/>
              <a:t>str.length</a:t>
            </a:r>
            <a:endParaRPr lang="en-US" dirty="0" smtClean="0"/>
          </a:p>
          <a:p>
            <a:pPr lvl="1"/>
            <a:r>
              <a:rPr lang="en-US" dirty="0" err="1"/>
              <a:t>str.split</a:t>
            </a:r>
            <a:r>
              <a:rPr lang="en-US" dirty="0"/>
              <a:t>(pattern=$;, [limit</a:t>
            </a:r>
            <a:r>
              <a:rPr lang="en-US" dirty="0" smtClean="0"/>
              <a:t>])</a:t>
            </a:r>
          </a:p>
          <a:p>
            <a:r>
              <a:rPr lang="en-US" dirty="0" smtClean="0"/>
              <a:t>Arrays</a:t>
            </a:r>
          </a:p>
          <a:p>
            <a:pPr lvl="1"/>
            <a:r>
              <a:rPr lang="en-US" dirty="0" err="1" smtClean="0"/>
              <a:t>arr</a:t>
            </a:r>
            <a:r>
              <a:rPr lang="en-US" dirty="0" smtClean="0"/>
              <a:t>= </a:t>
            </a:r>
            <a:r>
              <a:rPr lang="en-US" dirty="0" err="1" smtClean="0"/>
              <a:t>Array.new</a:t>
            </a:r>
            <a:endParaRPr lang="en-US" dirty="0" smtClean="0"/>
          </a:p>
          <a:p>
            <a:pPr lvl="1"/>
            <a:r>
              <a:rPr lang="en-US" dirty="0" err="1" smtClean="0"/>
              <a:t>arr.length</a:t>
            </a:r>
            <a:r>
              <a:rPr lang="en-US" dirty="0" smtClean="0"/>
              <a:t> or </a:t>
            </a:r>
            <a:r>
              <a:rPr lang="en-US" dirty="0" err="1" smtClean="0"/>
              <a:t>arr.size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rr.at</a:t>
            </a:r>
            <a:r>
              <a:rPr lang="en-US" dirty="0" smtClean="0"/>
              <a:t>(1) =&gt; returns value at index</a:t>
            </a:r>
          </a:p>
          <a:p>
            <a:pPr lvl="1"/>
            <a:r>
              <a:rPr lang="en-US" dirty="0" err="1" smtClean="0"/>
              <a:t>arr.clear</a:t>
            </a:r>
            <a:endParaRPr lang="en-US" dirty="0" smtClean="0"/>
          </a:p>
          <a:p>
            <a:pPr lvl="1"/>
            <a:r>
              <a:rPr lang="en-US" dirty="0" err="1" smtClean="0"/>
              <a:t>arr.concat</a:t>
            </a:r>
            <a:r>
              <a:rPr lang="en-US" dirty="0" smtClean="0"/>
              <a:t>(</a:t>
            </a:r>
            <a:r>
              <a:rPr lang="en-US" dirty="0" err="1" smtClean="0"/>
              <a:t>other_array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arr.delete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 =&gt; </a:t>
            </a:r>
            <a:r>
              <a:rPr lang="en-US" dirty="0" err="1" smtClean="0"/>
              <a:t>delets</a:t>
            </a:r>
            <a:r>
              <a:rPr lang="en-US" dirty="0" smtClean="0"/>
              <a:t> all values equal to </a:t>
            </a:r>
            <a:r>
              <a:rPr lang="en-US" dirty="0" err="1" smtClean="0"/>
              <a:t>obj</a:t>
            </a:r>
            <a:endParaRPr lang="en-US" dirty="0" smtClean="0"/>
          </a:p>
          <a:p>
            <a:pPr lvl="1"/>
            <a:r>
              <a:rPr lang="en-US" dirty="0" err="1" smtClean="0"/>
              <a:t>arr.delete_at</a:t>
            </a:r>
            <a:r>
              <a:rPr lang="en-US" dirty="0" smtClean="0"/>
              <a:t>(index)</a:t>
            </a:r>
          </a:p>
          <a:p>
            <a:pPr lvl="1"/>
            <a:r>
              <a:rPr lang="en-US" dirty="0" err="1" smtClean="0"/>
              <a:t>arr.each</a:t>
            </a:r>
            <a:endParaRPr lang="en-US" dirty="0" smtClean="0"/>
          </a:p>
          <a:p>
            <a:pPr lvl="1"/>
            <a:r>
              <a:rPr lang="en-US" dirty="0" err="1" smtClean="0"/>
              <a:t>arr.empty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arr.eql</a:t>
            </a:r>
            <a:r>
              <a:rPr lang="en-US" dirty="0"/>
              <a:t>?(other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arr.include</a:t>
            </a:r>
            <a:r>
              <a:rPr lang="en-US" dirty="0"/>
              <a:t>?(</a:t>
            </a:r>
            <a:r>
              <a:rPr lang="en-US" dirty="0" err="1"/>
              <a:t>obj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arr.index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Hashes</a:t>
            </a:r>
          </a:p>
          <a:p>
            <a:pPr lvl="1"/>
            <a:r>
              <a:rPr lang="en-US" dirty="0" smtClean="0"/>
              <a:t>months </a:t>
            </a:r>
            <a:r>
              <a:rPr lang="en-US" dirty="0"/>
              <a:t>= </a:t>
            </a:r>
            <a:r>
              <a:rPr lang="en-US" dirty="0" err="1" smtClean="0"/>
              <a:t>Hash.new</a:t>
            </a:r>
            <a:r>
              <a:rPr lang="en-US" dirty="0"/>
              <a:t> {"1" =&gt; "</a:t>
            </a:r>
            <a:r>
              <a:rPr lang="en-US" dirty="0" smtClean="0"/>
              <a:t>January”}</a:t>
            </a:r>
          </a:p>
          <a:p>
            <a:pPr lvl="1"/>
            <a:r>
              <a:rPr lang="en-US" dirty="0"/>
              <a:t>hash == </a:t>
            </a:r>
            <a:r>
              <a:rPr lang="en-US" dirty="0" err="1" smtClean="0"/>
              <a:t>other_hash</a:t>
            </a:r>
            <a:endParaRPr lang="en-US" dirty="0" smtClean="0"/>
          </a:p>
          <a:p>
            <a:pPr lvl="1"/>
            <a:r>
              <a:rPr lang="en-US" dirty="0" err="1" smtClean="0"/>
              <a:t>hash.clear</a:t>
            </a:r>
            <a:endParaRPr lang="en-US" dirty="0" smtClean="0"/>
          </a:p>
          <a:p>
            <a:pPr lvl="1"/>
            <a:r>
              <a:rPr lang="en-US" dirty="0" err="1"/>
              <a:t>hash.delete</a:t>
            </a:r>
            <a:r>
              <a:rPr lang="en-US" dirty="0"/>
              <a:t>(key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hash.each</a:t>
            </a:r>
            <a:r>
              <a:rPr lang="en-US" dirty="0"/>
              <a:t> { |</a:t>
            </a:r>
            <a:r>
              <a:rPr lang="en-US" dirty="0" err="1"/>
              <a:t>key,value</a:t>
            </a:r>
            <a:r>
              <a:rPr lang="en-US" dirty="0"/>
              <a:t>| block 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/>
              <a:t>hash.empty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/>
              <a:t>hash.has_value</a:t>
            </a:r>
            <a:r>
              <a:rPr lang="en-US" dirty="0"/>
              <a:t>?(value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hash.index</a:t>
            </a:r>
            <a:r>
              <a:rPr lang="en-US" dirty="0"/>
              <a:t>(value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 : try it yourself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78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211"/>
            <a:ext cx="10515600" cy="758282"/>
          </a:xfrm>
        </p:spPr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7493"/>
            <a:ext cx="10515600" cy="587669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Gets, </a:t>
            </a:r>
            <a:r>
              <a:rPr lang="en-US" dirty="0" err="1" smtClean="0"/>
              <a:t>getc</a:t>
            </a:r>
            <a:endParaRPr lang="en-US" dirty="0" smtClean="0"/>
          </a:p>
          <a:p>
            <a:r>
              <a:rPr lang="en-US" dirty="0" smtClean="0"/>
              <a:t>Puts, </a:t>
            </a:r>
            <a:r>
              <a:rPr lang="en-US" dirty="0" err="1" smtClean="0"/>
              <a:t>putc</a:t>
            </a:r>
            <a:endParaRPr lang="en-US" dirty="0"/>
          </a:p>
          <a:p>
            <a:r>
              <a:rPr lang="en-US" dirty="0" smtClean="0"/>
              <a:t>Mode ( r, r+, w, w+, a, a+)</a:t>
            </a:r>
          </a:p>
          <a:p>
            <a:r>
              <a:rPr lang="en-US" dirty="0" smtClean="0"/>
              <a:t>Opening and closing files</a:t>
            </a:r>
          </a:p>
          <a:p>
            <a:pPr marL="457200" lvl="1" indent="0">
              <a:buNone/>
            </a:pPr>
            <a:r>
              <a:rPr lang="en-US" dirty="0" err="1"/>
              <a:t>File.open</a:t>
            </a:r>
            <a:r>
              <a:rPr lang="en-US" dirty="0"/>
              <a:t>("filename", "mode") do |</a:t>
            </a:r>
            <a:r>
              <a:rPr lang="en-US" dirty="0" err="1"/>
              <a:t>aFile</a:t>
            </a:r>
            <a:r>
              <a:rPr lang="en-US" dirty="0"/>
              <a:t>|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# </a:t>
            </a:r>
            <a:r>
              <a:rPr lang="en-US" dirty="0"/>
              <a:t>... process the file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r>
              <a:rPr lang="en-US" dirty="0"/>
              <a:t>Reading and Writing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Example – read file</a:t>
            </a:r>
          </a:p>
          <a:p>
            <a:pPr marL="457200" lvl="1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/bin/ruby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aFile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File.new</a:t>
            </a:r>
            <a:r>
              <a:rPr lang="en-US" dirty="0"/>
              <a:t>("</a:t>
            </a:r>
            <a:r>
              <a:rPr lang="en-US" dirty="0" err="1"/>
              <a:t>input.txt</a:t>
            </a:r>
            <a:r>
              <a:rPr lang="en-US" dirty="0"/>
              <a:t>", "r")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 err="1"/>
              <a:t>aFile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content </a:t>
            </a:r>
            <a:r>
              <a:rPr lang="en-US" dirty="0"/>
              <a:t>= </a:t>
            </a:r>
            <a:r>
              <a:rPr lang="en-US" dirty="0" err="1"/>
              <a:t>aFile.sysread</a:t>
            </a:r>
            <a:r>
              <a:rPr lang="en-US" dirty="0"/>
              <a:t>(20)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puts </a:t>
            </a:r>
            <a:r>
              <a:rPr lang="en-US" dirty="0"/>
              <a:t>content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else </a:t>
            </a:r>
          </a:p>
          <a:p>
            <a:pPr marL="914400" lvl="2" indent="0">
              <a:buNone/>
            </a:pPr>
            <a:r>
              <a:rPr lang="en-US" dirty="0" smtClean="0"/>
              <a:t>puts </a:t>
            </a:r>
            <a:r>
              <a:rPr lang="en-US" dirty="0"/>
              <a:t>"Unable to open file!"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r>
              <a:rPr lang="en-US" dirty="0" smtClean="0"/>
              <a:t>Example – write to file</a:t>
            </a:r>
          </a:p>
          <a:p>
            <a:pPr marL="457200" lvl="1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/bin/ruby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aFile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File.new</a:t>
            </a:r>
            <a:r>
              <a:rPr lang="en-US" dirty="0"/>
              <a:t>("</a:t>
            </a:r>
            <a:r>
              <a:rPr lang="en-US" dirty="0" err="1"/>
              <a:t>input.txt</a:t>
            </a:r>
            <a:r>
              <a:rPr lang="en-US" dirty="0"/>
              <a:t>", "r+")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 err="1"/>
              <a:t>aFile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aFile.syswrite</a:t>
            </a:r>
            <a:r>
              <a:rPr lang="en-US" dirty="0"/>
              <a:t>("ABCDEF")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else </a:t>
            </a:r>
          </a:p>
          <a:p>
            <a:pPr marL="914400" lvl="2" indent="0">
              <a:buNone/>
            </a:pPr>
            <a:r>
              <a:rPr lang="en-US" dirty="0" smtClean="0"/>
              <a:t>puts </a:t>
            </a:r>
            <a:r>
              <a:rPr lang="en-US" dirty="0"/>
              <a:t>"Unable to open file</a:t>
            </a:r>
            <a:r>
              <a:rPr lang="en-US" dirty="0" smtClean="0"/>
              <a:t>!”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end</a:t>
            </a:r>
            <a:endParaRPr lang="en-US" dirty="0" smtClean="0"/>
          </a:p>
          <a:p>
            <a:r>
              <a:rPr lang="en-US" dirty="0" smtClean="0"/>
              <a:t>Built in IO methods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IO.readlines</a:t>
            </a:r>
            <a:r>
              <a:rPr lang="en-US" dirty="0"/>
              <a:t>("</a:t>
            </a:r>
            <a:r>
              <a:rPr lang="en-US" dirty="0" err="1"/>
              <a:t>input.txt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/>
              <a:t>IO.foreach</a:t>
            </a:r>
            <a:r>
              <a:rPr lang="en-US" dirty="0"/>
              <a:t>("</a:t>
            </a:r>
            <a:r>
              <a:rPr lang="en-US" dirty="0" err="1"/>
              <a:t>input.txt</a:t>
            </a:r>
            <a:r>
              <a:rPr lang="en-US" dirty="0"/>
              <a:t>"){|block| puts block</a:t>
            </a: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52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</a:t>
            </a:r>
            <a:r>
              <a:rPr lang="en-US" dirty="0" smtClean="0"/>
              <a:t> Interaction in ruby with DBI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452" y="1769501"/>
            <a:ext cx="7497337" cy="37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5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5844"/>
            <a:ext cx="10515600" cy="5241073"/>
          </a:xfrm>
        </p:spPr>
        <p:txBody>
          <a:bodyPr>
            <a:normAutofit fontScale="25000" lnSpcReduction="20000"/>
          </a:bodyPr>
          <a:lstStyle/>
          <a:p>
            <a:r>
              <a:rPr lang="en-US" sz="5500" dirty="0" smtClean="0"/>
              <a:t>Real world objects</a:t>
            </a:r>
          </a:p>
          <a:p>
            <a:r>
              <a:rPr lang="en-US" sz="5500" dirty="0" smtClean="0"/>
              <a:t>Attributes</a:t>
            </a:r>
          </a:p>
          <a:p>
            <a:r>
              <a:rPr lang="en-US" sz="5500" dirty="0" smtClean="0"/>
              <a:t>Methods</a:t>
            </a:r>
          </a:p>
          <a:p>
            <a:r>
              <a:rPr lang="en-US" sz="5500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4300" dirty="0" smtClean="0"/>
              <a:t>class vehicle</a:t>
            </a:r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	</a:t>
            </a:r>
            <a:r>
              <a:rPr lang="en-US" sz="4300" dirty="0" err="1" smtClean="0"/>
              <a:t>attr_accessor</a:t>
            </a:r>
            <a:r>
              <a:rPr lang="en-US" sz="4300" dirty="0" smtClean="0"/>
              <a:t> :tires, :</a:t>
            </a:r>
            <a:r>
              <a:rPr lang="en-US" sz="4300" dirty="0" err="1" smtClean="0"/>
              <a:t>max_speed</a:t>
            </a:r>
            <a:endParaRPr lang="en-US" sz="4300" dirty="0" smtClean="0"/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	</a:t>
            </a:r>
            <a:r>
              <a:rPr lang="en-US" sz="4300" dirty="0" err="1" smtClean="0"/>
              <a:t>attr_reader</a:t>
            </a:r>
            <a:r>
              <a:rPr lang="en-US" sz="4300" dirty="0" smtClean="0"/>
              <a:t> :readable</a:t>
            </a:r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	</a:t>
            </a:r>
            <a:r>
              <a:rPr lang="en-US" sz="4300" dirty="0" err="1" smtClean="0"/>
              <a:t>attr_writer</a:t>
            </a:r>
            <a:r>
              <a:rPr lang="en-US" sz="4300" dirty="0" smtClean="0"/>
              <a:t> :</a:t>
            </a:r>
            <a:r>
              <a:rPr lang="en-US" sz="4300" dirty="0" err="1" smtClean="0"/>
              <a:t>w_var</a:t>
            </a:r>
            <a:endParaRPr lang="en-US" sz="4300" dirty="0" smtClean="0"/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	@@</a:t>
            </a:r>
            <a:r>
              <a:rPr lang="en-US" sz="4300" dirty="0" err="1" smtClean="0"/>
              <a:t>some_att</a:t>
            </a:r>
            <a:endParaRPr lang="en-US" sz="4300" dirty="0" smtClean="0"/>
          </a:p>
          <a:p>
            <a:pPr marL="457200" lvl="1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</a:t>
            </a:r>
          </a:p>
          <a:p>
            <a:pPr marL="457200" lvl="1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	# initialize method</a:t>
            </a:r>
            <a:endParaRPr lang="en-US" sz="4300" dirty="0"/>
          </a:p>
          <a:p>
            <a:pPr marL="457200" lvl="1" indent="0">
              <a:buNone/>
            </a:pPr>
            <a:r>
              <a:rPr lang="en-US" sz="4300" dirty="0"/>
              <a:t>  </a:t>
            </a:r>
            <a:r>
              <a:rPr lang="en-US" sz="4300" dirty="0" smtClean="0"/>
              <a:t>	    	</a:t>
            </a:r>
            <a:r>
              <a:rPr lang="en-US" sz="4300" dirty="0" err="1" smtClean="0"/>
              <a:t>def</a:t>
            </a:r>
            <a:r>
              <a:rPr lang="en-US" sz="4300" dirty="0" smtClean="0"/>
              <a:t> initialize(</a:t>
            </a:r>
            <a:r>
              <a:rPr lang="en-US" sz="4300" dirty="0"/>
              <a:t>tires, </a:t>
            </a:r>
            <a:r>
              <a:rPr lang="en-US" sz="4300" dirty="0" err="1" smtClean="0"/>
              <a:t>max_speed</a:t>
            </a:r>
            <a:r>
              <a:rPr lang="en-US" sz="4300" dirty="0" smtClean="0"/>
              <a:t>)</a:t>
            </a:r>
          </a:p>
          <a:p>
            <a:pPr marL="457200" lvl="1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    		@tires=tires,</a:t>
            </a:r>
          </a:p>
          <a:p>
            <a:pPr marL="457200" lvl="1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    		@</a:t>
            </a:r>
            <a:r>
              <a:rPr lang="en-US" sz="4300" dirty="0" err="1" smtClean="0"/>
              <a:t>max_speed</a:t>
            </a:r>
            <a:r>
              <a:rPr lang="en-US" sz="4300" dirty="0" smtClean="0"/>
              <a:t>=</a:t>
            </a:r>
            <a:r>
              <a:rPr lang="en-US" sz="4300" dirty="0" err="1" smtClean="0"/>
              <a:t>max_speed</a:t>
            </a:r>
            <a:endParaRPr lang="en-US" sz="4300" dirty="0" smtClean="0"/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	end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  </a:t>
            </a:r>
            <a:r>
              <a:rPr lang="en-US" sz="4300" dirty="0" smtClean="0"/>
              <a:t>	    	# another method</a:t>
            </a:r>
            <a:endParaRPr lang="en-US" sz="4300" dirty="0"/>
          </a:p>
          <a:p>
            <a:pPr marL="0" indent="0">
              <a:buNone/>
            </a:pPr>
            <a:r>
              <a:rPr lang="en-US" sz="4300" dirty="0"/>
              <a:t>  	 </a:t>
            </a:r>
            <a:r>
              <a:rPr lang="en-US" sz="4300" dirty="0" smtClean="0"/>
              <a:t>   	</a:t>
            </a:r>
            <a:r>
              <a:rPr lang="en-US" sz="4300" dirty="0" err="1" smtClean="0"/>
              <a:t>def</a:t>
            </a:r>
            <a:r>
              <a:rPr lang="en-US" sz="4300" dirty="0" smtClean="0"/>
              <a:t> </a:t>
            </a:r>
            <a:r>
              <a:rPr lang="en-US" sz="4300" dirty="0" err="1" smtClean="0"/>
              <a:t>print_details</a:t>
            </a:r>
            <a:r>
              <a:rPr lang="en-US" sz="4300" dirty="0" smtClean="0"/>
              <a:t>()</a:t>
            </a:r>
          </a:p>
          <a:p>
            <a:pPr marL="0" indent="0">
              <a:buNone/>
            </a:pPr>
            <a:r>
              <a:rPr lang="en-US" sz="4300" dirty="0"/>
              <a:t>	  </a:t>
            </a:r>
            <a:r>
              <a:rPr lang="en-US" sz="4300" dirty="0" smtClean="0"/>
              <a:t>   		puts ”No of tires #@tires" </a:t>
            </a:r>
          </a:p>
          <a:p>
            <a:pPr marL="0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 		puts ”max speed #@</a:t>
            </a:r>
            <a:r>
              <a:rPr lang="en-US" sz="4300" dirty="0" err="1" smtClean="0"/>
              <a:t>max_speed</a:t>
            </a:r>
            <a:r>
              <a:rPr lang="en-US" sz="4300" dirty="0" smtClean="0"/>
              <a:t>"	    </a:t>
            </a:r>
          </a:p>
          <a:p>
            <a:pPr marL="0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	end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	end</a:t>
            </a:r>
            <a:endParaRPr lang="en-US" sz="43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22" y="0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971" y="638485"/>
            <a:ext cx="10515600" cy="54521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Download DBD</a:t>
            </a:r>
          </a:p>
          <a:p>
            <a:pPr lvl="1"/>
            <a:r>
              <a:rPr lang="en-US" dirty="0" smtClean="0"/>
              <a:t>Example – for my </a:t>
            </a:r>
            <a:r>
              <a:rPr lang="en-US" dirty="0" err="1" smtClean="0"/>
              <a:t>sql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http://www.tmtm.org/en/mysql/ruby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Download DBI</a:t>
            </a:r>
          </a:p>
          <a:p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Gem install </a:t>
            </a:r>
            <a:r>
              <a:rPr lang="en-US" dirty="0" err="1" smtClean="0"/>
              <a:t>dbi</a:t>
            </a:r>
            <a:endParaRPr lang="en-US" dirty="0" smtClean="0"/>
          </a:p>
          <a:p>
            <a:r>
              <a:rPr lang="en-US" dirty="0" smtClean="0"/>
              <a:t>Pre requisites</a:t>
            </a:r>
          </a:p>
          <a:p>
            <a:pPr lvl="1"/>
            <a:r>
              <a:rPr lang="en-US" dirty="0"/>
              <a:t>You </a:t>
            </a:r>
            <a:r>
              <a:rPr lang="en-US" dirty="0" smtClean="0"/>
              <a:t>understand </a:t>
            </a:r>
            <a:r>
              <a:rPr lang="en-US" dirty="0"/>
              <a:t>MySQL </a:t>
            </a:r>
            <a:r>
              <a:rPr lang="en-US" dirty="0" smtClean="0"/>
              <a:t>Basics</a:t>
            </a:r>
            <a:endParaRPr lang="en-US" dirty="0"/>
          </a:p>
          <a:p>
            <a:pPr lvl="1"/>
            <a:r>
              <a:rPr lang="en-US" dirty="0" smtClean="0"/>
              <a:t>Install MySQL </a:t>
            </a:r>
            <a:r>
              <a:rPr lang="en-US" dirty="0" err="1" smtClean="0"/>
              <a:t>db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database </a:t>
            </a:r>
            <a:r>
              <a:rPr lang="en-US" dirty="0" smtClean="0"/>
              <a:t>TESTDB.</a:t>
            </a:r>
          </a:p>
          <a:p>
            <a:pPr lvl="1"/>
            <a:r>
              <a:rPr lang="en-US" dirty="0" smtClean="0"/>
              <a:t>create Table EMPLOYEE </a:t>
            </a:r>
            <a:r>
              <a:rPr lang="en-US" dirty="0"/>
              <a:t>in </a:t>
            </a:r>
            <a:r>
              <a:rPr lang="en-US" dirty="0" smtClean="0"/>
              <a:t>TESTDB with columns FIRST_NAME</a:t>
            </a:r>
            <a:r>
              <a:rPr lang="en-US" dirty="0"/>
              <a:t>, LAST_NAME, AGE, SEX, and INCOME. </a:t>
            </a:r>
            <a:endParaRPr lang="en-US" dirty="0" smtClean="0"/>
          </a:p>
          <a:p>
            <a:pPr lvl="1"/>
            <a:r>
              <a:rPr lang="en-US" dirty="0" smtClean="0"/>
              <a:t>DB access : User </a:t>
            </a:r>
            <a:r>
              <a:rPr lang="en-US" dirty="0"/>
              <a:t>ID "</a:t>
            </a:r>
            <a:r>
              <a:rPr lang="en-US" dirty="0" err="1"/>
              <a:t>testuser</a:t>
            </a:r>
            <a:r>
              <a:rPr lang="en-US" dirty="0"/>
              <a:t>" and password "</a:t>
            </a:r>
            <a:r>
              <a:rPr lang="en-US" dirty="0" smtClean="0"/>
              <a:t>test123”. </a:t>
            </a:r>
          </a:p>
          <a:p>
            <a:pPr lvl="1"/>
            <a:r>
              <a:rPr lang="en-US" dirty="0" smtClean="0"/>
              <a:t>Ruby </a:t>
            </a:r>
            <a:r>
              <a:rPr lang="en-US" dirty="0"/>
              <a:t>Module DBI is installed properly on your machine.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en-US" dirty="0" smtClean="0"/>
              <a:t>Interacting with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0212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#!/</a:t>
            </a:r>
            <a:r>
              <a:rPr lang="en-US" dirty="0" err="1"/>
              <a:t>usr</a:t>
            </a:r>
            <a:r>
              <a:rPr lang="en-US" dirty="0"/>
              <a:t>/bin/ruby -w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require </a:t>
            </a:r>
            <a:r>
              <a:rPr lang="en-US" dirty="0"/>
              <a:t>"</a:t>
            </a:r>
            <a:r>
              <a:rPr lang="en-US" dirty="0" err="1"/>
              <a:t>dbi</a:t>
            </a:r>
            <a:r>
              <a:rPr lang="en-US" dirty="0"/>
              <a:t>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Begin</a:t>
            </a:r>
          </a:p>
          <a:p>
            <a:pPr marL="914400" lvl="2" indent="0">
              <a:buNone/>
            </a:pPr>
            <a:r>
              <a:rPr lang="en-US" dirty="0"/>
              <a:t># connect to the MySQL server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dbh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DBI.connect</a:t>
            </a:r>
            <a:r>
              <a:rPr lang="en-US" dirty="0"/>
              <a:t>("</a:t>
            </a:r>
            <a:r>
              <a:rPr lang="en-US" dirty="0" err="1"/>
              <a:t>DBI:Mysql:TESTDB:localhost</a:t>
            </a:r>
            <a:r>
              <a:rPr lang="en-US" dirty="0"/>
              <a:t>", "</a:t>
            </a:r>
            <a:r>
              <a:rPr lang="en-US" dirty="0" err="1"/>
              <a:t>testuser</a:t>
            </a:r>
            <a:r>
              <a:rPr lang="en-US" dirty="0"/>
              <a:t>", "test123")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# </a:t>
            </a:r>
            <a:r>
              <a:rPr lang="en-US" dirty="0"/>
              <a:t>get server version string and display it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row </a:t>
            </a:r>
            <a:r>
              <a:rPr lang="en-US" dirty="0"/>
              <a:t>= </a:t>
            </a:r>
            <a:r>
              <a:rPr lang="en-US" dirty="0" err="1"/>
              <a:t>dbh.select_one</a:t>
            </a:r>
            <a:r>
              <a:rPr lang="en-US" dirty="0"/>
              <a:t>("SELECT VERSION()")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puts "</a:t>
            </a:r>
            <a:r>
              <a:rPr lang="en-US" dirty="0"/>
              <a:t>Server version: " + row[0]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rescue </a:t>
            </a:r>
            <a:r>
              <a:rPr lang="en-US" dirty="0"/>
              <a:t>DBI::</a:t>
            </a:r>
            <a:r>
              <a:rPr lang="en-US" dirty="0" err="1"/>
              <a:t>DatabaseError</a:t>
            </a:r>
            <a:r>
              <a:rPr lang="en-US" dirty="0"/>
              <a:t> =&gt; e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puts </a:t>
            </a:r>
            <a:r>
              <a:rPr lang="en-US" dirty="0"/>
              <a:t>"An error occurred"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puts </a:t>
            </a:r>
            <a:r>
              <a:rPr lang="en-US" dirty="0"/>
              <a:t>"Error code: #{</a:t>
            </a:r>
            <a:r>
              <a:rPr lang="en-US" dirty="0" err="1"/>
              <a:t>e.err</a:t>
            </a:r>
            <a:r>
              <a:rPr lang="en-US" dirty="0"/>
              <a:t>}"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puts </a:t>
            </a:r>
            <a:r>
              <a:rPr lang="en-US" dirty="0"/>
              <a:t>"Error message: #{</a:t>
            </a:r>
            <a:r>
              <a:rPr lang="en-US" dirty="0" err="1"/>
              <a:t>e.errstr</a:t>
            </a:r>
            <a:r>
              <a:rPr lang="en-US" dirty="0"/>
              <a:t>}"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ensure </a:t>
            </a:r>
          </a:p>
          <a:p>
            <a:pPr marL="914400" lvl="2" indent="0">
              <a:buNone/>
            </a:pPr>
            <a:r>
              <a:rPr lang="en-US" dirty="0" smtClean="0"/>
              <a:t># </a:t>
            </a:r>
            <a:r>
              <a:rPr lang="en-US" dirty="0"/>
              <a:t>disconnect from server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dbh.disconnect</a:t>
            </a:r>
            <a:r>
              <a:rPr lang="en-US" dirty="0" smtClean="0"/>
              <a:t> </a:t>
            </a:r>
            <a:r>
              <a:rPr lang="en-US" dirty="0"/>
              <a:t>if </a:t>
            </a:r>
            <a:r>
              <a:rPr lang="en-US" dirty="0" err="1"/>
              <a:t>dbh</a:t>
            </a:r>
            <a:r>
              <a:rPr lang="en-US" dirty="0"/>
              <a:t>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3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Do statements for operations with not </a:t>
            </a:r>
            <a:r>
              <a:rPr lang="en-US" dirty="0" err="1" smtClean="0"/>
              <a:t>retun</a:t>
            </a:r>
            <a:r>
              <a:rPr lang="en-US" dirty="0" smtClean="0"/>
              <a:t> value</a:t>
            </a:r>
          </a:p>
          <a:p>
            <a:pPr lvl="1"/>
            <a:r>
              <a:rPr lang="en-US" dirty="0" err="1" smtClean="0"/>
              <a:t>dbh.do</a:t>
            </a:r>
            <a:r>
              <a:rPr lang="en-US" dirty="0"/>
              <a:t>("DROP TABLE IF EXISTS EMPLOYEE</a:t>
            </a:r>
            <a:r>
              <a:rPr lang="en-US" dirty="0" smtClean="0"/>
              <a:t>")</a:t>
            </a:r>
          </a:p>
          <a:p>
            <a:pPr lvl="1"/>
            <a:r>
              <a:rPr lang="en-US" dirty="0" err="1"/>
              <a:t>dbh.do</a:t>
            </a:r>
            <a:r>
              <a:rPr lang="en-US" dirty="0"/>
              <a:t>("CREATE TABLE EMPLOYEE </a:t>
            </a:r>
            <a:r>
              <a:rPr lang="en-US" dirty="0" smtClean="0"/>
              <a:t>(</a:t>
            </a:r>
          </a:p>
          <a:p>
            <a:pPr marL="914400" lvl="2" indent="0">
              <a:buNone/>
            </a:pPr>
            <a:r>
              <a:rPr lang="en-US" dirty="0" smtClean="0"/>
              <a:t>FIRST_NAME </a:t>
            </a:r>
            <a:r>
              <a:rPr lang="en-US" dirty="0"/>
              <a:t>CHAR(20) NOT NULL,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LAST_NAME </a:t>
            </a:r>
            <a:r>
              <a:rPr lang="en-US" dirty="0"/>
              <a:t>CHAR(20),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AGE </a:t>
            </a:r>
            <a:r>
              <a:rPr lang="en-US" dirty="0"/>
              <a:t>INT, SEX CHAR(1),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INCOME </a:t>
            </a:r>
            <a:r>
              <a:rPr lang="en-US" dirty="0"/>
              <a:t>FLOAT )" </a:t>
            </a:r>
            <a:r>
              <a:rPr lang="en-US" dirty="0" smtClean="0"/>
              <a:t>);</a:t>
            </a:r>
          </a:p>
          <a:p>
            <a:r>
              <a:rPr lang="en-US" dirty="0"/>
              <a:t>prepare and </a:t>
            </a:r>
            <a:r>
              <a:rPr lang="en-US" dirty="0" smtClean="0"/>
              <a:t>execute statements</a:t>
            </a:r>
          </a:p>
          <a:p>
            <a:pPr marL="457200" lvl="1" indent="0">
              <a:buNone/>
            </a:pPr>
            <a:r>
              <a:rPr lang="en-US" dirty="0" err="1"/>
              <a:t>sth</a:t>
            </a:r>
            <a:r>
              <a:rPr lang="en-US" dirty="0"/>
              <a:t> = </a:t>
            </a:r>
            <a:r>
              <a:rPr lang="en-US" dirty="0" err="1"/>
              <a:t>dbh.prepare</a:t>
            </a:r>
            <a:r>
              <a:rPr lang="en-US" dirty="0"/>
              <a:t>(statement)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sth.execute</a:t>
            </a:r>
            <a:r>
              <a:rPr lang="en-US" dirty="0" smtClean="0"/>
              <a:t> </a:t>
            </a:r>
            <a:r>
              <a:rPr lang="en-US" dirty="0"/>
              <a:t>... zero or more SQL operations ...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sth.finish</a:t>
            </a:r>
            <a:endParaRPr lang="en-US" dirty="0" smtClean="0"/>
          </a:p>
          <a:p>
            <a:r>
              <a:rPr lang="en-US" dirty="0" smtClean="0"/>
              <a:t>Fetch data from </a:t>
            </a:r>
            <a:r>
              <a:rPr lang="en-US" dirty="0" err="1" smtClean="0"/>
              <a:t>db</a:t>
            </a:r>
            <a:r>
              <a:rPr lang="en-US" dirty="0" smtClean="0"/>
              <a:t>=&gt; my_script16.rb</a:t>
            </a:r>
          </a:p>
          <a:p>
            <a:pPr marL="457200" lvl="1" indent="0">
              <a:buNone/>
            </a:pPr>
            <a:r>
              <a:rPr lang="en-US" dirty="0" err="1"/>
              <a:t>dbh.prepare</a:t>
            </a:r>
            <a:r>
              <a:rPr lang="en-US" dirty="0"/>
              <a:t>("SELECT * FROM EMPLOYEE WHERE INCOME &gt; </a:t>
            </a:r>
            <a:r>
              <a:rPr lang="en-US" dirty="0" smtClean="0"/>
              <a:t>?")</a:t>
            </a:r>
          </a:p>
          <a:p>
            <a:pPr marL="457200" lvl="1" indent="0">
              <a:buNone/>
            </a:pPr>
            <a:r>
              <a:rPr lang="en-US" dirty="0" err="1"/>
              <a:t>sth.execute</a:t>
            </a:r>
            <a:r>
              <a:rPr lang="en-US" dirty="0"/>
              <a:t>(1000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err="1"/>
              <a:t>sth.fetch</a:t>
            </a:r>
            <a:r>
              <a:rPr lang="en-US" dirty="0"/>
              <a:t> do |row|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"First Name: %s, Last Name : %s\n", row[0], row[1]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"Age: %d, Sex : %s\n", row[2], row[3]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 </a:t>
            </a:r>
            <a:r>
              <a:rPr lang="en-US" dirty="0"/>
              <a:t>"Salary :%d \n\n", row[4]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04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5973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UPDATE Operation</a:t>
            </a:r>
          </a:p>
          <a:p>
            <a:pPr lvl="1"/>
            <a:r>
              <a:rPr lang="en-US" dirty="0" err="1"/>
              <a:t>dbh.prepare</a:t>
            </a:r>
            <a:r>
              <a:rPr lang="en-US" dirty="0"/>
              <a:t>("UPDATE EMPLOYEE SET AGE = AGE + 1 WHERE SEX = </a:t>
            </a:r>
            <a:r>
              <a:rPr lang="en-US" dirty="0" smtClean="0"/>
              <a:t>?")</a:t>
            </a:r>
          </a:p>
          <a:p>
            <a:pPr lvl="1"/>
            <a:r>
              <a:rPr lang="en-US" dirty="0" err="1" smtClean="0"/>
              <a:t>sth.execute</a:t>
            </a:r>
            <a:r>
              <a:rPr lang="en-US" dirty="0"/>
              <a:t>('M') </a:t>
            </a:r>
            <a:endParaRPr lang="en-US" dirty="0" smtClean="0"/>
          </a:p>
          <a:p>
            <a:pPr lvl="1"/>
            <a:r>
              <a:rPr lang="en-US" dirty="0" err="1" smtClean="0"/>
              <a:t>sth.finish</a:t>
            </a:r>
            <a:endParaRPr lang="en-US" dirty="0" smtClean="0"/>
          </a:p>
          <a:p>
            <a:r>
              <a:rPr lang="en-US" dirty="0" smtClean="0"/>
              <a:t>DELETE Operation</a:t>
            </a:r>
          </a:p>
          <a:p>
            <a:pPr lvl="1"/>
            <a:r>
              <a:rPr lang="en-US" dirty="0" err="1"/>
              <a:t>dbh.prepare</a:t>
            </a:r>
            <a:r>
              <a:rPr lang="en-US" dirty="0"/>
              <a:t>("DELETE FROM EMPLOYEE WHERE AGE &gt; ?")</a:t>
            </a:r>
          </a:p>
          <a:p>
            <a:pPr lvl="1"/>
            <a:r>
              <a:rPr lang="en-US" dirty="0" err="1"/>
              <a:t>sth.execute</a:t>
            </a:r>
            <a:r>
              <a:rPr lang="en-US" dirty="0" smtClean="0"/>
              <a:t>(’20') </a:t>
            </a:r>
            <a:endParaRPr lang="en-US" dirty="0"/>
          </a:p>
          <a:p>
            <a:pPr lvl="1"/>
            <a:r>
              <a:rPr lang="en-US" dirty="0" err="1"/>
              <a:t>sth.finish</a:t>
            </a:r>
            <a:endParaRPr lang="en-US" dirty="0"/>
          </a:p>
          <a:p>
            <a:r>
              <a:rPr lang="en-US" dirty="0" smtClean="0"/>
              <a:t>Commit -&gt; perform after </a:t>
            </a:r>
            <a:r>
              <a:rPr lang="en-US" dirty="0" err="1" smtClean="0"/>
              <a:t>dml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err="1" smtClean="0"/>
              <a:t>dbh.commit</a:t>
            </a:r>
            <a:endParaRPr lang="en-US" dirty="0" smtClean="0"/>
          </a:p>
          <a:p>
            <a:r>
              <a:rPr lang="en-US" dirty="0" smtClean="0"/>
              <a:t>Rollback -&gt; perform in rescue operation if </a:t>
            </a:r>
            <a:r>
              <a:rPr lang="en-US" dirty="0" err="1" smtClean="0"/>
              <a:t>dml</a:t>
            </a:r>
            <a:r>
              <a:rPr lang="en-US" dirty="0" smtClean="0"/>
              <a:t> fails in between</a:t>
            </a:r>
          </a:p>
          <a:p>
            <a:pPr lvl="1"/>
            <a:r>
              <a:rPr lang="en-US" dirty="0" err="1" smtClean="0"/>
              <a:t>Dbh.rollback</a:t>
            </a:r>
            <a:endParaRPr lang="en-US" dirty="0" smtClean="0"/>
          </a:p>
          <a:p>
            <a:r>
              <a:rPr lang="en-US" dirty="0" smtClean="0"/>
              <a:t>Disconnect -&gt; perform under ensure, to make sure </a:t>
            </a:r>
            <a:r>
              <a:rPr lang="en-US" dirty="0" err="1" smtClean="0"/>
              <a:t>db</a:t>
            </a:r>
            <a:r>
              <a:rPr lang="en-US" dirty="0" smtClean="0"/>
              <a:t> connection is always closed</a:t>
            </a:r>
          </a:p>
          <a:p>
            <a:pPr lvl="1"/>
            <a:r>
              <a:rPr lang="en-US" dirty="0" err="1"/>
              <a:t>dbh.disconnect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61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script with libraries and shell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My_script17.rb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52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arguments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Method definition</a:t>
            </a:r>
          </a:p>
          <a:p>
            <a:r>
              <a:rPr lang="en-US" dirty="0" smtClean="0"/>
              <a:t>Exception handling -&gt; rescue</a:t>
            </a:r>
          </a:p>
          <a:p>
            <a:r>
              <a:rPr lang="en-US" dirty="0"/>
              <a:t>Modules and </a:t>
            </a:r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DB connect</a:t>
            </a:r>
          </a:p>
          <a:p>
            <a:r>
              <a:rPr lang="en-US" dirty="0"/>
              <a:t>Libraries -&gt; REST and XML</a:t>
            </a:r>
          </a:p>
          <a:p>
            <a:r>
              <a:rPr lang="en-US" dirty="0" smtClean="0"/>
              <a:t>Example scripts walk through</a:t>
            </a:r>
          </a:p>
        </p:txBody>
      </p:sp>
    </p:spTree>
    <p:extLst>
      <p:ext uri="{BB962C8B-B14F-4D97-AF65-F5344CB8AC3E}">
        <p14:creationId xmlns:p14="http://schemas.microsoft.com/office/powerpoint/2010/main" val="50111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I = 5</a:t>
            </a:r>
          </a:p>
          <a:p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I = 5</a:t>
            </a:r>
          </a:p>
          <a:p>
            <a:pPr lvl="1"/>
            <a:r>
              <a:rPr lang="en-US" dirty="0" smtClean="0"/>
              <a:t>A = 1.5</a:t>
            </a:r>
          </a:p>
          <a:p>
            <a:pPr lvl="1"/>
            <a:r>
              <a:rPr lang="en-US" dirty="0" err="1" smtClean="0"/>
              <a:t>My_str</a:t>
            </a:r>
            <a:r>
              <a:rPr lang="en-US" dirty="0" smtClean="0"/>
              <a:t> = “hello all”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5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maintainable</a:t>
            </a:r>
          </a:p>
          <a:p>
            <a:r>
              <a:rPr lang="en-US" dirty="0" smtClean="0"/>
              <a:t>Extendable</a:t>
            </a:r>
          </a:p>
          <a:p>
            <a:r>
              <a:rPr lang="en-US" dirty="0" smtClean="0"/>
              <a:t>Reusable</a:t>
            </a:r>
          </a:p>
          <a:p>
            <a:r>
              <a:rPr lang="en-US" dirty="0" smtClean="0"/>
              <a:t>Inherits attributes and methods from parent class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class </a:t>
            </a:r>
            <a:r>
              <a:rPr lang="en-US" dirty="0" smtClean="0"/>
              <a:t>car &lt; vehicle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/>
              <a:t>attr_accessor</a:t>
            </a:r>
            <a:r>
              <a:rPr lang="en-US" dirty="0"/>
              <a:t> </a:t>
            </a:r>
            <a:r>
              <a:rPr lang="en-US" dirty="0" smtClean="0"/>
              <a:t>:color</a:t>
            </a:r>
            <a:r>
              <a:rPr lang="en-US" dirty="0"/>
              <a:t>, </a:t>
            </a:r>
            <a:r>
              <a:rPr lang="en-US" dirty="0" smtClean="0"/>
              <a:t>:make</a:t>
            </a:r>
            <a:r>
              <a:rPr lang="en-US" dirty="0"/>
              <a:t>, </a:t>
            </a:r>
            <a:r>
              <a:rPr lang="en-US" dirty="0" smtClean="0"/>
              <a:t>:mileage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/>
              <a:t># initialize method</a:t>
            </a:r>
          </a:p>
          <a:p>
            <a:pPr marL="457200" lvl="1" indent="0">
              <a:buNone/>
            </a:pPr>
            <a:r>
              <a:rPr lang="en-US" dirty="0"/>
              <a:t>  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initialize(tires, </a:t>
            </a:r>
            <a:r>
              <a:rPr lang="en-US" dirty="0" err="1" smtClean="0"/>
              <a:t>max_speed</a:t>
            </a:r>
            <a:r>
              <a:rPr lang="en-US" dirty="0" smtClean="0"/>
              <a:t>, color, make, mileage)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 </a:t>
            </a:r>
            <a:r>
              <a:rPr lang="en-US" b="1" dirty="0" smtClean="0"/>
              <a:t>super(</a:t>
            </a:r>
            <a:r>
              <a:rPr lang="en-US" b="1" dirty="0" err="1" smtClean="0"/>
              <a:t>tires,max_speed</a:t>
            </a:r>
            <a:r>
              <a:rPr lang="en-US" b="1" dirty="0" smtClean="0"/>
              <a:t>)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	      </a:t>
            </a:r>
            <a:r>
              <a:rPr lang="en-US" dirty="0" smtClean="0"/>
              <a:t> @color =</a:t>
            </a:r>
            <a:r>
              <a:rPr lang="en-US" dirty="0"/>
              <a:t> color</a:t>
            </a:r>
            <a:r>
              <a:rPr lang="en-US" dirty="0" smtClean="0"/>
              <a:t>,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       </a:t>
            </a:r>
            <a:r>
              <a:rPr lang="en-US" dirty="0" smtClean="0"/>
              <a:t>@make = make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@mileage = mileage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end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calculateCapacity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is-IS" dirty="0" smtClean="0"/>
              <a:t>…....</a:t>
            </a:r>
          </a:p>
          <a:p>
            <a:pPr marL="457200" lvl="1" indent="0">
              <a:buNone/>
            </a:pPr>
            <a:r>
              <a:rPr lang="is-IS" dirty="0"/>
              <a:t>	</a:t>
            </a:r>
            <a:r>
              <a:rPr lang="is-IS" dirty="0" smtClean="0"/>
              <a:t>end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5307980"/>
          </a:xfrm>
        </p:spPr>
        <p:txBody>
          <a:bodyPr>
            <a:normAutofit fontScale="25000" lnSpcReduction="20000"/>
          </a:bodyPr>
          <a:lstStyle/>
          <a:p>
            <a:r>
              <a:rPr lang="en-US" sz="4300" dirty="0" smtClean="0"/>
              <a:t>many forms</a:t>
            </a:r>
          </a:p>
          <a:p>
            <a:r>
              <a:rPr lang="en-US" sz="4300" dirty="0" smtClean="0"/>
              <a:t>‘&lt;‘ = extends</a:t>
            </a:r>
          </a:p>
          <a:p>
            <a:r>
              <a:rPr lang="en-US" sz="4300" dirty="0" smtClean="0"/>
              <a:t>Example:</a:t>
            </a:r>
          </a:p>
          <a:p>
            <a:pPr marL="457200" lvl="1" indent="0">
              <a:buNone/>
            </a:pPr>
            <a:r>
              <a:rPr lang="en-US" sz="3900" dirty="0" smtClean="0"/>
              <a:t>$</a:t>
            </a:r>
            <a:r>
              <a:rPr lang="en-US" sz="3900" dirty="0" err="1" smtClean="0"/>
              <a:t>global_var</a:t>
            </a:r>
            <a:r>
              <a:rPr lang="en-US" sz="3900" dirty="0" smtClean="0"/>
              <a:t> =”/</a:t>
            </a:r>
            <a:r>
              <a:rPr lang="en-US" sz="3900" dirty="0" err="1" smtClean="0"/>
              <a:t>usr</a:t>
            </a:r>
            <a:r>
              <a:rPr lang="en-US" sz="3900" dirty="0" smtClean="0"/>
              <a:t>/&lt;</a:t>
            </a:r>
            <a:r>
              <a:rPr lang="en-US" sz="3900" dirty="0" err="1" smtClean="0"/>
              <a:t>some_path</a:t>
            </a:r>
            <a:r>
              <a:rPr lang="en-US" sz="3900" dirty="0" smtClean="0"/>
              <a:t>/”</a:t>
            </a:r>
          </a:p>
          <a:p>
            <a:pPr marL="457200" lvl="1" indent="0">
              <a:buNone/>
            </a:pPr>
            <a:r>
              <a:rPr lang="en-US" sz="4300" dirty="0"/>
              <a:t>class car &lt; vehicle</a:t>
            </a:r>
          </a:p>
          <a:p>
            <a:pPr marL="457200" lvl="1" indent="0">
              <a:buNone/>
            </a:pPr>
            <a:r>
              <a:rPr lang="en-US" sz="4300" dirty="0"/>
              <a:t>	# initialize method</a:t>
            </a:r>
          </a:p>
          <a:p>
            <a:pPr marL="457200" lvl="1" indent="0">
              <a:buNone/>
            </a:pPr>
            <a:r>
              <a:rPr lang="en-US" sz="4300" dirty="0"/>
              <a:t>  	</a:t>
            </a:r>
            <a:r>
              <a:rPr lang="en-US" sz="4300" dirty="0" err="1"/>
              <a:t>def</a:t>
            </a:r>
            <a:r>
              <a:rPr lang="en-US" sz="4300" dirty="0"/>
              <a:t> initialize(tires, </a:t>
            </a:r>
            <a:r>
              <a:rPr lang="en-US" sz="4300" dirty="0" err="1" smtClean="0"/>
              <a:t>max_speed</a:t>
            </a:r>
            <a:r>
              <a:rPr lang="en-US" sz="4300" dirty="0"/>
              <a:t>, color, make, mileage)</a:t>
            </a:r>
          </a:p>
          <a:p>
            <a:pPr marL="457200" lvl="1" indent="0">
              <a:buNone/>
            </a:pPr>
            <a:r>
              <a:rPr lang="en-US" sz="4300" dirty="0"/>
              <a:t>	        </a:t>
            </a:r>
            <a:r>
              <a:rPr lang="en-US" sz="4300" dirty="0" smtClean="0"/>
              <a:t>super(</a:t>
            </a:r>
            <a:r>
              <a:rPr lang="en-US" sz="4300" dirty="0" err="1" smtClean="0"/>
              <a:t>tires,max_speed</a:t>
            </a:r>
            <a:r>
              <a:rPr lang="en-US" sz="4300" dirty="0"/>
              <a:t>)</a:t>
            </a:r>
          </a:p>
          <a:p>
            <a:pPr marL="457200" lvl="1" indent="0">
              <a:buNone/>
            </a:pPr>
            <a:r>
              <a:rPr lang="en-US" sz="4300" dirty="0"/>
              <a:t>	       @color = color,</a:t>
            </a:r>
          </a:p>
          <a:p>
            <a:pPr marL="457200" lvl="1" indent="0">
              <a:buNone/>
            </a:pPr>
            <a:r>
              <a:rPr lang="en-US" sz="4300" dirty="0"/>
              <a:t>	       @make = make</a:t>
            </a:r>
          </a:p>
          <a:p>
            <a:pPr marL="457200" lvl="1" indent="0">
              <a:buNone/>
            </a:pPr>
            <a:r>
              <a:rPr lang="en-US" sz="4300" dirty="0"/>
              <a:t>	       @mileage = mileage</a:t>
            </a:r>
          </a:p>
          <a:p>
            <a:pPr marL="457200" lvl="1" indent="0">
              <a:buNone/>
            </a:pPr>
            <a:r>
              <a:rPr lang="en-US" sz="4300" dirty="0"/>
              <a:t>	end</a:t>
            </a:r>
          </a:p>
          <a:p>
            <a:pPr marL="457200" lvl="1" indent="0">
              <a:buNone/>
            </a:pPr>
            <a:endParaRPr lang="en-US" sz="4300" dirty="0"/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en-US" sz="4300" dirty="0" err="1"/>
              <a:t>def</a:t>
            </a:r>
            <a:r>
              <a:rPr lang="en-US" sz="4300" dirty="0"/>
              <a:t> </a:t>
            </a:r>
            <a:r>
              <a:rPr lang="en-US" sz="4300" dirty="0" err="1"/>
              <a:t>calculateCapacity</a:t>
            </a:r>
            <a:r>
              <a:rPr lang="en-US" sz="4300" dirty="0"/>
              <a:t>()</a:t>
            </a:r>
          </a:p>
          <a:p>
            <a:pPr marL="457200" lvl="1" indent="0">
              <a:buNone/>
            </a:pPr>
            <a:r>
              <a:rPr lang="en-US" sz="4300" dirty="0"/>
              <a:t>	</a:t>
            </a:r>
            <a:r>
              <a:rPr lang="is-IS" sz="4300" dirty="0"/>
              <a:t>…....</a:t>
            </a:r>
          </a:p>
          <a:p>
            <a:pPr marL="457200" lvl="1" indent="0">
              <a:buNone/>
            </a:pPr>
            <a:r>
              <a:rPr lang="is-IS" sz="4300" dirty="0"/>
              <a:t>	</a:t>
            </a:r>
            <a:r>
              <a:rPr lang="is-IS" sz="4300" dirty="0" smtClean="0"/>
              <a:t>end</a:t>
            </a:r>
          </a:p>
          <a:p>
            <a:pPr marL="457200" lvl="1" indent="0">
              <a:buNone/>
            </a:pPr>
            <a:r>
              <a:rPr lang="is-IS" sz="4300" dirty="0"/>
              <a:t>	</a:t>
            </a:r>
            <a:endParaRPr lang="is-IS" sz="4300" dirty="0" smtClean="0"/>
          </a:p>
          <a:p>
            <a:pPr marL="457200" lvl="1" indent="0">
              <a:buNone/>
            </a:pPr>
            <a:r>
              <a:rPr lang="is-IS" sz="4300" dirty="0"/>
              <a:t>	</a:t>
            </a:r>
            <a:r>
              <a:rPr lang="is-IS" sz="4300" dirty="0" smtClean="0"/>
              <a:t>def print_details()</a:t>
            </a:r>
          </a:p>
          <a:p>
            <a:pPr marL="457200" lvl="1" indent="0">
              <a:buNone/>
            </a:pPr>
            <a:r>
              <a:rPr lang="is-IS" sz="4300" dirty="0"/>
              <a:t>	 </a:t>
            </a:r>
            <a:r>
              <a:rPr lang="is-IS" sz="4300" dirty="0" smtClean="0"/>
              <a:t>      super</a:t>
            </a:r>
          </a:p>
          <a:p>
            <a:pPr marL="0" indent="0">
              <a:buNone/>
            </a:pPr>
            <a:r>
              <a:rPr lang="is-IS" sz="4300" dirty="0" smtClean="0"/>
              <a:t>	</a:t>
            </a:r>
            <a:r>
              <a:rPr lang="en-US" sz="4300" dirty="0" smtClean="0"/>
              <a:t>     puts ”color #@color" </a:t>
            </a:r>
          </a:p>
          <a:p>
            <a:pPr marL="0" indent="0">
              <a:buNone/>
            </a:pPr>
            <a:r>
              <a:rPr lang="en-US" sz="4300" dirty="0"/>
              <a:t>	 </a:t>
            </a:r>
            <a:r>
              <a:rPr lang="en-US" sz="4300" dirty="0" smtClean="0"/>
              <a:t>    puts ”make #@make”</a:t>
            </a:r>
          </a:p>
          <a:p>
            <a:pPr marL="0" indent="0">
              <a:buNone/>
            </a:pPr>
            <a:r>
              <a:rPr lang="en-US" sz="4300" dirty="0"/>
              <a:t>	</a:t>
            </a:r>
            <a:r>
              <a:rPr lang="en-US" sz="4300" dirty="0" smtClean="0"/>
              <a:t>     puts “mileage #@mileage”</a:t>
            </a:r>
            <a:endParaRPr lang="is-IS" sz="4300" dirty="0" smtClean="0"/>
          </a:p>
          <a:p>
            <a:pPr marL="457200" lvl="1" indent="0">
              <a:buNone/>
            </a:pPr>
            <a:r>
              <a:rPr lang="is-IS" sz="4300" dirty="0"/>
              <a:t>	</a:t>
            </a:r>
            <a:r>
              <a:rPr lang="is-IS" sz="4300" dirty="0" smtClean="0"/>
              <a:t>end</a:t>
            </a:r>
            <a:endParaRPr lang="en-US" sz="4300" dirty="0"/>
          </a:p>
          <a:p>
            <a:pPr marL="457200" lvl="1" indent="0">
              <a:buNone/>
            </a:pPr>
            <a:r>
              <a:rPr lang="en-US" sz="4300" dirty="0"/>
              <a:t>end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 of class</a:t>
            </a:r>
          </a:p>
          <a:p>
            <a:r>
              <a:rPr lang="en-US" dirty="0" smtClean="0"/>
              <a:t>Access attributes and methods</a:t>
            </a:r>
          </a:p>
          <a:p>
            <a:r>
              <a:rPr lang="en-US" dirty="0" smtClean="0"/>
              <a:t>Syntax to create objects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car.new</a:t>
            </a:r>
            <a:endParaRPr lang="en-US" dirty="0" smtClean="0"/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car.new</a:t>
            </a:r>
            <a:r>
              <a:rPr lang="en-US" dirty="0" smtClean="0"/>
              <a:t>(4,160,sand,infiniti,20)</a:t>
            </a:r>
          </a:p>
          <a:p>
            <a:r>
              <a:rPr lang="en-US" dirty="0" smtClean="0"/>
              <a:t>Access methods</a:t>
            </a:r>
          </a:p>
          <a:p>
            <a:pPr lvl="1"/>
            <a:r>
              <a:rPr lang="en-US" dirty="0" err="1" smtClean="0"/>
              <a:t>Obj.print_details</a:t>
            </a:r>
            <a:r>
              <a:rPr lang="en-US" dirty="0" smtClean="0"/>
              <a:t> -&gt; prints all 5 attributes as in puts statement</a:t>
            </a:r>
          </a:p>
          <a:p>
            <a:r>
              <a:rPr lang="en-US" dirty="0" smtClean="0"/>
              <a:t>What can I do if I only need tires and speed?</a:t>
            </a:r>
          </a:p>
          <a:p>
            <a:pPr lvl="1"/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vehicle.new</a:t>
            </a:r>
            <a:r>
              <a:rPr lang="en-US" dirty="0" smtClean="0"/>
              <a:t>(4,160)</a:t>
            </a:r>
          </a:p>
          <a:p>
            <a:pPr lvl="1"/>
            <a:r>
              <a:rPr lang="en-US" dirty="0" err="1" smtClean="0"/>
              <a:t>Obj.print_details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060"/>
            <a:ext cx="10515600" cy="880946"/>
          </a:xfrm>
        </p:spPr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9006"/>
            <a:ext cx="10515600" cy="5898993"/>
          </a:xfrm>
        </p:spPr>
        <p:txBody>
          <a:bodyPr>
            <a:noAutofit/>
          </a:bodyPr>
          <a:lstStyle/>
          <a:p>
            <a:r>
              <a:rPr lang="en-US" sz="1200" dirty="0" smtClean="0"/>
              <a:t>Encapsulate information</a:t>
            </a:r>
          </a:p>
          <a:p>
            <a:r>
              <a:rPr lang="en-US" sz="1200" dirty="0" smtClean="0"/>
              <a:t>Can be extended</a:t>
            </a:r>
          </a:p>
          <a:p>
            <a:r>
              <a:rPr lang="en-US" sz="1200" dirty="0" smtClean="0"/>
              <a:t>Can not create objects</a:t>
            </a:r>
          </a:p>
          <a:p>
            <a:r>
              <a:rPr lang="en-US" sz="1200" dirty="0" smtClean="0"/>
              <a:t>Example:</a:t>
            </a:r>
          </a:p>
          <a:p>
            <a:pPr marL="0" indent="0">
              <a:buNone/>
            </a:pPr>
            <a:r>
              <a:rPr lang="en-US" sz="1200" dirty="0" smtClean="0"/>
              <a:t>	class vehicle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abstract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    	</a:t>
            </a:r>
            <a:r>
              <a:rPr lang="en-US" sz="1200" dirty="0" err="1"/>
              <a:t>attr_accessor</a:t>
            </a:r>
            <a:r>
              <a:rPr lang="en-US" sz="1200" dirty="0"/>
              <a:t> :tires, :</a:t>
            </a:r>
            <a:r>
              <a:rPr lang="en-US" sz="1200" dirty="0" err="1"/>
              <a:t>max_speed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    </a:t>
            </a:r>
          </a:p>
          <a:p>
            <a:pPr marL="457200" lvl="1" indent="0">
              <a:buNone/>
            </a:pPr>
            <a:r>
              <a:rPr lang="en-US" sz="1200" dirty="0"/>
              <a:t>	    	# initialize method</a:t>
            </a:r>
          </a:p>
          <a:p>
            <a:pPr marL="457200" lvl="1" indent="0">
              <a:buNone/>
            </a:pPr>
            <a:r>
              <a:rPr lang="en-US" sz="1200" dirty="0"/>
              <a:t>  	    	</a:t>
            </a:r>
            <a:r>
              <a:rPr lang="en-US" sz="1200" dirty="0" err="1"/>
              <a:t>def</a:t>
            </a:r>
            <a:r>
              <a:rPr lang="en-US" sz="1200" dirty="0"/>
              <a:t> initialize(tires, </a:t>
            </a:r>
            <a:r>
              <a:rPr lang="en-US" sz="1200" dirty="0" err="1"/>
              <a:t>max_speed</a:t>
            </a:r>
            <a:r>
              <a:rPr lang="en-US" sz="1200" dirty="0"/>
              <a:t>)</a:t>
            </a:r>
          </a:p>
          <a:p>
            <a:pPr marL="457200" lvl="1" indent="0">
              <a:buNone/>
            </a:pPr>
            <a:r>
              <a:rPr lang="en-US" sz="1200" dirty="0"/>
              <a:t>	        		@tires=tires,</a:t>
            </a:r>
          </a:p>
          <a:p>
            <a:pPr marL="457200" lvl="1" indent="0">
              <a:buNone/>
            </a:pPr>
            <a:r>
              <a:rPr lang="en-US" sz="1200" dirty="0"/>
              <a:t>	        		@</a:t>
            </a:r>
            <a:r>
              <a:rPr lang="en-US" sz="1200" dirty="0" err="1"/>
              <a:t>max_speed</a:t>
            </a:r>
            <a:r>
              <a:rPr lang="en-US" sz="1200" dirty="0"/>
              <a:t>=</a:t>
            </a:r>
            <a:r>
              <a:rPr lang="en-US" sz="1200" dirty="0" err="1"/>
              <a:t>max_speed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    	end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  	    	# another method</a:t>
            </a:r>
          </a:p>
          <a:p>
            <a:pPr marL="0" indent="0">
              <a:buNone/>
            </a:pPr>
            <a:r>
              <a:rPr lang="en-US" sz="1200" dirty="0"/>
              <a:t>  	    	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print_details</a:t>
            </a:r>
            <a:r>
              <a:rPr lang="en-US" sz="1200" dirty="0" smtClean="0"/>
              <a:t>()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_var1 = 1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	if( (tires  empty) and </a:t>
            </a:r>
            <a:r>
              <a:rPr lang="en-US" sz="1200" dirty="0" err="1" smtClean="0"/>
              <a:t>max_speed</a:t>
            </a:r>
            <a:r>
              <a:rPr lang="en-US" sz="1200" dirty="0" smtClean="0"/>
              <a:t> not empty &amp;&amp; color not empty ){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	_</a:t>
            </a:r>
            <a:r>
              <a:rPr lang="en-US" sz="1200" dirty="0" err="1" smtClean="0"/>
              <a:t>no_of_tires</a:t>
            </a:r>
            <a:r>
              <a:rPr lang="en-US" sz="1200" dirty="0" smtClean="0"/>
              <a:t> = “available”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     		puts ”No of tires #@tires" </a:t>
            </a:r>
          </a:p>
          <a:p>
            <a:pPr marL="0" indent="0">
              <a:buNone/>
            </a:pPr>
            <a:r>
              <a:rPr lang="en-US" sz="1200" dirty="0"/>
              <a:t>	     		puts ”max speed #@</a:t>
            </a:r>
            <a:r>
              <a:rPr lang="en-US" sz="1200" dirty="0" err="1" smtClean="0"/>
              <a:t>max_speed</a:t>
            </a:r>
            <a:r>
              <a:rPr lang="en-US" sz="1200" dirty="0" smtClean="0"/>
              <a:t>”</a:t>
            </a:r>
          </a:p>
          <a:p>
            <a:pPr marL="0" indent="0">
              <a:buNone/>
            </a:pPr>
            <a:r>
              <a:rPr lang="en-US" sz="1200" dirty="0" smtClean="0"/>
              <a:t>			}</a:t>
            </a:r>
            <a:r>
              <a:rPr lang="en-US" sz="1200" dirty="0"/>
              <a:t>	    </a:t>
            </a:r>
          </a:p>
          <a:p>
            <a:pPr marL="0" indent="0">
              <a:buNone/>
            </a:pPr>
            <a:r>
              <a:rPr lang="en-US" sz="1200" dirty="0"/>
              <a:t>	    	end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end</a:t>
            </a:r>
          </a:p>
          <a:p>
            <a:r>
              <a:rPr lang="en-US" sz="1200" dirty="0" err="1" smtClean="0"/>
              <a:t>Obj</a:t>
            </a:r>
            <a:r>
              <a:rPr lang="en-US" sz="1200" dirty="0" smtClean="0"/>
              <a:t> = </a:t>
            </a:r>
            <a:r>
              <a:rPr lang="en-US" sz="1200" dirty="0" err="1" smtClean="0"/>
              <a:t>vehicle.new</a:t>
            </a:r>
            <a:r>
              <a:rPr lang="en-US" sz="1200" dirty="0" smtClean="0"/>
              <a:t>(2,120) -&gt; what will happen?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02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064"/>
            <a:ext cx="10515600" cy="560906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Local Variables (_) -&gt; {}</a:t>
            </a:r>
          </a:p>
          <a:p>
            <a:pPr lvl="1"/>
            <a:r>
              <a:rPr lang="en-US" dirty="0"/>
              <a:t>Instance </a:t>
            </a:r>
            <a:r>
              <a:rPr lang="en-US" dirty="0" smtClean="0"/>
              <a:t>Variables(@)</a:t>
            </a:r>
          </a:p>
          <a:p>
            <a:pPr lvl="1"/>
            <a:r>
              <a:rPr lang="en-US" dirty="0"/>
              <a:t>Class </a:t>
            </a:r>
            <a:r>
              <a:rPr lang="en-US" dirty="0" smtClean="0"/>
              <a:t>Variables(@@)</a:t>
            </a:r>
          </a:p>
          <a:p>
            <a:pPr lvl="1"/>
            <a:r>
              <a:rPr lang="en-US" dirty="0"/>
              <a:t>Global </a:t>
            </a:r>
            <a:r>
              <a:rPr lang="en-US" dirty="0" smtClean="0"/>
              <a:t>Variables($)</a:t>
            </a:r>
          </a:p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Can be used anywhere</a:t>
            </a:r>
          </a:p>
          <a:p>
            <a:pPr lvl="1"/>
            <a:r>
              <a:rPr lang="en-US" dirty="0" smtClean="0"/>
              <a:t>Must be initialized before use</a:t>
            </a:r>
          </a:p>
          <a:p>
            <a:pPr lvl="1"/>
            <a:r>
              <a:rPr lang="en-US" dirty="0" smtClean="0"/>
              <a:t>Reassigning value is a bad practice as this can impact other method using the constant</a:t>
            </a:r>
          </a:p>
          <a:p>
            <a:pPr lvl="1"/>
            <a:r>
              <a:rPr lang="en-US" dirty="0" smtClean="0"/>
              <a:t>FILE_PATH =“/</a:t>
            </a:r>
            <a:r>
              <a:rPr lang="en-US" dirty="0" err="1" smtClean="0"/>
              <a:t>usr</a:t>
            </a:r>
            <a:r>
              <a:rPr lang="en-US" dirty="0" smtClean="0"/>
              <a:t>/home/&lt;</a:t>
            </a:r>
            <a:r>
              <a:rPr lang="en-US" dirty="0" err="1" smtClean="0"/>
              <a:t>some_path</a:t>
            </a:r>
            <a:r>
              <a:rPr lang="en-US" dirty="0" smtClean="0"/>
              <a:t>&gt;”</a:t>
            </a:r>
          </a:p>
          <a:p>
            <a:r>
              <a:rPr lang="en-US" dirty="0" smtClean="0"/>
              <a:t>Variable types/literals</a:t>
            </a:r>
          </a:p>
          <a:p>
            <a:pPr lvl="1"/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Floating number ( decimals )</a:t>
            </a:r>
          </a:p>
          <a:p>
            <a:pPr lvl="1"/>
            <a:r>
              <a:rPr lang="en-US" dirty="0" smtClean="0"/>
              <a:t>Strings</a:t>
            </a:r>
          </a:p>
          <a:p>
            <a:pPr lvl="2"/>
            <a:r>
              <a:rPr lang="en-US" dirty="0" smtClean="0"/>
              <a:t>Any word or sentence</a:t>
            </a:r>
          </a:p>
          <a:p>
            <a:pPr lvl="2"/>
            <a:r>
              <a:rPr lang="en-US" dirty="0" smtClean="0"/>
              <a:t>Refer variable values #{}</a:t>
            </a:r>
          </a:p>
          <a:p>
            <a:pPr lvl="2"/>
            <a:r>
              <a:rPr lang="en-US" dirty="0" smtClean="0"/>
              <a:t>Escape char notations ( \n – new line, \backspace, \r carriage return </a:t>
            </a:r>
            <a:r>
              <a:rPr lang="is-IS" dirty="0" smtClean="0"/>
              <a:t>….... )</a:t>
            </a:r>
          </a:p>
          <a:p>
            <a:r>
              <a:rPr lang="is-IS" dirty="0" smtClean="0"/>
              <a:t>Arrays – arr_car_makes=[”inifiniti”,”acura”,”bmw”,”ford”] or arr_somearray=[1,2,3,5]</a:t>
            </a:r>
          </a:p>
          <a:p>
            <a:r>
              <a:rPr lang="en-US" dirty="0" smtClean="0"/>
              <a:t>H</a:t>
            </a:r>
            <a:r>
              <a:rPr lang="is-IS" dirty="0" smtClean="0"/>
              <a:t>ashes – </a:t>
            </a:r>
            <a:r>
              <a:rPr lang="en-US" dirty="0"/>
              <a:t>key value pairs -&gt; colors = { "red" =&gt; </a:t>
            </a:r>
            <a:r>
              <a:rPr lang="en-US" dirty="0" smtClean="0"/>
              <a:t>“nice”, </a:t>
            </a:r>
            <a:r>
              <a:rPr lang="en-US" dirty="0"/>
              <a:t>"green" =&gt; </a:t>
            </a:r>
            <a:r>
              <a:rPr lang="en-US" dirty="0" smtClean="0"/>
              <a:t>“better”, </a:t>
            </a:r>
            <a:r>
              <a:rPr lang="en-US" dirty="0"/>
              <a:t>"blue" =&gt; </a:t>
            </a:r>
            <a:r>
              <a:rPr lang="en-US" dirty="0" smtClean="0"/>
              <a:t>“ok”}</a:t>
            </a:r>
          </a:p>
          <a:p>
            <a:r>
              <a:rPr lang="en-US" dirty="0" smtClean="0"/>
              <a:t>Iterate array and hashes:</a:t>
            </a:r>
          </a:p>
          <a:p>
            <a:pPr marL="0" indent="0">
              <a:buNone/>
            </a:pPr>
            <a:r>
              <a:rPr lang="is-IS" dirty="0" smtClean="0"/>
              <a:t>	arr_car_makes</a:t>
            </a:r>
            <a:r>
              <a:rPr lang="en-US" dirty="0" smtClean="0"/>
              <a:t>.each do |</a:t>
            </a:r>
            <a:r>
              <a:rPr lang="en-US" dirty="0" err="1" smtClean="0"/>
              <a:t>val</a:t>
            </a:r>
            <a:r>
              <a:rPr lang="en-US" dirty="0" smtClean="0"/>
              <a:t>| </a:t>
            </a:r>
          </a:p>
          <a:p>
            <a:pPr marL="457200" lvl="1" indent="0">
              <a:buNone/>
            </a:pPr>
            <a:r>
              <a:rPr lang="en-US" dirty="0" smtClean="0"/>
              <a:t>		puts </a:t>
            </a:r>
            <a:r>
              <a:rPr lang="en-US" dirty="0" err="1" smtClean="0"/>
              <a:t>val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is-IS" dirty="0" smtClean="0"/>
              <a:t>colors</a:t>
            </a:r>
            <a:r>
              <a:rPr lang="en-US" dirty="0" smtClean="0"/>
              <a:t>.each </a:t>
            </a:r>
            <a:r>
              <a:rPr lang="en-US" dirty="0"/>
              <a:t>do </a:t>
            </a:r>
            <a:r>
              <a:rPr lang="en-US" dirty="0" smtClean="0"/>
              <a:t>|</a:t>
            </a:r>
            <a:r>
              <a:rPr lang="en-US" dirty="0" err="1" smtClean="0"/>
              <a:t>key,value</a:t>
            </a:r>
            <a:r>
              <a:rPr lang="en-US" dirty="0" smtClean="0"/>
              <a:t>|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puts </a:t>
            </a:r>
            <a:r>
              <a:rPr lang="en-US" dirty="0" smtClean="0"/>
              <a:t>“#{key} is a #{value} </a:t>
            </a:r>
          </a:p>
          <a:p>
            <a:pPr marL="457200" lvl="1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 smtClean="0"/>
              <a:t>Sum of all integers in </a:t>
            </a:r>
            <a:r>
              <a:rPr lang="en-US" dirty="0" err="1" smtClean="0"/>
              <a:t>arr_somearray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55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Arithmetic operators</a:t>
            </a:r>
          </a:p>
          <a:p>
            <a:pPr lvl="1"/>
            <a:r>
              <a:rPr lang="en-US" dirty="0" smtClean="0"/>
              <a:t>+,-,*,/,%,**</a:t>
            </a:r>
          </a:p>
          <a:p>
            <a:r>
              <a:rPr lang="en-US" dirty="0" err="1" smtClean="0"/>
              <a:t>Comparision</a:t>
            </a:r>
            <a:r>
              <a:rPr lang="en-US" dirty="0" smtClean="0"/>
              <a:t> operators</a:t>
            </a:r>
          </a:p>
          <a:p>
            <a:pPr lvl="1"/>
            <a:r>
              <a:rPr lang="en-US" dirty="0" smtClean="0"/>
              <a:t>==,!=,&lt;,&gt;,&gt;=,&lt;=,.</a:t>
            </a:r>
            <a:r>
              <a:rPr lang="en-US" dirty="0" err="1" smtClean="0"/>
              <a:t>eql</a:t>
            </a:r>
            <a:r>
              <a:rPr lang="en-US" dirty="0" smtClean="0"/>
              <a:t>?,.equal?</a:t>
            </a:r>
          </a:p>
          <a:p>
            <a:r>
              <a:rPr lang="en-US" dirty="0" smtClean="0"/>
              <a:t>Assignment operator</a:t>
            </a:r>
          </a:p>
          <a:p>
            <a:pPr lvl="1"/>
            <a:r>
              <a:rPr lang="en-US" dirty="0" smtClean="0"/>
              <a:t>=, +=, -+,*=,/=,%=,**=</a:t>
            </a:r>
          </a:p>
          <a:p>
            <a:pPr lvl="1"/>
            <a:r>
              <a:rPr lang="en-US" dirty="0" smtClean="0"/>
              <a:t>Can assign values to multiple variable in one statement</a:t>
            </a:r>
          </a:p>
          <a:p>
            <a:pPr lvl="2"/>
            <a:r>
              <a:rPr lang="en-US" dirty="0" err="1" smtClean="0"/>
              <a:t>A,b,c</a:t>
            </a:r>
            <a:r>
              <a:rPr lang="en-US" dirty="0" smtClean="0"/>
              <a:t>=1,2,3</a:t>
            </a:r>
          </a:p>
          <a:p>
            <a:r>
              <a:rPr lang="en-US" dirty="0" smtClean="0"/>
              <a:t>Logical operators</a:t>
            </a:r>
          </a:p>
          <a:p>
            <a:pPr lvl="1"/>
            <a:r>
              <a:rPr lang="en-US" dirty="0" smtClean="0"/>
              <a:t>‘and’ or ‘&amp;&amp;’</a:t>
            </a:r>
          </a:p>
          <a:p>
            <a:pPr lvl="1"/>
            <a:r>
              <a:rPr lang="en-US" dirty="0" smtClean="0"/>
              <a:t>‘or’ or ‘||’</a:t>
            </a:r>
          </a:p>
          <a:p>
            <a:pPr lvl="1"/>
            <a:r>
              <a:rPr lang="en-US" dirty="0" smtClean="0"/>
              <a:t>‘not’ or ‘!’</a:t>
            </a:r>
          </a:p>
          <a:p>
            <a:pPr lvl="1"/>
            <a:r>
              <a:rPr lang="en-US" dirty="0" smtClean="0"/>
              <a:t>?: =&gt; example !</a:t>
            </a:r>
            <a:r>
              <a:rPr lang="en-US" dirty="0" err="1" smtClean="0"/>
              <a:t>x?y:x</a:t>
            </a:r>
            <a:endParaRPr lang="en-US" dirty="0" smtClean="0"/>
          </a:p>
          <a:p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.. ( used for loops, includes last value) (1..10) =&gt; 1 -10</a:t>
            </a:r>
          </a:p>
          <a:p>
            <a:pPr lvl="1"/>
            <a:r>
              <a:rPr lang="is-IS" dirty="0" smtClean="0"/>
              <a:t>… </a:t>
            </a:r>
            <a:r>
              <a:rPr lang="en-US" dirty="0"/>
              <a:t>( used for loops, </a:t>
            </a:r>
            <a:r>
              <a:rPr lang="en-US" dirty="0" smtClean="0"/>
              <a:t>excludes last </a:t>
            </a:r>
            <a:r>
              <a:rPr lang="en-US" dirty="0"/>
              <a:t>value</a:t>
            </a:r>
            <a:r>
              <a:rPr lang="en-US" dirty="0" smtClean="0"/>
              <a:t>) (1</a:t>
            </a:r>
            <a:r>
              <a:rPr lang="is-IS" dirty="0" smtClean="0"/>
              <a:t>…10) =&gt; 1 -9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1577</Words>
  <Application>Microsoft Macintosh PowerPoint</Application>
  <PresentationFormat>Widescreen</PresentationFormat>
  <Paragraphs>623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Arial</vt:lpstr>
      <vt:lpstr>Office Theme</vt:lpstr>
      <vt:lpstr>Ruby</vt:lpstr>
      <vt:lpstr>Object-Oriented programming language</vt:lpstr>
      <vt:lpstr>Encapsulation</vt:lpstr>
      <vt:lpstr>Inheritance</vt:lpstr>
      <vt:lpstr>polymorphism</vt:lpstr>
      <vt:lpstr>objects</vt:lpstr>
      <vt:lpstr>Abstraction</vt:lpstr>
      <vt:lpstr>Variable</vt:lpstr>
      <vt:lpstr>Operators</vt:lpstr>
      <vt:lpstr>Installation</vt:lpstr>
      <vt:lpstr>Irb – interactive ruby</vt:lpstr>
      <vt:lpstr>Execute Ruby scripts</vt:lpstr>
      <vt:lpstr>Input params / command line args</vt:lpstr>
      <vt:lpstr>Conditional statements and loops</vt:lpstr>
      <vt:lpstr>PowerPoint Presentation</vt:lpstr>
      <vt:lpstr>PowerPoint Presentation</vt:lpstr>
      <vt:lpstr>PowerPoint Presentation</vt:lpstr>
      <vt:lpstr>methods</vt:lpstr>
      <vt:lpstr>PowerPoint Presentation</vt:lpstr>
      <vt:lpstr>Methods inside a class</vt:lpstr>
      <vt:lpstr>Methods access control</vt:lpstr>
      <vt:lpstr>Exception handling</vt:lpstr>
      <vt:lpstr>PowerPoint Presentation</vt:lpstr>
      <vt:lpstr>modules</vt:lpstr>
      <vt:lpstr>PowerPoint Presentation</vt:lpstr>
      <vt:lpstr>Mixins – multiple inheritance</vt:lpstr>
      <vt:lpstr>Built-in methods</vt:lpstr>
      <vt:lpstr>File I/O</vt:lpstr>
      <vt:lpstr>DataBase Interaction in ruby with DBI</vt:lpstr>
      <vt:lpstr>Set Up</vt:lpstr>
      <vt:lpstr>Interacting with DB</vt:lpstr>
      <vt:lpstr>DB Operations</vt:lpstr>
      <vt:lpstr>PowerPoint Presentation</vt:lpstr>
      <vt:lpstr>Sample script with libraries and shell operations</vt:lpstr>
      <vt:lpstr>Next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Microsoft Office User</dc:creator>
  <cp:lastModifiedBy>Microsoft Office User</cp:lastModifiedBy>
  <cp:revision>62</cp:revision>
  <dcterms:created xsi:type="dcterms:W3CDTF">2016-09-07T18:23:40Z</dcterms:created>
  <dcterms:modified xsi:type="dcterms:W3CDTF">2017-01-30T00:32:06Z</dcterms:modified>
</cp:coreProperties>
</file>