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7315200" cy="9601200"/>
  <p:embeddedFontLst>
    <p:embeddedFont>
      <p:font typeface="Corbel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6" roundtripDataSignature="AMtx7mhgKyys5IpgvKTf7blB8DO5Ntql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4733FD-D337-4919-A281-3B1719447C19}">
  <a:tblStyle styleId="{CD4733FD-D337-4919-A281-3B1719447C1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Corbel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Corbel-italic.fntdata"/><Relationship Id="rId21" Type="http://schemas.openxmlformats.org/officeDocument/2006/relationships/slide" Target="slides/slide15.xml"/><Relationship Id="rId43" Type="http://schemas.openxmlformats.org/officeDocument/2006/relationships/font" Target="fonts/Corbel-bold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3" name="Google Shape;303;p3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30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4" name="Google Shape;74;p4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5" name="Google Shape;75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1" name="Google Shape;81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3" name="Google Shape;43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9" name="Google Shape;49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0" name="Google Shape;50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6" name="Google Shape;66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7" name="Google Shape;67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8" name="Google Shape;68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38200" y="3103562"/>
            <a:ext cx="77724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CSE214: Algorithms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855662" y="4087812"/>
            <a:ext cx="77724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515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Greedy Approach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876550" y="5338762"/>
            <a:ext cx="3695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I </a:t>
            </a:r>
            <a:r>
              <a:rPr b="1" i="0" lang="en-US" sz="2800" u="none" cap="none" strike="noStrik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TAZIB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Lecturer, CSE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CSE, DIU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cdn.educba.com/academy/wp-content/uploads/2019/04/What-is-a-Greedy-Algorithm.jpg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337" y="690562"/>
            <a:ext cx="5715000" cy="22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1076325" y="1524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Coin Change</a:t>
            </a:r>
            <a:endParaRPr/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457200" y="1643062"/>
            <a:ext cx="8305800" cy="4681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that we have an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unlimited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number of coins of various denominations: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$1,   $5,   $10,   $25,   $50</a:t>
            </a:r>
            <a:endParaRPr b="1" i="0" sz="200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use a greedy method to give the </a:t>
            </a:r>
            <a:r>
              <a:rPr b="1" i="0" lang="en-US" sz="24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amount of coins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 </a:t>
            </a: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$41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type="title"/>
          </p:nvPr>
        </p:nvSpPr>
        <p:spPr>
          <a:xfrm>
            <a:off x="1025525" y="-55562"/>
            <a:ext cx="740727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i="0" lang="en-US" sz="4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Coin Change</a:t>
            </a:r>
            <a:endParaRPr/>
          </a:p>
        </p:txBody>
      </p:sp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488950" y="1066800"/>
            <a:ext cx="799782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that we have an unlimited number of coins of various denominations:</a:t>
            </a:r>
            <a:endParaRPr/>
          </a:p>
          <a:p>
            <a:pPr indent="-9525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i="0" lang="en-US" sz="26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$1,   $5,   $10,   $25,   $50</a:t>
            </a:r>
            <a:endParaRPr b="1" i="0" sz="240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use a greedy method to give the least amount of coins for 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$41</a:t>
            </a:r>
            <a:endParaRPr/>
          </a:p>
          <a:p>
            <a:pPr indent="-136525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4" lvl="3" marL="7540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Times New Roman"/>
              <a:buNone/>
            </a:pPr>
            <a:r>
              <a:rPr b="1" i="0" lang="en-US" sz="22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 – 25 = 16    ------  25</a:t>
            </a:r>
            <a:endParaRPr/>
          </a:p>
          <a:p>
            <a:pPr indent="-136524" lvl="3" marL="7540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Times New Roman"/>
              <a:buNone/>
            </a:pPr>
            <a:r>
              <a:rPr b="1" i="0" lang="en-US" sz="22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– 10 = 6      ------- 10</a:t>
            </a:r>
            <a:endParaRPr/>
          </a:p>
          <a:p>
            <a:pPr indent="-136524" lvl="3" marL="7540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Times New Roman"/>
              <a:buNone/>
            </a:pPr>
            <a:r>
              <a:rPr b="1" i="0" lang="en-US" sz="22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 –   5 = 1      -------  5</a:t>
            </a:r>
            <a:endParaRPr/>
          </a:p>
          <a:p>
            <a:pPr indent="-136524" lvl="3" marL="7540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Times New Roman"/>
              <a:buNone/>
            </a:pPr>
            <a:r>
              <a:rPr b="1" i="0" lang="en-US" sz="22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 -  1 = 0        -------  1</a:t>
            </a:r>
            <a:endParaRPr/>
          </a:p>
          <a:p>
            <a:pPr indent="-136524" lvl="3" marL="7540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indent="-136525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We have to give: </a:t>
            </a:r>
            <a:r>
              <a:rPr b="1" i="0" lang="en-US" sz="24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	10 	5 	1</a:t>
            </a:r>
            <a:endParaRPr/>
          </a:p>
        </p:txBody>
      </p:sp>
      <p:sp>
        <p:nvSpPr>
          <p:cNvPr id="170" name="Google Shape;170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914400" y="304800"/>
            <a:ext cx="8031162" cy="84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Change – </a:t>
            </a: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big problem - 1</a:t>
            </a:r>
            <a:endParaRPr/>
          </a:p>
        </p:txBody>
      </p:sp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433387" y="1409700"/>
            <a:ext cx="8031162" cy="481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that we have an unlimited number of coins of various denominations:</a:t>
            </a:r>
            <a:endParaRPr/>
          </a:p>
          <a:p>
            <a:pPr indent="-136525" lvl="0" marL="342900" marR="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800" u="non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$4 ,   $10,   $25</a:t>
            </a:r>
            <a:endParaRPr b="1" i="0" sz="1800" u="none">
              <a:solidFill>
                <a:srgbClr val="0066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use a greedy method to give the least amount of coins for </a:t>
            </a: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$41</a:t>
            </a:r>
            <a:endParaRPr/>
          </a:p>
          <a:p>
            <a:pPr indent="-152400" lvl="4" marL="2057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Times New Roman"/>
              <a:buChar char="»"/>
            </a:pPr>
            <a:r>
              <a:rPr b="1" i="0" lang="en-US" sz="24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41 – 25 = 16    ------   25</a:t>
            </a:r>
            <a:endParaRPr/>
          </a:p>
          <a:p>
            <a:pPr indent="-152400" lvl="4" marL="2057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Times New Roman"/>
              <a:buChar char="»"/>
            </a:pPr>
            <a:r>
              <a:rPr b="1" i="0" lang="en-US" sz="24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16 – 10 = 6      ------- 10</a:t>
            </a:r>
            <a:endParaRPr/>
          </a:p>
          <a:p>
            <a:pPr indent="-152400" lvl="4" marL="2057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Times New Roman"/>
              <a:buChar char="»"/>
            </a:pPr>
            <a:r>
              <a:rPr b="1" i="0" lang="en-US" sz="24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 –   4  = 2      -------  4</a:t>
            </a:r>
            <a:endParaRPr/>
          </a:p>
          <a:p>
            <a:pPr indent="-152400" lvl="4" marL="2057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Times New Roman"/>
              <a:buChar char="»"/>
            </a:pPr>
            <a:r>
              <a:rPr b="1" i="0" lang="en-US" sz="24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                    -------  ???</a:t>
            </a:r>
            <a:endParaRPr/>
          </a:p>
          <a:p>
            <a:pPr indent="-22225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should choose </a:t>
            </a:r>
            <a:r>
              <a:rPr b="1" i="0" lang="en-US" sz="2400" u="none">
                <a:solidFill>
                  <a:srgbClr val="DD0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25 	4	4 	4 	4</a:t>
            </a:r>
            <a:endParaRPr/>
          </a:p>
        </p:txBody>
      </p:sp>
      <p:sp>
        <p:nvSpPr>
          <p:cNvPr id="177" name="Google Shape;177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611187" y="304800"/>
            <a:ext cx="81788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Change – </a:t>
            </a: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big problem -2</a:t>
            </a:r>
            <a:endParaRPr/>
          </a:p>
        </p:txBody>
      </p:sp>
      <p:sp>
        <p:nvSpPr>
          <p:cNvPr id="183" name="Google Shape;183;p13"/>
          <p:cNvSpPr txBox="1"/>
          <p:nvPr>
            <p:ph idx="1" type="body"/>
          </p:nvPr>
        </p:nvSpPr>
        <p:spPr>
          <a:xfrm>
            <a:off x="620712" y="1641475"/>
            <a:ext cx="792162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Coins are valued </a:t>
            </a:r>
            <a:endParaRPr/>
          </a:p>
          <a:p>
            <a:pPr indent="-136525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136525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1" i="0" lang="en-US" sz="2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$30,   $20,    $5,    $1</a:t>
            </a:r>
            <a:endParaRPr/>
          </a:p>
          <a:p>
            <a:pPr indent="-136525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change for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$40</a:t>
            </a:r>
            <a:endParaRPr/>
          </a:p>
          <a:p>
            <a:pPr indent="-136525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have greedy-choice property, since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$40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best made with two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$.20’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/>
          </a:p>
          <a:p>
            <a:pPr indent="-136525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the greedy solution will pick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coins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0" lang="en-US" sz="24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ones?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84" name="Google Shape;184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type="title"/>
          </p:nvPr>
        </p:nvSpPr>
        <p:spPr>
          <a:xfrm>
            <a:off x="900112" y="457200"/>
            <a:ext cx="7407275" cy="809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greedy coin changing Algorithm</a:t>
            </a:r>
            <a:endParaRPr/>
          </a:p>
        </p:txBody>
      </p:sp>
      <p:sp>
        <p:nvSpPr>
          <p:cNvPr id="190" name="Google Shape;190;p14"/>
          <p:cNvSpPr txBox="1"/>
          <p:nvPr>
            <p:ph idx="1" type="body"/>
          </p:nvPr>
        </p:nvSpPr>
        <p:spPr>
          <a:xfrm>
            <a:off x="381000" y="1628775"/>
            <a:ext cx="850582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6525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9973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S &gt; 0 do</a:t>
            </a:r>
            <a:endParaRPr/>
          </a:p>
          <a:p>
            <a:pPr indent="-13652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9973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 = value of the largest coin &lt;= S</a:t>
            </a:r>
            <a:endParaRPr/>
          </a:p>
          <a:p>
            <a:pPr indent="-13652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9973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num = S / c</a:t>
            </a:r>
            <a:endParaRPr/>
          </a:p>
          <a:p>
            <a:pPr indent="-13652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9973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// pay out num coins of value c</a:t>
            </a:r>
            <a:endParaRPr/>
          </a:p>
          <a:p>
            <a:pPr indent="-136525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9973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 = S - num*c</a:t>
            </a:r>
            <a:endParaRPr b="1" i="0" sz="2000" u="none" cap="none" strike="noStrik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2" name="Google Shape;192;p14"/>
          <p:cNvGraphicFramePr/>
          <p:nvPr/>
        </p:nvGraphicFramePr>
        <p:xfrm>
          <a:off x="1828800" y="46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{CD4733FD-D337-4919-A281-3B1719447C19}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54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14"/>
          <p:cNvSpPr txBox="1"/>
          <p:nvPr/>
        </p:nvSpPr>
        <p:spPr>
          <a:xfrm>
            <a:off x="3241675" y="5562600"/>
            <a:ext cx="2784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change for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ctrTitle"/>
          </p:nvPr>
        </p:nvSpPr>
        <p:spPr>
          <a:xfrm>
            <a:off x="684212" y="1411287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6000"/>
              <a:buFont typeface="Times New Roman"/>
              <a:buNone/>
            </a:pPr>
            <a:r>
              <a:rPr b="0" i="0" lang="en-US" sz="6000" u="sng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 Algorithms</a:t>
            </a:r>
            <a:br>
              <a:rPr b="0" i="0" lang="en-US" sz="4000" u="sng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4000" u="sng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00" name="Google Shape;200;p15"/>
          <p:cNvSpPr txBox="1"/>
          <p:nvPr>
            <p:ph idx="1" type="subTitle"/>
          </p:nvPr>
        </p:nvSpPr>
        <p:spPr>
          <a:xfrm>
            <a:off x="1282700" y="3262312"/>
            <a:ext cx="6575425" cy="1387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-2 : Bin Packing Problem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encrypted-tbn0.gstatic.com/images?q=tbn:ANd9GcT4mizYy328tA-HwMBkk9qgSEYNMbJeVaEqj4f73yB6Z8YpqRc&amp;s" id="201" name="Google Shape;2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5121275"/>
            <a:ext cx="33242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963612" y="320675"/>
            <a:ext cx="7407275" cy="1004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 of Bin Packing</a:t>
            </a:r>
            <a:endParaRPr/>
          </a:p>
        </p:txBody>
      </p:sp>
      <p:pic>
        <p:nvPicPr>
          <p:cNvPr id="207" name="Google Shape;20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12" y="1819275"/>
            <a:ext cx="695325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type="title"/>
          </p:nvPr>
        </p:nvSpPr>
        <p:spPr>
          <a:xfrm>
            <a:off x="1050925" y="180975"/>
            <a:ext cx="7407275" cy="1108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 Packing</a:t>
            </a:r>
            <a:endParaRPr/>
          </a:p>
        </p:txBody>
      </p:sp>
      <p:sp>
        <p:nvSpPr>
          <p:cNvPr id="214" name="Google Shape;214;p17"/>
          <p:cNvSpPr txBox="1"/>
          <p:nvPr>
            <p:ph idx="1" type="body"/>
          </p:nvPr>
        </p:nvSpPr>
        <p:spPr>
          <a:xfrm>
            <a:off x="720725" y="1568450"/>
            <a:ext cx="7772400" cy="5137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6525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 packing problem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objects of different volumes must be packed into a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</a:t>
            </a: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bins or containers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of volume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way that </a:t>
            </a:r>
            <a:r>
              <a:rPr b="1" i="0" lang="en-US" sz="20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minimizes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number of bins used.</a:t>
            </a:r>
            <a:endParaRPr/>
          </a:p>
          <a:p>
            <a:pPr indent="-136525" lvl="0" marL="342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many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variations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this problem, </a:t>
            </a:r>
            <a:endParaRPr/>
          </a:p>
          <a:p>
            <a:pPr indent="-136525" lvl="0" marL="342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 2D packing, </a:t>
            </a:r>
            <a:endParaRPr/>
          </a:p>
          <a:p>
            <a:pPr indent="-136525" lvl="0" marL="342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linear packing, </a:t>
            </a:r>
            <a:endParaRPr/>
          </a:p>
          <a:p>
            <a:pPr indent="-136525" lvl="0" marL="342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packing by weight,</a:t>
            </a:r>
            <a:endParaRPr/>
          </a:p>
          <a:p>
            <a:pPr indent="-136525" lvl="0" marL="342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packing by cost, and so on.</a:t>
            </a:r>
            <a:endParaRPr/>
          </a:p>
          <a:p>
            <a:pPr indent="-136525" lvl="0" marL="342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342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have many applications, such as </a:t>
            </a:r>
            <a:r>
              <a:rPr b="1" i="0" lang="en-US" sz="20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filling up containers, loading trucks with weight capacity constraints, creating file backups in media</a:t>
            </a:r>
            <a:r>
              <a:rPr b="1" i="0" lang="en-US" sz="2000" u="non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/>
              <a:t>d so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non.</a:t>
            </a:r>
            <a:endParaRPr/>
          </a:p>
        </p:txBody>
      </p:sp>
      <p:sp>
        <p:nvSpPr>
          <p:cNvPr id="215" name="Google Shape;215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1163637" y="304800"/>
            <a:ext cx="7407275" cy="1100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Ways of Solution</a:t>
            </a:r>
            <a:endParaRPr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609600" y="1711325"/>
            <a:ext cx="7970837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Times New Roman"/>
              <a:buChar char="–"/>
            </a:pPr>
            <a:r>
              <a:rPr b="1" i="0" lang="en-US" sz="2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Fit Algorithm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Times New Roman"/>
              <a:buChar char="–"/>
            </a:pPr>
            <a:r>
              <a:rPr b="1" i="0" lang="en-US" sz="2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Fit Decreasing Algorithm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Times New Roman"/>
              <a:buChar char="–"/>
            </a:pPr>
            <a:r>
              <a:rPr b="1" i="0" lang="en-US" sz="2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Bin Algorithm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Times New Roman"/>
              <a:buChar char="–"/>
            </a:pPr>
            <a:r>
              <a:rPr b="1" i="0" lang="en-US" sz="2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Algorithms</a:t>
            </a:r>
            <a:endParaRPr/>
          </a:p>
        </p:txBody>
      </p:sp>
      <p:sp>
        <p:nvSpPr>
          <p:cNvPr id="222" name="Google Shape;222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1050925" y="150812"/>
            <a:ext cx="7407275" cy="114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Lower Bound</a:t>
            </a:r>
            <a:endParaRPr/>
          </a:p>
        </p:txBody>
      </p:sp>
      <p:pic>
        <p:nvPicPr>
          <p:cNvPr id="228" name="Google Shape;228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03337"/>
            <a:ext cx="6891337" cy="517366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5715000" y="1905000"/>
            <a:ext cx="3168650" cy="2986087"/>
          </a:xfrm>
          <a:prstGeom prst="rect">
            <a:avLst/>
          </a:prstGeom>
          <a:solidFill>
            <a:srgbClr val="D9FFF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size 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+ 12 + 7 + 6 +    10 + 4 + 5 + 1 = 57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 (Ship) Size 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Bound = </a:t>
            </a:r>
            <a:r>
              <a:rPr b="1" i="0" lang="en-US" sz="24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┌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57/20 </a:t>
            </a:r>
            <a:r>
              <a:rPr b="1" i="0" lang="en-US" sz="2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┐</a:t>
            </a:r>
            <a:r>
              <a:rPr b="1" i="0" lang="en-US" sz="20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     	  	          =┌2.85┐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9144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Contents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685800" y="1960562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Greedy Approach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on Coin Change Problem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on Bin packing Problem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type="title"/>
          </p:nvPr>
        </p:nvSpPr>
        <p:spPr>
          <a:xfrm>
            <a:off x="341312" y="268287"/>
            <a:ext cx="7407275" cy="103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First Fit Algorithm</a:t>
            </a:r>
            <a:endParaRPr/>
          </a:p>
        </p:txBody>
      </p:sp>
      <p:sp>
        <p:nvSpPr>
          <p:cNvPr id="236" name="Google Shape;236;p20"/>
          <p:cNvSpPr txBox="1"/>
          <p:nvPr>
            <p:ph idx="1" type="body"/>
          </p:nvPr>
        </p:nvSpPr>
        <p:spPr>
          <a:xfrm>
            <a:off x="838200" y="1773237"/>
            <a:ext cx="7732712" cy="417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very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straightforward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greedy approximation algorithm.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algorithm processes the items in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arbitrary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order.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item, it attempts to place the item in the first bin that can accommodate the item. If no bin is found, it opens a new bin and puts the item within the new bin.</a:t>
            </a:r>
            <a:endParaRPr/>
          </a:p>
        </p:txBody>
      </p:sp>
      <p:sp>
        <p:nvSpPr>
          <p:cNvPr id="237" name="Google Shape;237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type="title"/>
          </p:nvPr>
        </p:nvSpPr>
        <p:spPr>
          <a:xfrm>
            <a:off x="296862" y="84137"/>
            <a:ext cx="8694737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First Fit Algorithm works</a:t>
            </a:r>
            <a:endParaRPr/>
          </a:p>
        </p:txBody>
      </p:sp>
      <p:pic>
        <p:nvPicPr>
          <p:cNvPr id="243" name="Google Shape;24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439862"/>
            <a:ext cx="7210425" cy="463073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>
            <p:ph type="title"/>
          </p:nvPr>
        </p:nvSpPr>
        <p:spPr>
          <a:xfrm>
            <a:off x="1036637" y="168275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Fit Solution</a:t>
            </a:r>
            <a:endParaRPr/>
          </a:p>
        </p:txBody>
      </p:sp>
      <p:pic>
        <p:nvPicPr>
          <p:cNvPr id="250" name="Google Shape;250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175" y="1524000"/>
            <a:ext cx="6867525" cy="44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>
            <p:ph type="title"/>
          </p:nvPr>
        </p:nvSpPr>
        <p:spPr>
          <a:xfrm>
            <a:off x="341312" y="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First Fit Decreasing Algorithm</a:t>
            </a:r>
            <a:endParaRPr/>
          </a:p>
        </p:txBody>
      </p:sp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762000" y="1781175"/>
            <a:ext cx="7808912" cy="423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the items in </a:t>
            </a: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decreasing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the process </a:t>
            </a: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Fit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58" name="Google Shape;258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1050925" y="381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First Fit Decreasing works </a:t>
            </a:r>
            <a:endParaRPr/>
          </a:p>
        </p:txBody>
      </p:sp>
      <p:pic>
        <p:nvPicPr>
          <p:cNvPr id="264" name="Google Shape;26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037" y="1355725"/>
            <a:ext cx="7288212" cy="47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1219200" y="2286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73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Fit Decreasing Solution</a:t>
            </a:r>
            <a:endParaRPr/>
          </a:p>
        </p:txBody>
      </p:sp>
      <p:pic>
        <p:nvPicPr>
          <p:cNvPr id="271" name="Google Shape;271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912" y="1714500"/>
            <a:ext cx="7407275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503237" y="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Full Bin Algorithm</a:t>
            </a:r>
            <a:endParaRPr/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515937" y="1628775"/>
            <a:ext cx="7910512" cy="370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full bin packing algorithm is more likely to produce an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 solution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using the least possible number of bins – than the first fit decreasing and first fit algorithms. 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works by matching object so as to fill as many bins as possible.</a:t>
            </a:r>
            <a:endParaRPr/>
          </a:p>
        </p:txBody>
      </p:sp>
      <p:sp>
        <p:nvSpPr>
          <p:cNvPr id="279" name="Google Shape;279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title"/>
          </p:nvPr>
        </p:nvSpPr>
        <p:spPr>
          <a:xfrm>
            <a:off x="447675" y="268287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Bin Concept</a:t>
            </a:r>
            <a:endParaRPr/>
          </a:p>
        </p:txBody>
      </p:sp>
      <p:sp>
        <p:nvSpPr>
          <p:cNvPr id="285" name="Google Shape;285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325437" y="1465262"/>
            <a:ext cx="8220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 the Items into the most full bin, which could accept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Keeps bins open even when the next item in the list will not fit in the previous opened bins, in the hope that a later smaller item will fill.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 it in the bins so that smallest empty space is left.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1127125" y="55562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Full Bin Algorithm Works</a:t>
            </a:r>
            <a:endParaRPr/>
          </a:p>
        </p:txBody>
      </p:sp>
      <p:pic>
        <p:nvPicPr>
          <p:cNvPr id="292" name="Google Shape;292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262" y="1550987"/>
            <a:ext cx="7831137" cy="454501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type="title"/>
          </p:nvPr>
        </p:nvSpPr>
        <p:spPr>
          <a:xfrm>
            <a:off x="873125" y="160337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Bin Solution</a:t>
            </a:r>
            <a:endParaRPr/>
          </a:p>
        </p:txBody>
      </p:sp>
      <p:pic>
        <p:nvPicPr>
          <p:cNvPr id="299" name="Google Shape;299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579562"/>
            <a:ext cx="7213600" cy="46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760412" y="53975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i="0" lang="en-US" sz="4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 Algorithm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328612" y="1409700"/>
            <a:ext cx="8272462" cy="481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60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Greedy algorithms make the choice that </a:t>
            </a:r>
            <a:r>
              <a:rPr b="1" i="0" lang="en-US" sz="23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looks best at the moment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/>
          </a:p>
          <a:p>
            <a:pPr indent="-136525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60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</a:t>
            </a:r>
            <a:r>
              <a:rPr b="1" i="0" lang="en-US" sz="23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</a:t>
            </a:r>
            <a:r>
              <a:rPr b="0" i="0" lang="en-US" sz="23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US" sz="23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straightforward</a:t>
            </a:r>
            <a:r>
              <a:rPr b="0" i="0" lang="en-US" sz="23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solutions.</a:t>
            </a:r>
            <a:endParaRPr/>
          </a:p>
          <a:p>
            <a:pPr indent="-136525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60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Gives you </a:t>
            </a:r>
            <a:r>
              <a:rPr b="1" i="0" lang="en-US" sz="23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locally</a:t>
            </a:r>
            <a:r>
              <a:rPr b="0" i="0" lang="en-US" sz="23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3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</a:t>
            </a:r>
            <a:r>
              <a:rPr b="0" i="0" lang="en-US" sz="23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</a:t>
            </a:r>
            <a:r>
              <a:rPr b="1" i="0" lang="en-US" sz="2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</a:t>
            </a:r>
            <a:r>
              <a:rPr b="0" i="0" lang="en-US" sz="2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looking</a:t>
            </a:r>
            <a:r>
              <a:rPr b="0" i="0" lang="en-US" sz="2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ahead</a:t>
            </a:r>
            <a:r>
              <a:rPr b="0" i="0" lang="en-US" sz="2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36525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605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locally optimal choice </a:t>
            </a:r>
            <a:r>
              <a:rPr b="1" i="0" lang="en-US" sz="23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or may not </a:t>
            </a:r>
            <a:r>
              <a:rPr b="1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 to a globally optimal solution 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(i.e. an optimal solution to the entire problem).</a:t>
            </a:r>
            <a:endParaRPr/>
          </a:p>
          <a:p>
            <a:pPr indent="-196850" lvl="0" marL="34290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/>
        </p:nvSpPr>
        <p:spPr>
          <a:xfrm>
            <a:off x="1066800" y="457200"/>
            <a:ext cx="7391400" cy="827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None/>
            </a:pPr>
            <a:r>
              <a:rPr b="1" i="0" lang="en-US" sz="30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Three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8" name="Google Shape;308;p30"/>
          <p:cNvGraphicFramePr/>
          <p:nvPr/>
        </p:nvGraphicFramePr>
        <p:xfrm>
          <a:off x="9144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{CD4733FD-D337-4919-A281-3B1719447C19}</a:tableStyleId>
              </a:tblPr>
              <a:tblGrid>
                <a:gridCol w="3429000"/>
                <a:gridCol w="3886200"/>
              </a:tblGrid>
              <a:tr h="73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</a:t>
                      </a:r>
                      <a:endParaRPr sz="1400" u="none" cap="none" strike="noStrike"/>
                    </a:p>
                  </a:txBody>
                  <a:tcPr marT="76200" marB="76200" marR="952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</a:t>
                      </a:r>
                      <a:endParaRPr sz="1400" u="none" cap="none" strike="noStrike"/>
                    </a:p>
                  </a:txBody>
                  <a:tcPr marT="76200" marB="76200" marR="95250" marL="952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FFEA"/>
                    </a:solidFill>
                  </a:tcPr>
                </a:tc>
              </a:tr>
              <a:tr h="8842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FIRST FIT</a:t>
                      </a:r>
                      <a:endParaRPr sz="1400" u="none" cap="none" strike="noStrike"/>
                    </a:p>
                  </a:txBody>
                  <a:tcPr marT="76200" marB="76200" marR="952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0D6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Char char="▪"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Easiest to use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Char char="▪"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Isn’t optimal </a:t>
                      </a:r>
                      <a:endParaRPr sz="1400" u="none" cap="none" strike="noStrike"/>
                    </a:p>
                  </a:txBody>
                  <a:tcPr marT="76200" marB="76200" marR="95250" marL="9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4935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FIRST FIT DCREASING</a:t>
                      </a:r>
                      <a:endParaRPr sz="1400" u="none" cap="none" strike="noStrike"/>
                    </a:p>
                  </a:txBody>
                  <a:tcPr marT="76200" marB="76200" marR="952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0D6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Char char="▪"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Easy to use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Char char="▪"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Isn’t optimal always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95250" marL="9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4935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BIN</a:t>
                      </a:r>
                      <a:endParaRPr sz="1400" u="none" cap="none" strike="noStrike"/>
                    </a:p>
                  </a:txBody>
                  <a:tcPr marT="76200" marB="76200" marR="952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0D6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Char char="▪"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Optimal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Char char="▪"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Difficult to use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76200" marR="95250" marL="952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>
            <p:ph type="title"/>
          </p:nvPr>
        </p:nvSpPr>
        <p:spPr>
          <a:xfrm>
            <a:off x="1050925" y="152400"/>
            <a:ext cx="740727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Exercise- 1</a:t>
            </a:r>
            <a:endParaRPr/>
          </a:p>
        </p:txBody>
      </p:sp>
      <p:pic>
        <p:nvPicPr>
          <p:cNvPr id="314" name="Google Shape;314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" y="1346200"/>
            <a:ext cx="8101012" cy="4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712" y="1866900"/>
            <a:ext cx="5595937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2"/>
          <p:cNvSpPr txBox="1"/>
          <p:nvPr/>
        </p:nvSpPr>
        <p:spPr>
          <a:xfrm>
            <a:off x="914400" y="381000"/>
            <a:ext cx="740727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Exercise- 1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/>
          <p:nvPr>
            <p:ph idx="1" type="body"/>
          </p:nvPr>
        </p:nvSpPr>
        <p:spPr>
          <a:xfrm>
            <a:off x="685800" y="13890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Find the lower bound.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Find how many bins are required to move these items using three algorithms.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973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Which is more efficient and why?</a:t>
            </a:r>
            <a:endParaRPr/>
          </a:p>
        </p:txBody>
      </p:sp>
      <p:sp>
        <p:nvSpPr>
          <p:cNvPr id="328" name="Google Shape;328;p3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3"/>
          <p:cNvSpPr txBox="1"/>
          <p:nvPr/>
        </p:nvSpPr>
        <p:spPr>
          <a:xfrm>
            <a:off x="868362" y="334962"/>
            <a:ext cx="740727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Exercise- 2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300" y="3124200"/>
            <a:ext cx="7135812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>
            <p:ph type="title"/>
          </p:nvPr>
        </p:nvSpPr>
        <p:spPr>
          <a:xfrm>
            <a:off x="685800" y="541337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</a:t>
            </a:r>
            <a:endParaRPr/>
          </a:p>
        </p:txBody>
      </p:sp>
      <p:sp>
        <p:nvSpPr>
          <p:cNvPr id="336" name="Google Shape;336;p34"/>
          <p:cNvSpPr txBox="1"/>
          <p:nvPr>
            <p:ph idx="1" type="body"/>
          </p:nvPr>
        </p:nvSpPr>
        <p:spPr>
          <a:xfrm>
            <a:off x="687388" y="2053437"/>
            <a:ext cx="7404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https://www.youtube.com/watch?v=kiMFyTWqLhc</a:t>
            </a:r>
            <a:endParaRPr/>
          </a:p>
        </p:txBody>
      </p:sp>
      <p:sp>
        <p:nvSpPr>
          <p:cNvPr id="337" name="Google Shape;337;p3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5"/>
          <p:cNvSpPr/>
          <p:nvPr/>
        </p:nvSpPr>
        <p:spPr>
          <a:xfrm>
            <a:off x="2130109" y="2514600"/>
            <a:ext cx="47756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FEEF"/>
              </a:buClr>
              <a:buSzPts val="7200"/>
              <a:buFont typeface="Times New Roman"/>
              <a:buNone/>
            </a:pPr>
            <a:r>
              <a:rPr b="1" i="1" lang="en-US" sz="7200" u="none" cap="none" strike="noStrike">
                <a:solidFill>
                  <a:srgbClr val="C1FE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i="1" sz="7200" u="none" cap="none" strike="noStrike">
              <a:solidFill>
                <a:srgbClr val="C1FE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upload.wikimedia.org/wikipedia/commons/thumb/e/e0/SNice.svg/1200px-SNice.svg.png" id="344" name="Google Shape;3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625" y="4303712"/>
            <a:ext cx="1944687" cy="194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1052512" y="127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Times New Roman"/>
              <a:buNone/>
            </a:pPr>
            <a:r>
              <a:rPr b="1" i="0" lang="en-US" sz="44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230187" y="1355725"/>
            <a:ext cx="8475662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Shortest Path From a Graph </a:t>
            </a:r>
            <a:r>
              <a:rPr b="1" i="0" lang="en-US" sz="28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(Node A -&gt; D)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7381" l="0" r="49481" t="0"/>
          <a:stretch/>
        </p:blipFill>
        <p:spPr>
          <a:xfrm>
            <a:off x="4102100" y="2324100"/>
            <a:ext cx="4175125" cy="376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7624" l="51037" r="0" t="0"/>
          <a:stretch/>
        </p:blipFill>
        <p:spPr>
          <a:xfrm>
            <a:off x="230187" y="2052637"/>
            <a:ext cx="4046537" cy="37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825" y="5867400"/>
            <a:ext cx="37242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5812" y="5692775"/>
            <a:ext cx="38957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1066800" y="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and disadvantages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922337" y="1600200"/>
            <a:ext cx="769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always lead to a global optimal solution.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350837" y="274637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going to learn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990600" y="1438275"/>
            <a:ext cx="7589837" cy="452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333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Greedy Coin Change</a:t>
            </a:r>
            <a:endParaRPr/>
          </a:p>
          <a:p>
            <a:pPr indent="0" lvl="0" marL="33337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Greedy Bin Packing</a:t>
            </a:r>
            <a:endParaRPr/>
          </a:p>
          <a:p>
            <a:pPr indent="0" lvl="0" marL="33337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Greedy Partial Knapsack</a:t>
            </a:r>
            <a:endParaRPr/>
          </a:p>
          <a:p>
            <a:pPr indent="0" lvl="0" marL="33337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1641F6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Greedy Huffman Coding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ctrTitle"/>
          </p:nvPr>
        </p:nvSpPr>
        <p:spPr>
          <a:xfrm>
            <a:off x="685800" y="111125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F6"/>
              </a:buClr>
              <a:buSzPts val="6000"/>
              <a:buFont typeface="Times New Roman"/>
              <a:buNone/>
            </a:pPr>
            <a:r>
              <a:rPr b="0" i="0" lang="en-US" sz="6000" u="sng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 Algorithms</a:t>
            </a:r>
            <a:br>
              <a:rPr b="0" i="0" lang="en-US" sz="4000" u="sng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4000" u="sng">
                <a:solidFill>
                  <a:srgbClr val="164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40" name="Google Shape;140;p7"/>
          <p:cNvSpPr txBox="1"/>
          <p:nvPr>
            <p:ph idx="1" type="subTitle"/>
          </p:nvPr>
        </p:nvSpPr>
        <p:spPr>
          <a:xfrm>
            <a:off x="838200" y="3048000"/>
            <a:ext cx="784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 -1 : Greedy Coin Changing Algorithm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4075" y="4902200"/>
            <a:ext cx="1697037" cy="17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1050925" y="1524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1" i="0" lang="en-US" sz="44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Coin Change</a:t>
            </a:r>
            <a:endParaRPr/>
          </a:p>
        </p:txBody>
      </p:sp>
      <p:pic>
        <p:nvPicPr>
          <p:cNvPr descr="Picture2.png" id="147" name="Google Shape;14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1947862"/>
            <a:ext cx="7404100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927100" y="134937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of Coin Change</a:t>
            </a:r>
            <a:endParaRPr/>
          </a:p>
        </p:txBody>
      </p:sp>
      <p:pic>
        <p:nvPicPr>
          <p:cNvPr descr="Picture3.png" id="154" name="Google Shape;15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125" y="2659062"/>
            <a:ext cx="7404100" cy="333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469900" y="1454150"/>
            <a:ext cx="8321675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 out a given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</a:t>
            </a:r>
            <a:r>
              <a:rPr b="1" i="1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smallest number of coins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possible.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2007-04-25T04:04:41Z</dcterms:created>
  <dc:creator>Computer Science &amp; Engineering Department</dc:creator>
</cp:coreProperties>
</file>