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jVoQpifZChR2vgdF3KNuyUPhv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1DBA3A-9E14-4B6B-815A-1A162882735C}">
  <a:tblStyle styleId="{851DBA3A-9E14-4B6B-815A-1A16288273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5" name="Google Shape;605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6" name="Google Shape;606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4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38200" y="3103562"/>
            <a:ext cx="7772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CSE214: Algorithms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55662" y="4087812"/>
            <a:ext cx="77724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Greedy Approach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and Huffman Coding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876550" y="5338762"/>
            <a:ext cx="3695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 </a:t>
            </a:r>
            <a:r>
              <a:rPr b="1" lang="en-US" sz="2800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TAZIB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CSE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CSE, DIU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ttps://cdn.educba.com/academy/wp-content/uploads/2019/04/What-is-a-Greedy-Algorithm.jp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7" y="690562"/>
            <a:ext cx="57150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350837" y="0"/>
            <a:ext cx="83359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Knapsack problem</a:t>
            </a:r>
            <a:endParaRPr/>
          </a:p>
        </p:txBody>
      </p:sp>
      <p:graphicFrame>
        <p:nvGraphicFramePr>
          <p:cNvPr id="173" name="Google Shape;173;p10"/>
          <p:cNvGraphicFramePr/>
          <p:nvPr/>
        </p:nvGraphicFramePr>
        <p:xfrm>
          <a:off x="228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016000"/>
                <a:gridCol w="863600"/>
                <a:gridCol w="1168400"/>
              </a:tblGrid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5040312" y="1000125"/>
            <a:ext cx="36464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Item , </a:t>
            </a: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3</a:t>
            </a:r>
            <a:endParaRPr b="1" i="0" sz="1800" u="none" cap="none" strike="noStrike">
              <a:solidFill>
                <a:srgbClr val="00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Size , </a:t>
            </a: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20</a:t>
            </a:r>
            <a:endParaRPr/>
          </a:p>
        </p:txBody>
      </p:sp>
      <p:graphicFrame>
        <p:nvGraphicFramePr>
          <p:cNvPr id="176" name="Google Shape;176;p10"/>
          <p:cNvGraphicFramePr/>
          <p:nvPr/>
        </p:nvGraphicFramePr>
        <p:xfrm>
          <a:off x="3810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974725"/>
                <a:gridCol w="976300"/>
                <a:gridCol w="974725"/>
                <a:gridCol w="976300"/>
                <a:gridCol w="9747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Σ WiXi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Σ PiXi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2/15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10/15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10"/>
          <p:cNvSpPr txBox="1"/>
          <p:nvPr/>
        </p:nvSpPr>
        <p:spPr>
          <a:xfrm>
            <a:off x="838200" y="2514600"/>
            <a:ext cx="289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Cases: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Price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Weight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Pi/Wi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173037" y="4343400"/>
            <a:ext cx="2100262" cy="2446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– 3: (Pi /Wi)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973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 = P1/W1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= 25/18 = 1.39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= P2/W2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= 24/15 = 1.6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 = P3 / W3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= 15 / 10 = 1.5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4767262" y="4678362"/>
            <a:ext cx="21463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Item 2 : X3 (5/10)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Profit  = 15 * (1/2)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= 7.5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 = 10– 10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7505700" y="4678362"/>
            <a:ext cx="1470025" cy="1293812"/>
          </a:xfrm>
          <a:prstGeom prst="rect">
            <a:avLst/>
          </a:prstGeom>
          <a:solidFill>
            <a:srgbClr val="FFEDB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Profit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24 + 7.5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31.5  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2557462" y="4727575"/>
            <a:ext cx="1677987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1 : X2 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 = 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20 – 15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350837" y="0"/>
            <a:ext cx="833596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Knapsack problem</a:t>
            </a:r>
            <a:endParaRPr/>
          </a:p>
        </p:txBody>
      </p:sp>
      <p:graphicFrame>
        <p:nvGraphicFramePr>
          <p:cNvPr id="187" name="Google Shape;187;p11"/>
          <p:cNvGraphicFramePr/>
          <p:nvPr/>
        </p:nvGraphicFramePr>
        <p:xfrm>
          <a:off x="350837" y="153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041400"/>
                <a:gridCol w="887400"/>
                <a:gridCol w="1196975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4054475" y="1465262"/>
            <a:ext cx="36464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Item , </a:t>
            </a: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3</a:t>
            </a:r>
            <a:endParaRPr b="1" i="0" sz="2000" u="none" cap="none" strike="noStrike">
              <a:solidFill>
                <a:srgbClr val="00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Size , </a:t>
            </a: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20</a:t>
            </a:r>
            <a:endParaRPr/>
          </a:p>
        </p:txBody>
      </p:sp>
      <p:graphicFrame>
        <p:nvGraphicFramePr>
          <p:cNvPr id="190" name="Google Shape;190;p11"/>
          <p:cNvGraphicFramePr/>
          <p:nvPr/>
        </p:nvGraphicFramePr>
        <p:xfrm>
          <a:off x="3176587" y="4294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101725"/>
                <a:gridCol w="1101725"/>
                <a:gridCol w="1103300"/>
                <a:gridCol w="1101725"/>
                <a:gridCol w="1101725"/>
              </a:tblGrid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Σ WiXi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Σ PiXi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2/15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10/15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31.5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11"/>
          <p:cNvSpPr txBox="1"/>
          <p:nvPr/>
        </p:nvSpPr>
        <p:spPr>
          <a:xfrm>
            <a:off x="4762" y="4038600"/>
            <a:ext cx="2971800" cy="207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Cases:</a:t>
            </a:r>
            <a:endParaRPr/>
          </a:p>
          <a:p>
            <a:pPr indent="-341312" lvl="1" marL="798512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Price</a:t>
            </a:r>
            <a:endParaRPr/>
          </a:p>
          <a:p>
            <a:pPr indent="-341312" lvl="1" marL="798512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Weight</a:t>
            </a:r>
            <a:endParaRPr/>
          </a:p>
          <a:p>
            <a:pPr indent="-341312" lvl="1" marL="798512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Pi/Wi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230187" y="0"/>
            <a:ext cx="853281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 Knapsack Problem</a:t>
            </a:r>
            <a:endParaRPr/>
          </a:p>
        </p:txBody>
      </p:sp>
      <p:pic>
        <p:nvPicPr>
          <p:cNvPr id="197" name="Google Shape;19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7" y="1905000"/>
            <a:ext cx="46609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869950" y="211137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 Knapsack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05" name="Google Shape;20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77307" r="0" t="0"/>
          <a:stretch/>
        </p:blipFill>
        <p:spPr>
          <a:xfrm>
            <a:off x="6858000" y="1606550"/>
            <a:ext cx="167957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1" r="67045" t="0"/>
          <a:stretch/>
        </p:blipFill>
        <p:spPr>
          <a:xfrm>
            <a:off x="393050" y="1692275"/>
            <a:ext cx="2928936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 b="0" l="32432" r="46911" t="80795"/>
          <a:stretch/>
        </p:blipFill>
        <p:spPr>
          <a:xfrm>
            <a:off x="3541712" y="4724400"/>
            <a:ext cx="1528762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141287" y="5397500"/>
            <a:ext cx="1120775" cy="831850"/>
          </a:xfrm>
          <a:prstGeom prst="rect">
            <a:avLst/>
          </a:prstGeom>
          <a:solidFill>
            <a:srgbClr val="85FFE0"/>
          </a:solidFill>
          <a:ln cap="flat" cmpd="sng" w="9525">
            <a:solidFill>
              <a:srgbClr val="0066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 = p1/w1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60/10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6 </a:t>
            </a:r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1406525" y="5399087"/>
            <a:ext cx="1222375" cy="830262"/>
          </a:xfrm>
          <a:prstGeom prst="rect">
            <a:avLst/>
          </a:prstGeom>
          <a:solidFill>
            <a:srgbClr val="FEE0D6"/>
          </a:solidFill>
          <a:ln cap="flat" cmpd="sng" w="9525">
            <a:solidFill>
              <a:srgbClr val="0066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= p2/w2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100/20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5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2743200" y="5399087"/>
            <a:ext cx="1223962" cy="830262"/>
          </a:xfrm>
          <a:prstGeom prst="rect">
            <a:avLst/>
          </a:prstGeom>
          <a:solidFill>
            <a:srgbClr val="47FFD1"/>
          </a:solidFill>
          <a:ln cap="flat" cmpd="sng" w="9525">
            <a:solidFill>
              <a:srgbClr val="0066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 = p3/w3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120/30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4 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5302250" y="2057400"/>
            <a:ext cx="784225" cy="2590800"/>
          </a:xfrm>
          <a:prstGeom prst="rect">
            <a:avLst/>
          </a:prstGeom>
          <a:solidFill>
            <a:srgbClr val="FFEDB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5302250" y="3810000"/>
            <a:ext cx="784225" cy="838200"/>
          </a:xfrm>
          <a:prstGeom prst="rect">
            <a:avLst/>
          </a:prstGeom>
          <a:solidFill>
            <a:srgbClr val="FEE0D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=60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5297487" y="2895600"/>
            <a:ext cx="788987" cy="914400"/>
          </a:xfrm>
          <a:prstGeom prst="rect">
            <a:avLst/>
          </a:prstGeom>
          <a:solidFill>
            <a:srgbClr val="A5A5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=100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4949825" y="5397500"/>
            <a:ext cx="1603375" cy="831850"/>
          </a:xfrm>
          <a:prstGeom prst="rect">
            <a:avLst/>
          </a:prstGeom>
          <a:solidFill>
            <a:srgbClr val="EBB9FF"/>
          </a:solidFill>
          <a:ln cap="flat" cmpd="sng" w="9525">
            <a:solidFill>
              <a:srgbClr val="0066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= 60 + 100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=  160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3687762" y="2057400"/>
            <a:ext cx="785812" cy="2590800"/>
          </a:xfrm>
          <a:prstGeom prst="rect">
            <a:avLst/>
          </a:prstGeom>
          <a:solidFill>
            <a:srgbClr val="FFEDB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m=50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230187" y="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Greedy Methods</a:t>
            </a:r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363537" y="1593850"/>
            <a:ext cx="8229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always find the optimal solution for some problems.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ctrTitle"/>
          </p:nvPr>
        </p:nvSpPr>
        <p:spPr>
          <a:xfrm>
            <a:off x="685800" y="111125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6000"/>
              <a:buFont typeface="Times New Roman"/>
              <a:buNone/>
            </a:pPr>
            <a:r>
              <a:rPr b="0" i="0" lang="en-US" sz="6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Algorithms</a:t>
            </a: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9" name="Google Shape;229;p15"/>
          <p:cNvSpPr txBox="1"/>
          <p:nvPr>
            <p:ph idx="1" type="subTitle"/>
          </p:nvPr>
        </p:nvSpPr>
        <p:spPr>
          <a:xfrm>
            <a:off x="574675" y="3048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- 4 : Huffman Coding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4.bp.blogspot.com/-hNgfgRMzNDw/VCBT-4Y7B_I/AAAAAAAAC4I/kaE8B4MMsAI/s1600/3.jpg" id="230" name="Google Shape;2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114800"/>
            <a:ext cx="2200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050925" y="1524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Huffman Codes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379412" y="1439862"/>
            <a:ext cx="82613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used technique for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compression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 data to be a sequence of characters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for 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way of storing the data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1" i="1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character code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Uniquely represents a character by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string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38200" y="84137"/>
            <a:ext cx="7467600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Ways to Compress data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473075" y="1620837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Fixed-Length Codewords</a:t>
            </a:r>
            <a:endParaRPr/>
          </a:p>
          <a:p>
            <a:pPr indent="-136525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Variable-Length Codewords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981075" y="76200"/>
            <a:ext cx="7407275" cy="135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350837" y="1676400"/>
            <a:ext cx="8669337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you have to compress a data file containing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100,000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file only has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b, c, d, e, f)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52" name="Google Shape;252;p18"/>
          <p:cNvGraphicFramePr/>
          <p:nvPr/>
        </p:nvGraphicFramePr>
        <p:xfrm>
          <a:off x="488950" y="4090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B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1050925" y="0"/>
            <a:ext cx="7407275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Fixed-Length Codes</a:t>
            </a:r>
            <a:endParaRPr/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427037" y="1214437"/>
            <a:ext cx="8669400" cy="5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 containing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100,000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bits needed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000, b = 001, c = 010, d = 011, e = 100, f = 101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Requires: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100,000 * 3 =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300,000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60" name="Google Shape;260;p19"/>
          <p:cNvGraphicFramePr/>
          <p:nvPr/>
        </p:nvGraphicFramePr>
        <p:xfrm>
          <a:off x="56038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B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85800" y="1960562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Problem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Huffman Coding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914400" y="381000"/>
            <a:ext cx="7405687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Huffman Codes</a:t>
            </a:r>
            <a:endParaRPr/>
          </a:p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539750" y="1409700"/>
            <a:ext cx="814705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1" i="0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Length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frequencies of occurrence of characters to build a optimal way of representing each character</a:t>
            </a:r>
            <a:endParaRPr/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787" y="3236912"/>
            <a:ext cx="41687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/>
          <p:nvPr>
            <p:ph type="title"/>
          </p:nvPr>
        </p:nvSpPr>
        <p:spPr>
          <a:xfrm>
            <a:off x="1219200" y="77787"/>
            <a:ext cx="6934200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a Huffman Code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565150" y="1295400"/>
            <a:ext cx="8474075" cy="51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b="1" i="0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</a:t>
            </a:r>
            <a:endParaRPr/>
          </a:p>
          <a:p>
            <a:pPr indent="0" lvl="1" marL="204786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Arranging the characters in order of their frequencies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Ascending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04786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04786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04786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04786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Add Two minimum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frequencies and place them to the right position</a:t>
            </a:r>
            <a:endParaRPr/>
          </a:p>
          <a:p>
            <a:pPr indent="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1636712" y="212725"/>
            <a:ext cx="5748337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311275"/>
            <a:ext cx="4078287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2"/>
          <p:cNvGrpSpPr/>
          <p:nvPr/>
        </p:nvGrpSpPr>
        <p:grpSpPr>
          <a:xfrm>
            <a:off x="4843462" y="1270000"/>
            <a:ext cx="3816350" cy="944562"/>
            <a:chOff x="3051" y="800"/>
            <a:chExt cx="2404" cy="595"/>
          </a:xfrm>
        </p:grpSpPr>
        <p:sp>
          <p:nvSpPr>
            <p:cNvPr id="284" name="Google Shape;284;p22"/>
            <p:cNvSpPr txBox="1"/>
            <p:nvPr/>
          </p:nvSpPr>
          <p:spPr>
            <a:xfrm>
              <a:off x="5063" y="832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285" name="Google Shape;285;p22"/>
            <p:cNvSpPr txBox="1"/>
            <p:nvPr/>
          </p:nvSpPr>
          <p:spPr>
            <a:xfrm>
              <a:off x="3051" y="832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3480" y="832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4634" y="832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4068" y="800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cxnSp>
          <p:nvCxnSpPr>
            <p:cNvPr id="289" name="Google Shape;289;p22"/>
            <p:cNvCxnSpPr/>
            <p:nvPr/>
          </p:nvCxnSpPr>
          <p:spPr>
            <a:xfrm flipH="1">
              <a:off x="4032" y="1053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" name="Google Shape;290;p22"/>
            <p:cNvCxnSpPr/>
            <p:nvPr/>
          </p:nvCxnSpPr>
          <p:spPr>
            <a:xfrm>
              <a:off x="4320" y="1058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1" name="Google Shape;291;p22"/>
            <p:cNvSpPr txBox="1"/>
            <p:nvPr/>
          </p:nvSpPr>
          <p:spPr>
            <a:xfrm>
              <a:off x="3824" y="1184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4252" y="1184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3939" y="96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4338" y="96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95" name="Google Shape;295;p22"/>
          <p:cNvGrpSpPr/>
          <p:nvPr/>
        </p:nvGrpSpPr>
        <p:grpSpPr>
          <a:xfrm>
            <a:off x="325437" y="2322512"/>
            <a:ext cx="3465512" cy="958850"/>
            <a:chOff x="205" y="1463"/>
            <a:chExt cx="2183" cy="604"/>
          </a:xfrm>
        </p:grpSpPr>
        <p:sp>
          <p:nvSpPr>
            <p:cNvPr id="296" name="Google Shape;296;p22"/>
            <p:cNvSpPr txBox="1"/>
            <p:nvPr/>
          </p:nvSpPr>
          <p:spPr>
            <a:xfrm>
              <a:off x="914" y="1499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grpSp>
          <p:nvGrpSpPr>
            <p:cNvPr id="297" name="Google Shape;297;p22"/>
            <p:cNvGrpSpPr/>
            <p:nvPr/>
          </p:nvGrpSpPr>
          <p:grpSpPr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298" name="Google Shape;298;p22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299" name="Google Shape;299;p22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301" name="Google Shape;301;p22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22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03" name="Google Shape;303;p22"/>
            <p:cNvSpPr txBox="1"/>
            <p:nvPr/>
          </p:nvSpPr>
          <p:spPr>
            <a:xfrm>
              <a:off x="1996" y="1499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304" name="Google Shape;304;p22"/>
            <p:cNvGrpSpPr/>
            <p:nvPr/>
          </p:nvGrpSpPr>
          <p:grpSpPr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305" name="Google Shape;305;p22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306" name="Google Shape;306;p22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308" name="Google Shape;308;p22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2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10" name="Google Shape;310;p22"/>
            <p:cNvSpPr txBox="1"/>
            <p:nvPr/>
          </p:nvSpPr>
          <p:spPr>
            <a:xfrm>
              <a:off x="318" y="162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1374" y="1651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30" y="162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1771" y="164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4808537" y="2363787"/>
            <a:ext cx="3735387" cy="1543050"/>
            <a:chOff x="3029" y="1489"/>
            <a:chExt cx="2353" cy="972"/>
          </a:xfrm>
        </p:grpSpPr>
        <p:grpSp>
          <p:nvGrpSpPr>
            <p:cNvPr id="315" name="Google Shape;315;p22"/>
            <p:cNvGrpSpPr/>
            <p:nvPr/>
          </p:nvGrpSpPr>
          <p:grpSpPr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316" name="Google Shape;316;p22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317" name="Google Shape;317;p22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319" name="Google Shape;319;p22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22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21" name="Google Shape;321;p22"/>
            <p:cNvGrpSpPr/>
            <p:nvPr/>
          </p:nvGrpSpPr>
          <p:grpSpPr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322" name="Google Shape;322;p22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323" name="Google Shape;323;p22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325" name="Google Shape;325;p22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22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27" name="Google Shape;327;p22"/>
            <p:cNvSpPr txBox="1"/>
            <p:nvPr/>
          </p:nvSpPr>
          <p:spPr>
            <a:xfrm>
              <a:off x="4438" y="1873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4254" y="1489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cxnSp>
          <p:nvCxnSpPr>
            <p:cNvPr id="329" name="Google Shape;329;p22"/>
            <p:cNvCxnSpPr/>
            <p:nvPr/>
          </p:nvCxnSpPr>
          <p:spPr>
            <a:xfrm flipH="1">
              <a:off x="4218" y="1742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22"/>
            <p:cNvCxnSpPr/>
            <p:nvPr/>
          </p:nvCxnSpPr>
          <p:spPr>
            <a:xfrm>
              <a:off x="4506" y="1747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1" name="Google Shape;331;p22"/>
            <p:cNvSpPr txBox="1"/>
            <p:nvPr/>
          </p:nvSpPr>
          <p:spPr>
            <a:xfrm>
              <a:off x="4990" y="1529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3139" y="1661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4107" y="163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34" name="Google Shape;334;p22"/>
            <p:cNvSpPr txBox="1"/>
            <p:nvPr/>
          </p:nvSpPr>
          <p:spPr>
            <a:xfrm>
              <a:off x="3900" y="203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35" name="Google Shape;335;p22"/>
            <p:cNvSpPr txBox="1"/>
            <p:nvPr/>
          </p:nvSpPr>
          <p:spPr>
            <a:xfrm>
              <a:off x="3575" y="1672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36" name="Google Shape;336;p22"/>
            <p:cNvSpPr txBox="1"/>
            <p:nvPr/>
          </p:nvSpPr>
          <p:spPr>
            <a:xfrm>
              <a:off x="4559" y="164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37" name="Google Shape;337;p22"/>
            <p:cNvSpPr txBox="1"/>
            <p:nvPr/>
          </p:nvSpPr>
          <p:spPr>
            <a:xfrm>
              <a:off x="4318" y="2040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38" name="Google Shape;338;p22"/>
          <p:cNvGrpSpPr/>
          <p:nvPr/>
        </p:nvGrpSpPr>
        <p:grpSpPr>
          <a:xfrm>
            <a:off x="573087" y="4176712"/>
            <a:ext cx="3338512" cy="2185987"/>
            <a:chOff x="361" y="2631"/>
            <a:chExt cx="2103" cy="1377"/>
          </a:xfrm>
        </p:grpSpPr>
        <p:sp>
          <p:nvSpPr>
            <p:cNvPr id="339" name="Google Shape;339;p22"/>
            <p:cNvSpPr txBox="1"/>
            <p:nvPr/>
          </p:nvSpPr>
          <p:spPr>
            <a:xfrm>
              <a:off x="361" y="2663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340" name="Google Shape;340;p22"/>
            <p:cNvGrpSpPr/>
            <p:nvPr/>
          </p:nvGrpSpPr>
          <p:grpSpPr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341" name="Google Shape;341;p22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342" name="Google Shape;342;p22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343" name="Google Shape;343;p22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344" name="Google Shape;344;p22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345" name="Google Shape;345;p22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6" name="Google Shape;346;p22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2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348" name="Google Shape;348;p22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349" name="Google Shape;349;p22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350" name="Google Shape;350;p22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351" name="Google Shape;351;p22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2" name="Google Shape;352;p22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3" name="Google Shape;353;p22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355" name="Google Shape;355;p22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22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57" name="Google Shape;357;p22"/>
            <p:cNvSpPr/>
            <p:nvPr/>
          </p:nvSpPr>
          <p:spPr>
            <a:xfrm>
              <a:off x="1383" y="2631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358" name="Google Shape;358;p22"/>
            <p:cNvCxnSpPr/>
            <p:nvPr/>
          </p:nvCxnSpPr>
          <p:spPr>
            <a:xfrm flipH="1">
              <a:off x="1161" y="288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22"/>
            <p:cNvCxnSpPr/>
            <p:nvPr/>
          </p:nvCxnSpPr>
          <p:spPr>
            <a:xfrm>
              <a:off x="1656" y="285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0" name="Google Shape;360;p22"/>
            <p:cNvSpPr txBox="1"/>
            <p:nvPr/>
          </p:nvSpPr>
          <p:spPr>
            <a:xfrm>
              <a:off x="1146" y="2790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762" y="322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1758" y="318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1508" y="360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1744" y="277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2167" y="3183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6" name="Google Shape;366;p22"/>
            <p:cNvSpPr txBox="1"/>
            <p:nvPr/>
          </p:nvSpPr>
          <p:spPr>
            <a:xfrm>
              <a:off x="1209" y="322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1942" y="3594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68" name="Google Shape;368;p22"/>
          <p:cNvGrpSpPr/>
          <p:nvPr/>
        </p:nvGrpSpPr>
        <p:grpSpPr>
          <a:xfrm>
            <a:off x="5289550" y="4087812"/>
            <a:ext cx="3232150" cy="2655887"/>
            <a:chOff x="3332" y="2575"/>
            <a:chExt cx="2036" cy="1673"/>
          </a:xfrm>
        </p:grpSpPr>
        <p:grpSp>
          <p:nvGrpSpPr>
            <p:cNvPr id="369" name="Google Shape;369;p22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371" name="Google Shape;371;p22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372" name="Google Shape;372;p22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373" name="Google Shape;373;p22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374" name="Google Shape;374;p22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6" name="Google Shape;376;p22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377" name="Google Shape;377;p22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378" name="Google Shape;378;p22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380" name="Google Shape;380;p22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1" name="Google Shape;381;p22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82" name="Google Shape;382;p22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384" name="Google Shape;384;p22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22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86" name="Google Shape;386;p22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387" name="Google Shape;387;p22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22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9" name="Google Shape;389;p22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391" name="Google Shape;391;p22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22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3" name="Google Shape;393;p22"/>
            <p:cNvSpPr txBox="1"/>
            <p:nvPr/>
          </p:nvSpPr>
          <p:spPr>
            <a:xfrm>
              <a:off x="3608" y="2628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4062" y="3011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3648" y="3452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6" name="Google Shape;396;p22"/>
            <p:cNvSpPr txBox="1"/>
            <p:nvPr/>
          </p:nvSpPr>
          <p:spPr>
            <a:xfrm>
              <a:off x="4652" y="344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7" name="Google Shape;397;p22"/>
            <p:cNvSpPr txBox="1"/>
            <p:nvPr/>
          </p:nvSpPr>
          <p:spPr>
            <a:xfrm>
              <a:off x="4413" y="381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98" name="Google Shape;398;p22"/>
            <p:cNvSpPr txBox="1"/>
            <p:nvPr/>
          </p:nvSpPr>
          <p:spPr>
            <a:xfrm>
              <a:off x="4246" y="262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4678" y="3017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5070" y="3442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1" name="Google Shape;401;p22"/>
            <p:cNvSpPr txBox="1"/>
            <p:nvPr/>
          </p:nvSpPr>
          <p:spPr>
            <a:xfrm>
              <a:off x="4111" y="3440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2" name="Google Shape;402;p22"/>
            <p:cNvSpPr txBox="1"/>
            <p:nvPr/>
          </p:nvSpPr>
          <p:spPr>
            <a:xfrm>
              <a:off x="4840" y="3818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1636712" y="212725"/>
            <a:ext cx="5748337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Codewords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09" name="Google Shape;409;p23"/>
          <p:cNvGraphicFramePr/>
          <p:nvPr/>
        </p:nvGraphicFramePr>
        <p:xfrm>
          <a:off x="5715000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371600"/>
                <a:gridCol w="1371600"/>
              </a:tblGrid>
              <a:tr h="6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Codeword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grpSp>
        <p:nvGrpSpPr>
          <p:cNvPr id="410" name="Google Shape;410;p23"/>
          <p:cNvGrpSpPr/>
          <p:nvPr/>
        </p:nvGrpSpPr>
        <p:grpSpPr>
          <a:xfrm>
            <a:off x="838200" y="1600200"/>
            <a:ext cx="3232150" cy="2655887"/>
            <a:chOff x="3332" y="2575"/>
            <a:chExt cx="2036" cy="1673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412" name="Google Shape;412;p23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413" name="Google Shape;413;p23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414" name="Google Shape;414;p23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415" name="Google Shape;415;p23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416" name="Google Shape;416;p23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23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8" name="Google Shape;418;p23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419" name="Google Shape;419;p23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420" name="Google Shape;420;p23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421" name="Google Shape;421;p23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422" name="Google Shape;422;p23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23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24" name="Google Shape;424;p23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426" name="Google Shape;426;p23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23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28" name="Google Shape;428;p23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429" name="Google Shape;429;p23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23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433" name="Google Shape;433;p23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23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5" name="Google Shape;435;p23"/>
            <p:cNvSpPr txBox="1"/>
            <p:nvPr/>
          </p:nvSpPr>
          <p:spPr>
            <a:xfrm>
              <a:off x="3608" y="2628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4062" y="3011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3648" y="3452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4652" y="3446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Google Shape;439;p23"/>
            <p:cNvSpPr txBox="1"/>
            <p:nvPr/>
          </p:nvSpPr>
          <p:spPr>
            <a:xfrm>
              <a:off x="4413" y="3816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4678" y="3017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0" y="3442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23"/>
            <p:cNvSpPr txBox="1"/>
            <p:nvPr/>
          </p:nvSpPr>
          <p:spPr>
            <a:xfrm>
              <a:off x="4111" y="3440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23"/>
            <p:cNvSpPr txBox="1"/>
            <p:nvPr/>
          </p:nvSpPr>
          <p:spPr>
            <a:xfrm>
              <a:off x="4840" y="3818"/>
              <a:ext cx="116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>
            <p:ph type="title"/>
          </p:nvPr>
        </p:nvSpPr>
        <p:spPr>
          <a:xfrm>
            <a:off x="1636712" y="212725"/>
            <a:ext cx="5748337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Codewords</a:t>
            </a:r>
            <a:endParaRPr/>
          </a:p>
        </p:txBody>
      </p:sp>
      <p:sp>
        <p:nvSpPr>
          <p:cNvPr id="449" name="Google Shape;449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50" name="Google Shape;450;p24"/>
          <p:cNvGraphicFramePr/>
          <p:nvPr/>
        </p:nvGraphicFramePr>
        <p:xfrm>
          <a:off x="5715000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371600"/>
                <a:gridCol w="1371600"/>
              </a:tblGrid>
              <a:tr h="6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Codeword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grpSp>
        <p:nvGrpSpPr>
          <p:cNvPr id="451" name="Google Shape;451;p24"/>
          <p:cNvGrpSpPr/>
          <p:nvPr/>
        </p:nvGrpSpPr>
        <p:grpSpPr>
          <a:xfrm>
            <a:off x="838200" y="1600200"/>
            <a:ext cx="3232150" cy="2655887"/>
            <a:chOff x="3332" y="2575"/>
            <a:chExt cx="2036" cy="1673"/>
          </a:xfrm>
        </p:grpSpPr>
        <p:grpSp>
          <p:nvGrpSpPr>
            <p:cNvPr id="452" name="Google Shape;452;p24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453" name="Google Shape;453;p24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454" name="Google Shape;454;p24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455" name="Google Shape;455;p24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456" name="Google Shape;456;p24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457" name="Google Shape;457;p24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8" name="Google Shape;458;p24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59" name="Google Shape;459;p24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460" name="Google Shape;460;p24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461" name="Google Shape;461;p24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462" name="Google Shape;462;p24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463" name="Google Shape;463;p24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4" name="Google Shape;464;p24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65" name="Google Shape;465;p24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467" name="Google Shape;467;p24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4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69" name="Google Shape;469;p24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470" name="Google Shape;470;p24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474" name="Google Shape;474;p24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24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3608" y="2628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4062" y="3011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78" name="Google Shape;478;p24"/>
            <p:cNvSpPr txBox="1"/>
            <p:nvPr/>
          </p:nvSpPr>
          <p:spPr>
            <a:xfrm>
              <a:off x="3648" y="3452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4652" y="344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80" name="Google Shape;480;p24"/>
            <p:cNvSpPr txBox="1"/>
            <p:nvPr/>
          </p:nvSpPr>
          <p:spPr>
            <a:xfrm>
              <a:off x="4413" y="381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4246" y="262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2" name="Google Shape;482;p24"/>
            <p:cNvSpPr txBox="1"/>
            <p:nvPr/>
          </p:nvSpPr>
          <p:spPr>
            <a:xfrm>
              <a:off x="4678" y="3017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5070" y="3442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4111" y="3440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4840" y="3818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 txBox="1"/>
          <p:nvPr>
            <p:ph type="title"/>
          </p:nvPr>
        </p:nvSpPr>
        <p:spPr>
          <a:xfrm>
            <a:off x="1636712" y="212725"/>
            <a:ext cx="5748337" cy="80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Codewords</a:t>
            </a:r>
            <a:endParaRPr/>
          </a:p>
        </p:txBody>
      </p:sp>
      <p:sp>
        <p:nvSpPr>
          <p:cNvPr id="491" name="Google Shape;491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92" name="Google Shape;492;p25"/>
          <p:cNvGraphicFramePr/>
          <p:nvPr/>
        </p:nvGraphicFramePr>
        <p:xfrm>
          <a:off x="5715000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371600"/>
                <a:gridCol w="1371600"/>
              </a:tblGrid>
              <a:tr h="6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Codeword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grpSp>
        <p:nvGrpSpPr>
          <p:cNvPr id="493" name="Google Shape;493;p25"/>
          <p:cNvGrpSpPr/>
          <p:nvPr/>
        </p:nvGrpSpPr>
        <p:grpSpPr>
          <a:xfrm>
            <a:off x="838200" y="1600200"/>
            <a:ext cx="3232150" cy="2655887"/>
            <a:chOff x="3332" y="2575"/>
            <a:chExt cx="2036" cy="1673"/>
          </a:xfrm>
        </p:grpSpPr>
        <p:grpSp>
          <p:nvGrpSpPr>
            <p:cNvPr id="494" name="Google Shape;494;p25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495" name="Google Shape;495;p25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496" name="Google Shape;496;p25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497" name="Google Shape;497;p25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498" name="Google Shape;498;p25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499" name="Google Shape;499;p25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0" name="Google Shape;500;p25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01" name="Google Shape;501;p25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502" name="Google Shape;502;p25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503" name="Google Shape;503;p25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rgbClr val="D9FFF6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504" name="Google Shape;504;p25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solidFill>
                  <a:srgbClr val="FACEF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505" name="Google Shape;505;p25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6" name="Google Shape;506;p25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07" name="Google Shape;507;p25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rgbClr val="D9FFF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solidFill>
                <a:srgbClr val="FACEF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509" name="Google Shape;509;p25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25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11" name="Google Shape;511;p25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512" name="Google Shape;512;p25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25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4" name="Google Shape;514;p25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rgbClr val="D9FFF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solidFill>
              <a:srgbClr val="FACEF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516" name="Google Shape;516;p25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25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8" name="Google Shape;518;p25"/>
            <p:cNvSpPr txBox="1"/>
            <p:nvPr/>
          </p:nvSpPr>
          <p:spPr>
            <a:xfrm>
              <a:off x="3608" y="2628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19" name="Google Shape;519;p25"/>
            <p:cNvSpPr txBox="1"/>
            <p:nvPr/>
          </p:nvSpPr>
          <p:spPr>
            <a:xfrm>
              <a:off x="4062" y="3011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20" name="Google Shape;520;p25"/>
            <p:cNvSpPr txBox="1"/>
            <p:nvPr/>
          </p:nvSpPr>
          <p:spPr>
            <a:xfrm>
              <a:off x="3648" y="3452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21" name="Google Shape;521;p25"/>
            <p:cNvSpPr txBox="1"/>
            <p:nvPr/>
          </p:nvSpPr>
          <p:spPr>
            <a:xfrm>
              <a:off x="4652" y="344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22" name="Google Shape;522;p25"/>
            <p:cNvSpPr txBox="1"/>
            <p:nvPr/>
          </p:nvSpPr>
          <p:spPr>
            <a:xfrm>
              <a:off x="4413" y="3816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23" name="Google Shape;523;p25"/>
            <p:cNvSpPr txBox="1"/>
            <p:nvPr/>
          </p:nvSpPr>
          <p:spPr>
            <a:xfrm>
              <a:off x="4246" y="262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4" name="Google Shape;524;p25"/>
            <p:cNvSpPr txBox="1"/>
            <p:nvPr/>
          </p:nvSpPr>
          <p:spPr>
            <a:xfrm>
              <a:off x="4678" y="3017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5070" y="3442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6" name="Google Shape;526;p25"/>
            <p:cNvSpPr txBox="1"/>
            <p:nvPr/>
          </p:nvSpPr>
          <p:spPr>
            <a:xfrm>
              <a:off x="4111" y="3440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7" name="Google Shape;527;p25"/>
            <p:cNvSpPr txBox="1"/>
            <p:nvPr/>
          </p:nvSpPr>
          <p:spPr>
            <a:xfrm>
              <a:off x="4840" y="3818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/>
          <p:nvPr>
            <p:ph type="title"/>
          </p:nvPr>
        </p:nvSpPr>
        <p:spPr>
          <a:xfrm>
            <a:off x="957262" y="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Variable-Length Codes</a:t>
            </a:r>
            <a:endParaRPr/>
          </a:p>
        </p:txBody>
      </p:sp>
      <p:sp>
        <p:nvSpPr>
          <p:cNvPr id="533" name="Google Shape;533;p26"/>
          <p:cNvSpPr txBox="1"/>
          <p:nvPr>
            <p:ph idx="1" type="body"/>
          </p:nvPr>
        </p:nvSpPr>
        <p:spPr>
          <a:xfrm>
            <a:off x="179387" y="1214437"/>
            <a:ext cx="89646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DD0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file containing 100,000 characters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((45 * 1) + (13 * 3) + (12 * 3) + (16 * 3) + (9 * 4) + (5 * 4)) X 1,000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224,000 bits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codewords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characters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codewords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infrequent characters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1641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535" name="Google Shape;535;p26"/>
          <p:cNvGraphicFramePr/>
          <p:nvPr/>
        </p:nvGraphicFramePr>
        <p:xfrm>
          <a:off x="349250" y="1862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3362325"/>
                <a:gridCol w="927100"/>
                <a:gridCol w="784225"/>
                <a:gridCol w="836600"/>
                <a:gridCol w="796925"/>
                <a:gridCol w="887400"/>
                <a:gridCol w="8493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/>
                    </a:p>
                  </a:txBody>
                  <a:tcPr marT="45650" marB="456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EF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(thousands)</a:t>
                      </a:r>
                      <a:endParaRPr/>
                    </a:p>
                  </a:txBody>
                  <a:tcPr marT="45650" marB="456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B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length Codewords</a:t>
                      </a:r>
                      <a:endParaRPr/>
                    </a:p>
                  </a:txBody>
                  <a:tcPr marT="45650" marB="456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/>
                    </a:p>
                  </a:txBody>
                  <a:tcPr marT="45650" marB="456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"/>
          <p:cNvSpPr txBox="1"/>
          <p:nvPr>
            <p:ph type="title"/>
          </p:nvPr>
        </p:nvSpPr>
        <p:spPr>
          <a:xfrm>
            <a:off x="636587" y="182562"/>
            <a:ext cx="8532812" cy="11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Ration</a:t>
            </a:r>
            <a:endParaRPr/>
          </a:p>
        </p:txBody>
      </p:sp>
      <p:sp>
        <p:nvSpPr>
          <p:cNvPr id="541" name="Google Shape;541;p27"/>
          <p:cNvSpPr txBox="1"/>
          <p:nvPr>
            <p:ph idx="1" type="body"/>
          </p:nvPr>
        </p:nvSpPr>
        <p:spPr>
          <a:xfrm>
            <a:off x="179387" y="2667000"/>
            <a:ext cx="8964612" cy="389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6525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0" i="0" lang="en-US" sz="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</a:pPr>
            <a:r>
              <a:rPr b="0" i="0" lang="en-US" sz="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</a:t>
            </a:r>
            <a:r>
              <a:rPr b="0" i="0" lang="en-US" sz="7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rgbClr val="0000FF"/>
              </a:buClr>
              <a:buSzPts val="700"/>
              <a:buFont typeface="Times New Roman"/>
              <a:buNone/>
            </a:pPr>
            <a:r>
              <a:rPr b="0" i="0" lang="en-US" sz="7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rgbClr val="0000FF"/>
              </a:buClr>
              <a:buSzPts val="700"/>
              <a:buFont typeface="Times New Roman"/>
              <a:buNone/>
            </a:pPr>
            <a:r>
              <a:rPr b="0" i="0" lang="en-US" sz="7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rgbClr val="0000FF"/>
              </a:buClr>
              <a:buSzPts val="700"/>
              <a:buFont typeface="Times New Roman"/>
              <a:buNone/>
            </a:pPr>
            <a:r>
              <a:rPr b="0" i="0" lang="en-US" sz="7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None/>
            </a:pPr>
            <a:r>
              <a:t/>
            </a:r>
            <a:endParaRPr b="0" i="0" sz="7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700"/>
              <a:buFont typeface="Times New Roman"/>
              <a:buNone/>
            </a:pPr>
            <a:r>
              <a:rPr b="0" i="0" lang="en-US" sz="7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</a:t>
            </a: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300000 – 224000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       X 100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      300000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= 25.33%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20% to 90% cost.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543" name="Google Shape;543;p27"/>
          <p:cNvGraphicFramePr/>
          <p:nvPr/>
        </p:nvGraphicFramePr>
        <p:xfrm>
          <a:off x="492125" y="1433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3265475"/>
                <a:gridCol w="900100"/>
                <a:gridCol w="762000"/>
                <a:gridCol w="812800"/>
                <a:gridCol w="773100"/>
                <a:gridCol w="863600"/>
                <a:gridCol w="823900"/>
              </a:tblGrid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EF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5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B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 Length Codewords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C2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length Codewords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D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4" name="Google Shape;544;p27"/>
          <p:cNvCxnSpPr/>
          <p:nvPr/>
        </p:nvCxnSpPr>
        <p:spPr>
          <a:xfrm>
            <a:off x="2430462" y="4676775"/>
            <a:ext cx="2522537" cy="476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5" name="Google Shape;545;p27"/>
          <p:cNvSpPr/>
          <p:nvPr/>
        </p:nvSpPr>
        <p:spPr>
          <a:xfrm>
            <a:off x="2286000" y="4191000"/>
            <a:ext cx="3048000" cy="1155700"/>
          </a:xfrm>
          <a:prstGeom prst="bracketPair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 txBox="1"/>
          <p:nvPr>
            <p:ph type="title"/>
          </p:nvPr>
        </p:nvSpPr>
        <p:spPr>
          <a:xfrm>
            <a:off x="350837" y="93662"/>
            <a:ext cx="83359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Huffman Code: Algorithm</a:t>
            </a:r>
            <a:endParaRPr/>
          </a:p>
        </p:txBody>
      </p:sp>
      <p:sp>
        <p:nvSpPr>
          <p:cNvPr id="551" name="Google Shape;551;p28"/>
          <p:cNvSpPr txBox="1"/>
          <p:nvPr>
            <p:ph idx="1" type="body"/>
          </p:nvPr>
        </p:nvSpPr>
        <p:spPr>
          <a:xfrm>
            <a:off x="350837" y="1214437"/>
            <a:ext cx="8229600" cy="53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DD0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Alg.: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HUFFMAN(C)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← ⎜C ⎜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← C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← 1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– 1 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allocate a new node z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left[z] ← x ← EXTRACT-MIN(Q)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right[z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← y ← EXTRACT-MIN(Q)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f[z] ← f[x] + f[y]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INSERT (Q, z)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EXTRACT-MIN(Q)</a:t>
            </a:r>
            <a:endParaRPr/>
          </a:p>
        </p:txBody>
      </p:sp>
      <p:sp>
        <p:nvSpPr>
          <p:cNvPr id="552" name="Google Shape;552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4252912" y="2076450"/>
            <a:ext cx="4175125" cy="457200"/>
            <a:chOff x="1499" y="1431"/>
            <a:chExt cx="2630" cy="288"/>
          </a:xfrm>
        </p:grpSpPr>
        <p:sp>
          <p:nvSpPr>
            <p:cNvPr id="554" name="Google Shape;554;p28"/>
            <p:cNvSpPr txBox="1"/>
            <p:nvPr/>
          </p:nvSpPr>
          <p:spPr>
            <a:xfrm>
              <a:off x="3619" y="1431"/>
              <a:ext cx="5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O(n)</a:t>
              </a:r>
              <a:endParaRPr/>
            </a:p>
          </p:txBody>
        </p:sp>
        <p:cxnSp>
          <p:nvCxnSpPr>
            <p:cNvPr id="555" name="Google Shape;555;p28"/>
            <p:cNvCxnSpPr/>
            <p:nvPr/>
          </p:nvCxnSpPr>
          <p:spPr>
            <a:xfrm rot="10800000">
              <a:off x="1499" y="1575"/>
              <a:ext cx="2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56" name="Google Shape;556;p28"/>
          <p:cNvGrpSpPr/>
          <p:nvPr/>
        </p:nvGrpSpPr>
        <p:grpSpPr>
          <a:xfrm>
            <a:off x="7516812" y="2873375"/>
            <a:ext cx="1519237" cy="3351212"/>
            <a:chOff x="4735" y="1810"/>
            <a:chExt cx="957" cy="1773"/>
          </a:xfrm>
        </p:grpSpPr>
        <p:sp>
          <p:nvSpPr>
            <p:cNvPr id="557" name="Google Shape;557;p28"/>
            <p:cNvSpPr txBox="1"/>
            <p:nvPr/>
          </p:nvSpPr>
          <p:spPr>
            <a:xfrm>
              <a:off x="4926" y="2540"/>
              <a:ext cx="7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O(nlgn)</a:t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4735" y="1810"/>
              <a:ext cx="176" cy="177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9" name="Google Shape;559;p28"/>
          <p:cNvSpPr txBox="1"/>
          <p:nvPr/>
        </p:nvSpPr>
        <p:spPr>
          <a:xfrm>
            <a:off x="4967287" y="1220787"/>
            <a:ext cx="3490912" cy="457200"/>
          </a:xfrm>
          <a:prstGeom prst="rect">
            <a:avLst/>
          </a:prstGeom>
          <a:solidFill>
            <a:srgbClr val="C2FF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O(nlgn)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9"/>
          <p:cNvSpPr txBox="1"/>
          <p:nvPr>
            <p:ph type="title"/>
          </p:nvPr>
        </p:nvSpPr>
        <p:spPr>
          <a:xfrm>
            <a:off x="1063625" y="79375"/>
            <a:ext cx="7165975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and Decoding</a:t>
            </a:r>
            <a:endParaRPr/>
          </a:p>
        </p:txBody>
      </p:sp>
      <p:graphicFrame>
        <p:nvGraphicFramePr>
          <p:cNvPr id="565" name="Google Shape;565;p29"/>
          <p:cNvGraphicFramePr/>
          <p:nvPr/>
        </p:nvGraphicFramePr>
        <p:xfrm>
          <a:off x="5715000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371600"/>
                <a:gridCol w="1371600"/>
              </a:tblGrid>
              <a:tr h="6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B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Codeword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FB9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sp>
        <p:nvSpPr>
          <p:cNvPr id="566" name="Google Shape;566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567" name="Google Shape;567;p29"/>
          <p:cNvGrpSpPr/>
          <p:nvPr/>
        </p:nvGrpSpPr>
        <p:grpSpPr>
          <a:xfrm>
            <a:off x="609600" y="1612900"/>
            <a:ext cx="3313112" cy="2643187"/>
            <a:chOff x="3332" y="2575"/>
            <a:chExt cx="2036" cy="1673"/>
          </a:xfrm>
        </p:grpSpPr>
        <p:grpSp>
          <p:nvGrpSpPr>
            <p:cNvPr id="568" name="Google Shape;568;p29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569" name="Google Shape;569;p29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570" name="Google Shape;570;p29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f: 5</a:t>
                  </a:r>
                  <a:endParaRPr/>
                </a:p>
              </p:txBody>
            </p:sp>
            <p:sp>
              <p:nvSpPr>
                <p:cNvPr id="571" name="Google Shape;571;p29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e: 9</a:t>
                  </a: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14</a:t>
                  </a:r>
                  <a:endParaRPr/>
                </a:p>
              </p:txBody>
            </p:sp>
            <p:cxnSp>
              <p:nvCxnSpPr>
                <p:cNvPr id="573" name="Google Shape;573;p29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4" name="Google Shape;574;p29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75" name="Google Shape;575;p29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576" name="Google Shape;576;p29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c: 12</a:t>
                  </a:r>
                  <a:endParaRPr/>
                </a:p>
              </p:txBody>
            </p:sp>
            <p:sp>
              <p:nvSpPr>
                <p:cNvPr id="577" name="Google Shape;577;p29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b: 13</a:t>
                  </a: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1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25</a:t>
                  </a:r>
                  <a:endParaRPr/>
                </a:p>
              </p:txBody>
            </p:sp>
            <p:cxnSp>
              <p:nvCxnSpPr>
                <p:cNvPr id="579" name="Google Shape;579;p29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0" name="Google Shape;580;p29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81" name="Google Shape;581;p29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d: 16</a:t>
                </a: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30</a:t>
                </a:r>
                <a:endParaRPr/>
              </a:p>
            </p:txBody>
          </p:sp>
          <p:cxnSp>
            <p:nvCxnSpPr>
              <p:cNvPr id="583" name="Google Shape;583;p29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29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85" name="Google Shape;585;p29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55</a:t>
              </a:r>
              <a:endParaRPr/>
            </a:p>
          </p:txBody>
        </p:sp>
        <p:cxnSp>
          <p:nvCxnSpPr>
            <p:cNvPr id="586" name="Google Shape;586;p29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" name="Google Shape;587;p29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8" name="Google Shape;588;p29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a: 45</a:t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</p:txBody>
        </p:sp>
        <p:cxnSp>
          <p:nvCxnSpPr>
            <p:cNvPr id="590" name="Google Shape;590;p29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29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2" name="Google Shape;592;p29"/>
            <p:cNvSpPr txBox="1"/>
            <p:nvPr/>
          </p:nvSpPr>
          <p:spPr>
            <a:xfrm>
              <a:off x="3608" y="2628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93" name="Google Shape;593;p29"/>
            <p:cNvSpPr txBox="1"/>
            <p:nvPr/>
          </p:nvSpPr>
          <p:spPr>
            <a:xfrm>
              <a:off x="4062" y="3011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94" name="Google Shape;594;p29"/>
            <p:cNvSpPr txBox="1"/>
            <p:nvPr/>
          </p:nvSpPr>
          <p:spPr>
            <a:xfrm>
              <a:off x="3648" y="3452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95" name="Google Shape;595;p29"/>
            <p:cNvSpPr txBox="1"/>
            <p:nvPr/>
          </p:nvSpPr>
          <p:spPr>
            <a:xfrm>
              <a:off x="4652" y="3446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96" name="Google Shape;596;p29"/>
            <p:cNvSpPr txBox="1"/>
            <p:nvPr/>
          </p:nvSpPr>
          <p:spPr>
            <a:xfrm>
              <a:off x="4413" y="3816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97" name="Google Shape;597;p29"/>
            <p:cNvSpPr txBox="1"/>
            <p:nvPr/>
          </p:nvSpPr>
          <p:spPr>
            <a:xfrm>
              <a:off x="4246" y="2625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98" name="Google Shape;598;p29"/>
            <p:cNvSpPr txBox="1"/>
            <p:nvPr/>
          </p:nvSpPr>
          <p:spPr>
            <a:xfrm>
              <a:off x="4678" y="3017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99" name="Google Shape;599;p29"/>
            <p:cNvSpPr txBox="1"/>
            <p:nvPr/>
          </p:nvSpPr>
          <p:spPr>
            <a:xfrm>
              <a:off x="5070" y="3442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0" name="Google Shape;600;p29"/>
            <p:cNvSpPr txBox="1"/>
            <p:nvPr/>
          </p:nvSpPr>
          <p:spPr>
            <a:xfrm>
              <a:off x="4111" y="3440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1" name="Google Shape;601;p29"/>
            <p:cNvSpPr txBox="1"/>
            <p:nvPr/>
          </p:nvSpPr>
          <p:spPr>
            <a:xfrm>
              <a:off x="4840" y="3818"/>
              <a:ext cx="184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602" name="Google Shape;602;p29"/>
          <p:cNvSpPr txBox="1"/>
          <p:nvPr/>
        </p:nvSpPr>
        <p:spPr>
          <a:xfrm>
            <a:off x="493712" y="4859337"/>
            <a:ext cx="8229600" cy="161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Encode :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abcde 01011001111101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Decode: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101100011111011100  </a:t>
            </a:r>
            <a:r>
              <a:rPr b="1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bcadef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ctrTitle"/>
          </p:nvPr>
        </p:nvSpPr>
        <p:spPr>
          <a:xfrm>
            <a:off x="685800" y="111125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6000"/>
              <a:buFont typeface="Times New Roman"/>
              <a:buNone/>
            </a:pPr>
            <a:r>
              <a:rPr b="0" i="0" lang="en-US" sz="6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Algorithms</a:t>
            </a: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8" name="Google Shape;108;p3"/>
          <p:cNvSpPr txBox="1"/>
          <p:nvPr>
            <p:ph idx="1" type="subTitle"/>
          </p:nvPr>
        </p:nvSpPr>
        <p:spPr>
          <a:xfrm>
            <a:off x="574675" y="3048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- 3 : Knapsack Problem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4114800"/>
            <a:ext cx="2043112" cy="24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journaldev.com/wp-content/uploads/2018/09/huffman-coding-algorithm-prefix-codes.png" id="608" name="Google Shape;608;p30"/>
          <p:cNvPicPr preferRelativeResize="0"/>
          <p:nvPr/>
        </p:nvPicPr>
        <p:blipFill rotWithShape="1">
          <a:blip r:embed="rId3">
            <a:alphaModFix/>
          </a:blip>
          <a:srcRect b="84313" l="0" r="0" t="0"/>
          <a:stretch/>
        </p:blipFill>
        <p:spPr>
          <a:xfrm>
            <a:off x="2290762" y="685800"/>
            <a:ext cx="58801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journaldev.com/wp-content/uploads/2018/09/huffman-coding-algorithm-prefix-codes.png" id="609" name="Google Shape;609;p30"/>
          <p:cNvPicPr preferRelativeResize="0"/>
          <p:nvPr/>
        </p:nvPicPr>
        <p:blipFill rotWithShape="1">
          <a:blip r:embed="rId3">
            <a:alphaModFix/>
          </a:blip>
          <a:srcRect b="0" l="0" r="41487" t="15685"/>
          <a:stretch/>
        </p:blipFill>
        <p:spPr>
          <a:xfrm>
            <a:off x="1524000" y="2362200"/>
            <a:ext cx="2971800" cy="2763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journaldev.com/wp-content/uploads/2018/09/huffman-coding-algorithm-prefix-codes.png" id="610" name="Google Shape;610;p30"/>
          <p:cNvPicPr preferRelativeResize="0"/>
          <p:nvPr/>
        </p:nvPicPr>
        <p:blipFill rotWithShape="1">
          <a:blip r:embed="rId3">
            <a:alphaModFix/>
          </a:blip>
          <a:srcRect b="0" l="57093" r="0" t="15685"/>
          <a:stretch/>
        </p:blipFill>
        <p:spPr>
          <a:xfrm>
            <a:off x="6265862" y="2436812"/>
            <a:ext cx="1905000" cy="27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0"/>
          <p:cNvSpPr txBox="1"/>
          <p:nvPr/>
        </p:nvSpPr>
        <p:spPr>
          <a:xfrm>
            <a:off x="3162300" y="1387475"/>
            <a:ext cx="2667000" cy="400050"/>
          </a:xfrm>
          <a:prstGeom prst="rect">
            <a:avLst/>
          </a:prstGeom>
          <a:solidFill>
            <a:srgbClr val="C2FFF0"/>
          </a:solidFill>
          <a:ln cap="flat" cmpd="sng" w="9525">
            <a:solidFill>
              <a:srgbClr val="00664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3 , B = 1, C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72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e/e0/SNice.svg/1200px-SNice.svg.png" id="618" name="Google Shape;6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339725" y="84137"/>
            <a:ext cx="8375650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Problem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990600" y="1473200"/>
            <a:ext cx="6934200" cy="401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3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0/1 Knapsack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take all of an item or none.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3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Fractional Knapsack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take fractional amount of an item.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81000" y="3048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Knapsack Problem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381000" y="1409700"/>
            <a:ext cx="8420100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3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Items are given where,</a:t>
            </a:r>
            <a:endParaRPr/>
          </a:p>
          <a:p>
            <a:pPr indent="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of Items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 =  [X1, X2, X3, ….. Xn]</a:t>
            </a:r>
            <a:endParaRPr/>
          </a:p>
          <a:p>
            <a:pPr indent="-1524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Weight of Xi =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</a:t>
            </a:r>
            <a:endParaRPr/>
          </a:p>
          <a:p>
            <a:pPr indent="-1524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Profit of Xi =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endParaRPr/>
          </a:p>
          <a:p>
            <a:pPr indent="-1524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Knapsack Size = </a:t>
            </a:r>
            <a:r>
              <a:rPr b="1" i="0" lang="en-US" sz="24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  <a:p>
            <a:pPr indent="0" lvl="0" marL="333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333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endParaRPr/>
          </a:p>
          <a:p>
            <a:pPr indent="-1524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Profit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ΣPiXi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ΣWiXi &lt;= m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354012" y="0"/>
            <a:ext cx="8408987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Knapsack</a:t>
            </a:r>
            <a:endParaRPr/>
          </a:p>
        </p:txBody>
      </p:sp>
      <p:pic>
        <p:nvPicPr>
          <p:cNvPr id="129" name="Google Shape;12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238250"/>
            <a:ext cx="5268912" cy="3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7562" y="4079875"/>
            <a:ext cx="3028950" cy="250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350837" y="0"/>
            <a:ext cx="8335962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Knapsack problem</a:t>
            </a: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350837" y="153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041400"/>
                <a:gridCol w="887400"/>
                <a:gridCol w="1196975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4054475" y="1465262"/>
            <a:ext cx="36464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Item , </a:t>
            </a: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3</a:t>
            </a:r>
            <a:endParaRPr b="1" i="0" sz="2000" u="none" cap="none" strike="noStrike">
              <a:solidFill>
                <a:srgbClr val="00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Size , </a:t>
            </a: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20</a:t>
            </a:r>
            <a:endParaRPr/>
          </a:p>
        </p:txBody>
      </p:sp>
      <p:graphicFrame>
        <p:nvGraphicFramePr>
          <p:cNvPr id="140" name="Google Shape;140;p7"/>
          <p:cNvGraphicFramePr/>
          <p:nvPr/>
        </p:nvGraphicFramePr>
        <p:xfrm>
          <a:off x="3176587" y="4294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101725"/>
                <a:gridCol w="1101725"/>
                <a:gridCol w="1103300"/>
                <a:gridCol w="1101725"/>
                <a:gridCol w="1101725"/>
              </a:tblGrid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Σ WiXi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Σ PiXi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7"/>
          <p:cNvSpPr txBox="1"/>
          <p:nvPr/>
        </p:nvSpPr>
        <p:spPr>
          <a:xfrm>
            <a:off x="4762" y="4038600"/>
            <a:ext cx="2971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Cases:</a:t>
            </a:r>
            <a:endParaRPr/>
          </a:p>
          <a:p>
            <a:pPr indent="-341312" lvl="1" marL="798512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Price</a:t>
            </a:r>
            <a:endParaRPr/>
          </a:p>
          <a:p>
            <a:pPr indent="-341312" lvl="1" marL="798512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Weight</a:t>
            </a:r>
            <a:endParaRPr/>
          </a:p>
          <a:p>
            <a:pPr indent="-341312" lvl="1" marL="798512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Pi/Wi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350837" y="0"/>
            <a:ext cx="83359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Knapsack problem</a:t>
            </a:r>
            <a:endParaRPr/>
          </a:p>
        </p:txBody>
      </p:sp>
      <p:graphicFrame>
        <p:nvGraphicFramePr>
          <p:cNvPr id="147" name="Google Shape;147;p8"/>
          <p:cNvGraphicFramePr/>
          <p:nvPr/>
        </p:nvGraphicFramePr>
        <p:xfrm>
          <a:off x="228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016000"/>
                <a:gridCol w="863600"/>
                <a:gridCol w="1168400"/>
              </a:tblGrid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5040312" y="1000125"/>
            <a:ext cx="36464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Item , </a:t>
            </a: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3</a:t>
            </a:r>
            <a:endParaRPr b="1" i="0" sz="1800" u="none" cap="none" strike="noStrike">
              <a:solidFill>
                <a:srgbClr val="00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Size , </a:t>
            </a: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20</a:t>
            </a:r>
            <a:endParaRPr/>
          </a:p>
        </p:txBody>
      </p:sp>
      <p:graphicFrame>
        <p:nvGraphicFramePr>
          <p:cNvPr id="150" name="Google Shape;150;p8"/>
          <p:cNvGraphicFramePr/>
          <p:nvPr/>
        </p:nvGraphicFramePr>
        <p:xfrm>
          <a:off x="3810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974725"/>
                <a:gridCol w="976300"/>
                <a:gridCol w="974725"/>
                <a:gridCol w="976300"/>
                <a:gridCol w="9747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Σ WiXi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Σ PiXi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838200" y="2514600"/>
            <a:ext cx="289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Cases: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Price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Weight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Pi/Wi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185737" y="4700587"/>
            <a:ext cx="1795462" cy="17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– 1: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1 : X1 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Profit  = 25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 = 20 – 18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2716212" y="4859337"/>
            <a:ext cx="220345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Item 2 : X2 (2/15)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Profit  = 24 * (2/15)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=  3.2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 = 2– 2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5835650" y="5135562"/>
            <a:ext cx="1435100" cy="1293812"/>
          </a:xfrm>
          <a:prstGeom prst="rect">
            <a:avLst/>
          </a:prstGeom>
          <a:solidFill>
            <a:srgbClr val="FFEDB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Profit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25 + 3.2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28.2  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350837" y="0"/>
            <a:ext cx="83359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Knapsack problem</a:t>
            </a:r>
            <a:endParaRPr/>
          </a:p>
        </p:txBody>
      </p:sp>
      <p:graphicFrame>
        <p:nvGraphicFramePr>
          <p:cNvPr id="160" name="Google Shape;160;p9"/>
          <p:cNvGraphicFramePr/>
          <p:nvPr/>
        </p:nvGraphicFramePr>
        <p:xfrm>
          <a:off x="228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1016000"/>
                <a:gridCol w="863600"/>
                <a:gridCol w="1168400"/>
              </a:tblGrid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9FF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6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5116512" y="1000125"/>
            <a:ext cx="36465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Item , </a:t>
            </a: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3</a:t>
            </a:r>
            <a:endParaRPr b="1" i="0" sz="1800" u="none" cap="none" strike="noStrike">
              <a:solidFill>
                <a:srgbClr val="00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Size , </a:t>
            </a: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20</a:t>
            </a:r>
            <a:endParaRPr/>
          </a:p>
        </p:txBody>
      </p:sp>
      <p:graphicFrame>
        <p:nvGraphicFramePr>
          <p:cNvPr id="163" name="Google Shape;163;p9"/>
          <p:cNvGraphicFramePr/>
          <p:nvPr/>
        </p:nvGraphicFramePr>
        <p:xfrm>
          <a:off x="3810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{851DBA3A-9E14-4B6B-815A-1A162882735C}</a:tableStyleId>
              </a:tblPr>
              <a:tblGrid>
                <a:gridCol w="974725"/>
                <a:gridCol w="976300"/>
                <a:gridCol w="974725"/>
                <a:gridCol w="976300"/>
                <a:gridCol w="9747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Σ WiXi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Σ PiXi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FFD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2/15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Times New Roman"/>
                        <a:buNone/>
                      </a:pPr>
                      <a:r>
                        <a:rPr b="0" i="0" lang="en-US" sz="19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28.2</a:t>
                      </a:r>
                      <a:endParaRPr/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75" marL="91475">
                    <a:lnL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D2DB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CDE6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9"/>
          <p:cNvSpPr txBox="1"/>
          <p:nvPr/>
        </p:nvSpPr>
        <p:spPr>
          <a:xfrm>
            <a:off x="838200" y="2514600"/>
            <a:ext cx="2895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Cases: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Price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Weight</a:t>
            </a:r>
            <a:endParaRPr/>
          </a:p>
          <a:p>
            <a:pPr indent="-341312" lvl="1" marL="79851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Pi/Wi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185737" y="4700587"/>
            <a:ext cx="1909762" cy="17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– 2: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1 : X3 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Profit  =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 = 20 – 10 =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2755900" y="4859337"/>
            <a:ext cx="21463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Item 2 : X2 (10/15)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Profit  = 24 * (2/3)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= 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 = 10– 10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6035675" y="5135562"/>
            <a:ext cx="1470025" cy="1293812"/>
          </a:xfrm>
          <a:prstGeom prst="rect">
            <a:avLst/>
          </a:prstGeom>
          <a:solidFill>
            <a:srgbClr val="FFEDB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Profit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15 + 16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31  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2007-04-25T04:04:41Z</dcterms:created>
  <dc:creator>Computer Science &amp; Engineering Department</dc:creator>
</cp:coreProperties>
</file>