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72" r:id="rId9"/>
    <p:sldId id="278" r:id="rId10"/>
    <p:sldId id="273" r:id="rId11"/>
    <p:sldId id="263" r:id="rId12"/>
    <p:sldId id="274" r:id="rId13"/>
    <p:sldId id="275" r:id="rId14"/>
    <p:sldId id="276" r:id="rId15"/>
    <p:sldId id="271" r:id="rId16"/>
  </p:sldIdLst>
  <p:sldSz cx="18288000" cy="10287000"/>
  <p:notesSz cx="6858000" cy="9144000"/>
  <p:embeddedFontLst>
    <p:embeddedFont>
      <p:font typeface="Aileron Bold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aret Bold" panose="020B0604020202020204" charset="0"/>
      <p:regular r:id="rId22"/>
    </p:embeddedFont>
    <p:embeddedFont>
      <p:font typeface="Garet ExtraBold" panose="020B0604020202020204" charset="0"/>
      <p:regular r:id="rId23"/>
    </p:embeddedFont>
    <p:embeddedFont>
      <p:font typeface="Gliker Semi-Bold" panose="020B0604020202020204" charset="0"/>
      <p:regular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Nunito" pitchFamily="2" charset="0"/>
      <p:regular r:id="rId29"/>
      <p:bold r:id="rId30"/>
      <p:italic r:id="rId31"/>
      <p:boldItalic r:id="rId32"/>
    </p:embeddedFont>
    <p:embeddedFont>
      <p:font typeface="Nunito Sans" pitchFamily="2" charset="0"/>
      <p:regular r:id="rId33"/>
      <p:bold r:id="rId34"/>
      <p:italic r:id="rId35"/>
      <p:boldItalic r:id="rId36"/>
    </p:embeddedFont>
    <p:embeddedFont>
      <p:font typeface="Rubik" panose="020B0604020202020204" charset="-79"/>
      <p:regular r:id="rId37"/>
    </p:embeddedFont>
    <p:embeddedFont>
      <p:font typeface="TT Drugs Bold" panose="020B0604020202020204" charset="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presProps" Target="pres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A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0210800" y="5143499"/>
            <a:ext cx="9180997" cy="1055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53"/>
              </a:lnSpc>
            </a:pPr>
            <a:r>
              <a:rPr lang="en-US" sz="7699" dirty="0">
                <a:solidFill>
                  <a:srgbClr val="3B4A52"/>
                </a:solidFill>
                <a:latin typeface="Garet ExtraBold"/>
              </a:rPr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D78C3B-2CC9-28FE-E340-3A0564077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730114"/>
            <a:ext cx="5882766" cy="5882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9616"/>
            <a:ext cx="16230600" cy="8227768"/>
            <a:chOff x="0" y="0"/>
            <a:chExt cx="4274726" cy="21669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6984"/>
            </a:xfrm>
            <a:custGeom>
              <a:avLst/>
              <a:gdLst/>
              <a:ahLst/>
              <a:cxnLst/>
              <a:rect l="l" t="t" r="r" b="b"/>
              <a:pathLst>
                <a:path w="4274726" h="2166984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2657"/>
                  </a:lnTo>
                  <a:cubicBezTo>
                    <a:pt x="4274726" y="2149109"/>
                    <a:pt x="4272163" y="2155297"/>
                    <a:pt x="4267601" y="2159859"/>
                  </a:cubicBezTo>
                  <a:cubicBezTo>
                    <a:pt x="4263039" y="2164421"/>
                    <a:pt x="4256851" y="2166984"/>
                    <a:pt x="4250399" y="2166984"/>
                  </a:cubicBezTo>
                  <a:lnTo>
                    <a:pt x="24327" y="2166984"/>
                  </a:lnTo>
                  <a:cubicBezTo>
                    <a:pt x="10891" y="2166984"/>
                    <a:pt x="0" y="2156093"/>
                    <a:pt x="0" y="2142657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4F4F4"/>
            </a:solidFill>
            <a:ln w="28575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209801" y="3155890"/>
            <a:ext cx="8949724" cy="592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00"/>
              </a:lnSpc>
            </a:pPr>
            <a:r>
              <a:rPr lang="en-US" sz="4400" dirty="0">
                <a:solidFill>
                  <a:srgbClr val="000000"/>
                </a:solidFill>
                <a:latin typeface="Garet Bold"/>
              </a:rPr>
              <a:t>peek()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81200" y="4494000"/>
            <a:ext cx="7313643" cy="2697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25"/>
              </a:lnSpc>
            </a:pPr>
            <a:r>
              <a:rPr lang="en-US" sz="4000" dirty="0">
                <a:solidFill>
                  <a:srgbClr val="4D5156"/>
                </a:solidFill>
                <a:latin typeface="arial" panose="020B0604020202020204" pitchFamily="34" charset="0"/>
              </a:rPr>
              <a:t>peek() function </a:t>
            </a:r>
            <a:r>
              <a:rPr lang="en-US" sz="4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is used to retrieve or fetch the first element of the stack or the element present at the top of the stack.</a:t>
            </a:r>
            <a:endParaRPr lang="en-US" sz="3803" dirty="0">
              <a:solidFill>
                <a:srgbClr val="000000"/>
              </a:solidFill>
              <a:latin typeface="Nunito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328B5-C237-5D58-5CB1-C6AC2D533A36}"/>
              </a:ext>
            </a:extLst>
          </p:cNvPr>
          <p:cNvSpPr txBox="1"/>
          <p:nvPr/>
        </p:nvSpPr>
        <p:spPr>
          <a:xfrm>
            <a:off x="12725400" y="7881776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peek()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9A5B26-46A7-107A-3CB8-A28770E24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809" y="3748360"/>
            <a:ext cx="6505941" cy="368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3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916016" cy="10287000"/>
            <a:chOff x="0" y="0"/>
            <a:chExt cx="182150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21502" cy="2709333"/>
            </a:xfrm>
            <a:custGeom>
              <a:avLst/>
              <a:gdLst/>
              <a:ahLst/>
              <a:cxnLst/>
              <a:rect l="l" t="t" r="r" b="b"/>
              <a:pathLst>
                <a:path w="1821502" h="2709333">
                  <a:moveTo>
                    <a:pt x="0" y="0"/>
                  </a:moveTo>
                  <a:lnTo>
                    <a:pt x="1821502" y="0"/>
                  </a:lnTo>
                  <a:lnTo>
                    <a:pt x="182150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34598" y="4589220"/>
            <a:ext cx="6246820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69"/>
              </a:lnSpc>
            </a:pPr>
            <a:r>
              <a:rPr lang="en-US" sz="4699" dirty="0">
                <a:solidFill>
                  <a:srgbClr val="FFFFFF"/>
                </a:solidFill>
                <a:latin typeface="Aileron Bold"/>
              </a:rPr>
              <a:t>Applications of Stack</a:t>
            </a:r>
          </a:p>
          <a:p>
            <a:pPr>
              <a:lnSpc>
                <a:spcPts val="5169"/>
              </a:lnSpc>
            </a:pPr>
            <a:endParaRPr lang="en-US" sz="4699" dirty="0">
              <a:solidFill>
                <a:srgbClr val="FFFFFF"/>
              </a:solidFill>
              <a:latin typeface="Aileron 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376094-D06A-3AFC-F229-DB0800C828D5}"/>
              </a:ext>
            </a:extLst>
          </p:cNvPr>
          <p:cNvSpPr txBox="1"/>
          <p:nvPr/>
        </p:nvSpPr>
        <p:spPr>
          <a:xfrm>
            <a:off x="8610600" y="1461194"/>
            <a:ext cx="7924800" cy="824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Stack can be used for evaluating expressions consisting of operands and operators.</a:t>
            </a:r>
          </a:p>
          <a:p>
            <a:pPr algn="l"/>
            <a:endParaRPr lang="en-US" sz="32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Stacks can be used for check parenthesis matching in an expression.</a:t>
            </a:r>
          </a:p>
          <a:p>
            <a:pPr algn="l"/>
            <a:endParaRPr lang="en-US" sz="32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used to convert one form of expression to another form.</a:t>
            </a:r>
          </a:p>
          <a:p>
            <a:pPr algn="l"/>
            <a:endParaRPr lang="en-US" sz="32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for systematic Memory Management.</a:t>
            </a:r>
          </a:p>
          <a:p>
            <a:pPr algn="l"/>
            <a:endParaRPr lang="en-US" sz="32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for reverse a string.</a:t>
            </a:r>
          </a:p>
          <a:p>
            <a:pPr algn="l"/>
            <a:endParaRPr lang="en-US" sz="32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for undo mechanism.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9616"/>
            <a:ext cx="16230600" cy="8227768"/>
            <a:chOff x="0" y="0"/>
            <a:chExt cx="4274726" cy="21669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6984"/>
            </a:xfrm>
            <a:custGeom>
              <a:avLst/>
              <a:gdLst/>
              <a:ahLst/>
              <a:cxnLst/>
              <a:rect l="l" t="t" r="r" b="b"/>
              <a:pathLst>
                <a:path w="4274726" h="2166984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2657"/>
                  </a:lnTo>
                  <a:cubicBezTo>
                    <a:pt x="4274726" y="2149109"/>
                    <a:pt x="4272163" y="2155297"/>
                    <a:pt x="4267601" y="2159859"/>
                  </a:cubicBezTo>
                  <a:cubicBezTo>
                    <a:pt x="4263039" y="2164421"/>
                    <a:pt x="4256851" y="2166984"/>
                    <a:pt x="4250399" y="2166984"/>
                  </a:cubicBezTo>
                  <a:lnTo>
                    <a:pt x="24327" y="2166984"/>
                  </a:lnTo>
                  <a:cubicBezTo>
                    <a:pt x="10891" y="2166984"/>
                    <a:pt x="0" y="2156093"/>
                    <a:pt x="0" y="2142657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4F4F4"/>
            </a:solidFill>
            <a:ln w="28575">
              <a:solidFill>
                <a:srgbClr val="000000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209801" y="3155890"/>
            <a:ext cx="8949724" cy="592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00"/>
              </a:lnSpc>
            </a:pPr>
            <a:r>
              <a:rPr lang="en-US" sz="4400" dirty="0">
                <a:solidFill>
                  <a:srgbClr val="000000"/>
                </a:solidFill>
                <a:latin typeface="Garet Bold"/>
              </a:rPr>
              <a:t>Expression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0198F-2ED9-F905-E4A6-2C593DCD1CFD}"/>
              </a:ext>
            </a:extLst>
          </p:cNvPr>
          <p:cNvSpPr txBox="1"/>
          <p:nvPr/>
        </p:nvSpPr>
        <p:spPr>
          <a:xfrm>
            <a:off x="3314701" y="4227818"/>
            <a:ext cx="7315199" cy="5174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to infix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Infix to prefix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Postfix to infix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Infix to postfix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to postfix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Postfix to prefix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2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9616"/>
            <a:ext cx="16230600" cy="8227768"/>
            <a:chOff x="0" y="0"/>
            <a:chExt cx="4274726" cy="21669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6984"/>
            </a:xfrm>
            <a:custGeom>
              <a:avLst/>
              <a:gdLst/>
              <a:ahLst/>
              <a:cxnLst/>
              <a:rect l="l" t="t" r="r" b="b"/>
              <a:pathLst>
                <a:path w="4274726" h="2166984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2657"/>
                  </a:lnTo>
                  <a:cubicBezTo>
                    <a:pt x="4274726" y="2149109"/>
                    <a:pt x="4272163" y="2155297"/>
                    <a:pt x="4267601" y="2159859"/>
                  </a:cubicBezTo>
                  <a:cubicBezTo>
                    <a:pt x="4263039" y="2164421"/>
                    <a:pt x="4256851" y="2166984"/>
                    <a:pt x="4250399" y="2166984"/>
                  </a:cubicBezTo>
                  <a:lnTo>
                    <a:pt x="24327" y="2166984"/>
                  </a:lnTo>
                  <a:cubicBezTo>
                    <a:pt x="10891" y="2166984"/>
                    <a:pt x="0" y="2156093"/>
                    <a:pt x="0" y="2142657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4F4F4"/>
            </a:solidFill>
            <a:ln w="28575">
              <a:solidFill>
                <a:srgbClr val="000000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571750" y="1734690"/>
            <a:ext cx="8949724" cy="8940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to infix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3FD97-6A5A-5198-DA31-A25810C3617C}"/>
              </a:ext>
            </a:extLst>
          </p:cNvPr>
          <p:cNvSpPr txBox="1"/>
          <p:nvPr/>
        </p:nvSpPr>
        <p:spPr>
          <a:xfrm>
            <a:off x="2209800" y="3771900"/>
            <a:ext cx="13639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 the Prefix expression in reverse order (from right to left)</a:t>
            </a:r>
          </a:p>
          <a:p>
            <a:pPr marL="514350" indent="-514350" algn="l">
              <a:buFont typeface="+mj-lt"/>
              <a:buAutoNum type="arabicPeriod"/>
            </a:pPr>
            <a:endParaRPr lang="en-US" sz="28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symbol is an operand, then push it onto the Stack.</a:t>
            </a:r>
          </a:p>
          <a:p>
            <a:pPr marL="514350" indent="-514350" algn="l">
              <a:buFont typeface="+mj-lt"/>
              <a:buAutoNum type="arabicPeriod"/>
            </a:pPr>
            <a:endParaRPr lang="en-US" sz="28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symbol is an operator, then pop two operands from the Stack and create it a string by placing the operator in between the operands an push it into the stack.</a:t>
            </a:r>
          </a:p>
          <a:p>
            <a:pPr marL="514350" indent="-514350" algn="l">
              <a:buFont typeface="+mj-lt"/>
              <a:buAutoNum type="arabicPeriod"/>
            </a:pPr>
            <a:endParaRPr lang="en-US" sz="28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Repeat the above steps until the end of Prefix expression.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7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9616"/>
            <a:ext cx="16230600" cy="8227768"/>
            <a:chOff x="0" y="0"/>
            <a:chExt cx="4274726" cy="21669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6984"/>
            </a:xfrm>
            <a:custGeom>
              <a:avLst/>
              <a:gdLst/>
              <a:ahLst/>
              <a:cxnLst/>
              <a:rect l="l" t="t" r="r" b="b"/>
              <a:pathLst>
                <a:path w="4274726" h="2166984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2657"/>
                  </a:lnTo>
                  <a:cubicBezTo>
                    <a:pt x="4274726" y="2149109"/>
                    <a:pt x="4272163" y="2155297"/>
                    <a:pt x="4267601" y="2159859"/>
                  </a:cubicBezTo>
                  <a:cubicBezTo>
                    <a:pt x="4263039" y="2164421"/>
                    <a:pt x="4256851" y="2166984"/>
                    <a:pt x="4250399" y="2166984"/>
                  </a:cubicBezTo>
                  <a:lnTo>
                    <a:pt x="24327" y="2166984"/>
                  </a:lnTo>
                  <a:cubicBezTo>
                    <a:pt x="10891" y="2166984"/>
                    <a:pt x="0" y="2156093"/>
                    <a:pt x="0" y="2142657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4F4F4"/>
            </a:solidFill>
            <a:ln w="28575">
              <a:solidFill>
                <a:srgbClr val="000000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705600" y="1029616"/>
            <a:ext cx="8949724" cy="8940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to infix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3FD97-6A5A-5198-DA31-A25810C3617C}"/>
              </a:ext>
            </a:extLst>
          </p:cNvPr>
          <p:cNvSpPr txBox="1"/>
          <p:nvPr/>
        </p:nvSpPr>
        <p:spPr>
          <a:xfrm>
            <a:off x="1828800" y="4681835"/>
            <a:ext cx="136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Expression:  -+*^XQRS/*TU+VK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B5C878B-E2BA-CA20-74E1-FD27550D9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894938"/>
              </p:ext>
            </p:extLst>
          </p:nvPr>
        </p:nvGraphicFramePr>
        <p:xfrm>
          <a:off x="7486648" y="2937268"/>
          <a:ext cx="9525002" cy="5933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04124">
                  <a:extLst>
                    <a:ext uri="{9D8B030D-6E8A-4147-A177-3AD203B41FA5}">
                      <a16:colId xmlns:a16="http://schemas.microsoft.com/office/drawing/2014/main" val="1271283603"/>
                    </a:ext>
                  </a:extLst>
                </a:gridCol>
                <a:gridCol w="7020878">
                  <a:extLst>
                    <a:ext uri="{9D8B030D-6E8A-4147-A177-3AD203B41FA5}">
                      <a16:colId xmlns:a16="http://schemas.microsoft.com/office/drawing/2014/main" val="2219400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81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6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1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(V+K)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93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(V+K)U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12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(V+K)UT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2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(V+K)(T*U)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03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((T*U)/(V+K))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67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((T*U)/(V+K))S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8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((T*U)/(V+K))SR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6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((T*U)/(V+K))SRQ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89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((T*U)/(V+K))SRQX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69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((T*U)/(V+K))SR(X^Q)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11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((T*U)/(V+K))S((X^Q)*R)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8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((T*U)/(V+K))(((X^Q)*R)+S)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355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(((X^Q)*R)+S)-((T*V)/(V+K)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214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36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26059" y="3865650"/>
            <a:ext cx="7035882" cy="313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2E2E2E"/>
                </a:solidFill>
                <a:latin typeface="Gliker Semi-Bold"/>
              </a:rPr>
              <a:t>THANK</a:t>
            </a:r>
          </a:p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2E2E2E"/>
                </a:solidFill>
                <a:latin typeface="Gliker Semi-Bold"/>
              </a:rPr>
              <a:t>YOU!</a:t>
            </a:r>
          </a:p>
        </p:txBody>
      </p:sp>
      <p:sp>
        <p:nvSpPr>
          <p:cNvPr id="3" name="Freeform 3"/>
          <p:cNvSpPr/>
          <p:nvPr/>
        </p:nvSpPr>
        <p:spPr>
          <a:xfrm>
            <a:off x="11688196" y="6448285"/>
            <a:ext cx="2555421" cy="2555421"/>
          </a:xfrm>
          <a:custGeom>
            <a:avLst/>
            <a:gdLst/>
            <a:ahLst/>
            <a:cxnLst/>
            <a:rect l="l" t="t" r="r" b="b"/>
            <a:pathLst>
              <a:path w="2555421" h="2555421">
                <a:moveTo>
                  <a:pt x="0" y="0"/>
                </a:moveTo>
                <a:lnTo>
                  <a:pt x="2555421" y="0"/>
                </a:lnTo>
                <a:lnTo>
                  <a:pt x="2555421" y="2555422"/>
                </a:lnTo>
                <a:lnTo>
                  <a:pt x="0" y="25554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611334" y="1562100"/>
            <a:ext cx="3885701" cy="8153400"/>
          </a:xfrm>
          <a:custGeom>
            <a:avLst/>
            <a:gdLst/>
            <a:ahLst/>
            <a:cxnLst/>
            <a:rect l="l" t="t" r="r" b="b"/>
            <a:pathLst>
              <a:path w="4653400" h="10984421">
                <a:moveTo>
                  <a:pt x="4653400" y="0"/>
                </a:moveTo>
                <a:lnTo>
                  <a:pt x="0" y="0"/>
                </a:lnTo>
                <a:lnTo>
                  <a:pt x="0" y="10984422"/>
                </a:lnTo>
                <a:lnTo>
                  <a:pt x="4653400" y="10984422"/>
                </a:lnTo>
                <a:lnTo>
                  <a:pt x="46534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12198218" y="7136399"/>
            <a:ext cx="1916377" cy="1160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120"/>
              </a:lnSpc>
            </a:pPr>
            <a:r>
              <a:rPr lang="en-US" sz="2400">
                <a:solidFill>
                  <a:srgbClr val="FFFFFF"/>
                </a:solidFill>
                <a:latin typeface="Montserrat"/>
              </a:rPr>
              <a:t>Have a great day ahead.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914529" y="5143500"/>
            <a:ext cx="4959827" cy="1649822"/>
            <a:chOff x="0" y="0"/>
            <a:chExt cx="5753688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53688" cy="1913890"/>
            </a:xfrm>
            <a:custGeom>
              <a:avLst/>
              <a:gdLst/>
              <a:ahLst/>
              <a:cxnLst/>
              <a:rect l="l" t="t" r="r" b="b"/>
              <a:pathLst>
                <a:path w="5753688" h="1913890">
                  <a:moveTo>
                    <a:pt x="5753688" y="956945"/>
                  </a:moveTo>
                  <a:lnTo>
                    <a:pt x="5753688" y="956945"/>
                  </a:lnTo>
                  <a:cubicBezTo>
                    <a:pt x="5753688" y="1485392"/>
                    <a:pt x="5325318" y="1913890"/>
                    <a:pt x="4796744" y="1913890"/>
                  </a:cubicBez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4796743" y="0"/>
                  </a:lnTo>
                  <a:cubicBezTo>
                    <a:pt x="5325190" y="0"/>
                    <a:pt x="5753688" y="428371"/>
                    <a:pt x="5753688" y="956945"/>
                  </a:cubicBezTo>
                  <a:close/>
                </a:path>
              </a:pathLst>
            </a:custGeom>
            <a:solidFill>
              <a:srgbClr val="504AA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795742" y="5143500"/>
            <a:ext cx="1649822" cy="1649822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04AA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37987" y="5143500"/>
            <a:ext cx="4959827" cy="1649822"/>
            <a:chOff x="0" y="0"/>
            <a:chExt cx="5753688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53688" cy="1913890"/>
            </a:xfrm>
            <a:custGeom>
              <a:avLst/>
              <a:gdLst/>
              <a:ahLst/>
              <a:cxnLst/>
              <a:rect l="l" t="t" r="r" b="b"/>
              <a:pathLst>
                <a:path w="5753688" h="1913890">
                  <a:moveTo>
                    <a:pt x="5753688" y="956945"/>
                  </a:moveTo>
                  <a:lnTo>
                    <a:pt x="5753688" y="956945"/>
                  </a:lnTo>
                  <a:cubicBezTo>
                    <a:pt x="5753688" y="1485392"/>
                    <a:pt x="5325318" y="1913890"/>
                    <a:pt x="4796744" y="1913890"/>
                  </a:cubicBez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4796743" y="0"/>
                  </a:lnTo>
                  <a:cubicBezTo>
                    <a:pt x="5325190" y="0"/>
                    <a:pt x="5753688" y="428371"/>
                    <a:pt x="5753688" y="956945"/>
                  </a:cubicBezTo>
                  <a:close/>
                </a:path>
              </a:pathLst>
            </a:custGeom>
            <a:solidFill>
              <a:srgbClr val="504AA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19200" y="5143500"/>
            <a:ext cx="1649822" cy="1649822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04AA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73751" y="7608478"/>
            <a:ext cx="4959827" cy="1649822"/>
            <a:chOff x="0" y="0"/>
            <a:chExt cx="5753688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53688" cy="1913890"/>
            </a:xfrm>
            <a:custGeom>
              <a:avLst/>
              <a:gdLst/>
              <a:ahLst/>
              <a:cxnLst/>
              <a:rect l="l" t="t" r="r" b="b"/>
              <a:pathLst>
                <a:path w="5753688" h="1913890">
                  <a:moveTo>
                    <a:pt x="5753688" y="956945"/>
                  </a:moveTo>
                  <a:lnTo>
                    <a:pt x="5753688" y="956945"/>
                  </a:lnTo>
                  <a:cubicBezTo>
                    <a:pt x="5753688" y="1485392"/>
                    <a:pt x="5325318" y="1913890"/>
                    <a:pt x="4796744" y="1913890"/>
                  </a:cubicBez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4796743" y="0"/>
                  </a:lnTo>
                  <a:cubicBezTo>
                    <a:pt x="5325190" y="0"/>
                    <a:pt x="5753688" y="428371"/>
                    <a:pt x="5753688" y="956945"/>
                  </a:cubicBezTo>
                  <a:close/>
                </a:path>
              </a:pathLst>
            </a:custGeom>
            <a:solidFill>
              <a:srgbClr val="504AA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154964" y="7608478"/>
            <a:ext cx="1649822" cy="1649822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04AA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697208" y="7608478"/>
            <a:ext cx="4959827" cy="1649822"/>
            <a:chOff x="0" y="0"/>
            <a:chExt cx="5753688" cy="19138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753688" cy="1913890"/>
            </a:xfrm>
            <a:custGeom>
              <a:avLst/>
              <a:gdLst/>
              <a:ahLst/>
              <a:cxnLst/>
              <a:rect l="l" t="t" r="r" b="b"/>
              <a:pathLst>
                <a:path w="5753688" h="1913890">
                  <a:moveTo>
                    <a:pt x="5753688" y="956945"/>
                  </a:moveTo>
                  <a:lnTo>
                    <a:pt x="5753688" y="956945"/>
                  </a:lnTo>
                  <a:cubicBezTo>
                    <a:pt x="5753688" y="1485392"/>
                    <a:pt x="5325318" y="1913890"/>
                    <a:pt x="4796744" y="1913890"/>
                  </a:cubicBez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4796743" y="0"/>
                  </a:lnTo>
                  <a:cubicBezTo>
                    <a:pt x="5325190" y="0"/>
                    <a:pt x="5753688" y="428371"/>
                    <a:pt x="5753688" y="956945"/>
                  </a:cubicBezTo>
                  <a:close/>
                </a:path>
              </a:pathLst>
            </a:custGeom>
            <a:solidFill>
              <a:srgbClr val="504AA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4578422" y="7608478"/>
            <a:ext cx="1649822" cy="1649822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04AA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6221336" y="8220336"/>
            <a:ext cx="1037964" cy="103796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4BFC9"/>
            </a:solidFill>
            <a:ln w="38100">
              <a:solidFill>
                <a:srgbClr val="201C59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24045" tIns="24045" rIns="24045" bIns="24045" rtlCol="0" anchor="ctr"/>
            <a:lstStyle/>
            <a:p>
              <a:pPr algn="ctr">
                <a:lnSpc>
                  <a:spcPts val="1799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16562025" y="8560700"/>
            <a:ext cx="356585" cy="357235"/>
          </a:xfrm>
          <a:custGeom>
            <a:avLst/>
            <a:gdLst/>
            <a:ahLst/>
            <a:cxnLst/>
            <a:rect l="l" t="t" r="r" b="b"/>
            <a:pathLst>
              <a:path w="356585" h="357235">
                <a:moveTo>
                  <a:pt x="0" y="0"/>
                </a:moveTo>
                <a:lnTo>
                  <a:pt x="356586" y="0"/>
                </a:lnTo>
                <a:lnTo>
                  <a:pt x="356586" y="357235"/>
                </a:lnTo>
                <a:lnTo>
                  <a:pt x="0" y="3572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1028700" y="1028700"/>
            <a:ext cx="649525" cy="744247"/>
          </a:xfrm>
          <a:custGeom>
            <a:avLst/>
            <a:gdLst/>
            <a:ahLst/>
            <a:cxnLst/>
            <a:rect l="l" t="t" r="r" b="b"/>
            <a:pathLst>
              <a:path w="649525" h="744247">
                <a:moveTo>
                  <a:pt x="0" y="0"/>
                </a:moveTo>
                <a:lnTo>
                  <a:pt x="649525" y="0"/>
                </a:lnTo>
                <a:lnTo>
                  <a:pt x="649525" y="744247"/>
                </a:lnTo>
                <a:lnTo>
                  <a:pt x="0" y="7442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16632486" y="1400824"/>
            <a:ext cx="286124" cy="277541"/>
          </a:xfrm>
          <a:custGeom>
            <a:avLst/>
            <a:gdLst/>
            <a:ahLst/>
            <a:cxnLst/>
            <a:rect l="l" t="t" r="r" b="b"/>
            <a:pathLst>
              <a:path w="286124" h="277541">
                <a:moveTo>
                  <a:pt x="0" y="0"/>
                </a:moveTo>
                <a:lnTo>
                  <a:pt x="286125" y="0"/>
                </a:lnTo>
                <a:lnTo>
                  <a:pt x="286125" y="277540"/>
                </a:lnTo>
                <a:lnTo>
                  <a:pt x="0" y="2775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0" y="7791655"/>
            <a:ext cx="1909944" cy="2495345"/>
          </a:xfrm>
          <a:custGeom>
            <a:avLst/>
            <a:gdLst/>
            <a:ahLst/>
            <a:cxnLst/>
            <a:rect l="l" t="t" r="r" b="b"/>
            <a:pathLst>
              <a:path w="1909944" h="2495345">
                <a:moveTo>
                  <a:pt x="0" y="0"/>
                </a:moveTo>
                <a:lnTo>
                  <a:pt x="1909944" y="0"/>
                </a:lnTo>
                <a:lnTo>
                  <a:pt x="1909944" y="2495345"/>
                </a:lnTo>
                <a:lnTo>
                  <a:pt x="0" y="24953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6064" b="-43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TextBox 25"/>
          <p:cNvSpPr txBox="1"/>
          <p:nvPr/>
        </p:nvSpPr>
        <p:spPr>
          <a:xfrm>
            <a:off x="2610694" y="6016080"/>
            <a:ext cx="2086515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Rubik"/>
              </a:rPr>
              <a:t>221-15-5261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072943" y="5519572"/>
            <a:ext cx="3654714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TT Drugs Bold"/>
              </a:rPr>
              <a:t>MUNNA BISWAS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047537" y="8480485"/>
            <a:ext cx="2706935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Rubik"/>
              </a:rPr>
              <a:t>221-15-5249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817458" y="7967606"/>
            <a:ext cx="3346906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TT Drugs Bold"/>
              </a:rPr>
              <a:t>RIAD  HOSSAIN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072943" y="2895600"/>
            <a:ext cx="14148393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201C59"/>
                </a:solidFill>
                <a:latin typeface="TT Drugs Bold"/>
              </a:rPr>
              <a:t>OUR TEAM MEMBERS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2493481" y="5093878"/>
            <a:ext cx="4959827" cy="1649822"/>
            <a:chOff x="0" y="0"/>
            <a:chExt cx="5753688" cy="191389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753688" cy="1913890"/>
            </a:xfrm>
            <a:custGeom>
              <a:avLst/>
              <a:gdLst/>
              <a:ahLst/>
              <a:cxnLst/>
              <a:rect l="l" t="t" r="r" b="b"/>
              <a:pathLst>
                <a:path w="5753688" h="1913890">
                  <a:moveTo>
                    <a:pt x="5753688" y="956945"/>
                  </a:moveTo>
                  <a:lnTo>
                    <a:pt x="5753688" y="956945"/>
                  </a:lnTo>
                  <a:cubicBezTo>
                    <a:pt x="5753688" y="1485392"/>
                    <a:pt x="5325318" y="1913890"/>
                    <a:pt x="4796744" y="1913890"/>
                  </a:cubicBez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4796743" y="0"/>
                  </a:lnTo>
                  <a:cubicBezTo>
                    <a:pt x="5325190" y="0"/>
                    <a:pt x="5753688" y="428371"/>
                    <a:pt x="5753688" y="956945"/>
                  </a:cubicBezTo>
                  <a:close/>
                </a:path>
              </a:pathLst>
            </a:custGeom>
            <a:solidFill>
              <a:srgbClr val="504AA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3064902" y="5413232"/>
            <a:ext cx="4192081" cy="422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640"/>
              </a:lnSpc>
            </a:pPr>
            <a:r>
              <a:rPr lang="en-US" sz="2600" dirty="0">
                <a:solidFill>
                  <a:srgbClr val="FFFFFF"/>
                </a:solidFill>
                <a:latin typeface="TT Drugs Bold"/>
              </a:rPr>
              <a:t>NAIMUL ISLAM SHUVO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3665056" y="6016080"/>
            <a:ext cx="2606314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079"/>
              </a:lnSpc>
              <a:spcBef>
                <a:spcPct val="0"/>
              </a:spcBef>
            </a:pPr>
            <a:r>
              <a:rPr lang="en-US" sz="2199" dirty="0">
                <a:solidFill>
                  <a:srgbClr val="FFFFFF"/>
                </a:solidFill>
                <a:latin typeface="Rubik"/>
              </a:rPr>
              <a:t> 221-15-4941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490911" y="5470479"/>
            <a:ext cx="3654714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TT Drugs Bold"/>
              </a:rPr>
              <a:t>MONOWAR AFSAR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8187236" y="6016080"/>
            <a:ext cx="2086515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Rubik"/>
              </a:rPr>
              <a:t>221-15-5366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401187" y="7967606"/>
            <a:ext cx="4843971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TT Drugs Bold"/>
              </a:rPr>
              <a:t>AHSANUL HOQUE ROMMAN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1585719" y="8535665"/>
            <a:ext cx="2706935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079"/>
              </a:lnSpc>
              <a:spcBef>
                <a:spcPct val="0"/>
              </a:spcBef>
            </a:pPr>
            <a:r>
              <a:rPr lang="en-US" sz="2199" dirty="0">
                <a:solidFill>
                  <a:srgbClr val="FFFFFF"/>
                </a:solidFill>
                <a:latin typeface="Rubik"/>
              </a:rPr>
              <a:t>221-15-5330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949609" y="1319840"/>
            <a:ext cx="8053570" cy="1560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59"/>
              </a:lnSpc>
            </a:pPr>
            <a:r>
              <a:rPr lang="en-US" sz="4399" dirty="0">
                <a:solidFill>
                  <a:srgbClr val="3B4A52"/>
                </a:solidFill>
                <a:latin typeface="Garet ExtraBold"/>
              </a:rPr>
              <a:t>WHAT IS STACK?</a:t>
            </a:r>
          </a:p>
          <a:p>
            <a:pPr>
              <a:lnSpc>
                <a:spcPts val="6159"/>
              </a:lnSpc>
              <a:spcBef>
                <a:spcPct val="0"/>
              </a:spcBef>
            </a:pPr>
            <a:endParaRPr lang="en-US" sz="4399" dirty="0">
              <a:solidFill>
                <a:srgbClr val="3B4A52"/>
              </a:solidFill>
              <a:latin typeface="Garet Extra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3703064"/>
            <a:ext cx="7163820" cy="2798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95"/>
              </a:lnSpc>
              <a:spcBef>
                <a:spcPct val="0"/>
              </a:spcBef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sz="4000" b="0" i="0" dirty="0">
                <a:effectLst/>
                <a:latin typeface="Nunito" pitchFamily="2" charset="0"/>
              </a:rPr>
              <a:t> is a linear data structure that follows a particular order in which the operations are performed.</a:t>
            </a:r>
            <a:endParaRPr lang="en-US" sz="3925" spc="235" dirty="0">
              <a:latin typeface="Nun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1B6E5E-C666-5DF0-AD24-0EF4C32B0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00" y="3703064"/>
            <a:ext cx="7810500" cy="37202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A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30295" y="-723900"/>
            <a:ext cx="10907806" cy="11337231"/>
            <a:chOff x="0" y="0"/>
            <a:chExt cx="2872838" cy="29859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72838" cy="2985937"/>
            </a:xfrm>
            <a:custGeom>
              <a:avLst/>
              <a:gdLst/>
              <a:ahLst/>
              <a:cxnLst/>
              <a:rect l="l" t="t" r="r" b="b"/>
              <a:pathLst>
                <a:path w="2872838" h="2985937">
                  <a:moveTo>
                    <a:pt x="0" y="0"/>
                  </a:moveTo>
                  <a:lnTo>
                    <a:pt x="2872838" y="0"/>
                  </a:lnTo>
                  <a:lnTo>
                    <a:pt x="2872838" y="2985937"/>
                  </a:lnTo>
                  <a:lnTo>
                    <a:pt x="0" y="2985937"/>
                  </a:lnTo>
                  <a:close/>
                </a:path>
              </a:pathLst>
            </a:custGeom>
            <a:solidFill>
              <a:srgbClr val="EDEAE5"/>
            </a:solidFill>
          </p:spPr>
          <p:txBody>
            <a:bodyPr/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285750" indent="-285750" algn="ctr">
                <a:lnSpc>
                  <a:spcPts val="3165"/>
                </a:lnSpc>
                <a:buFont typeface="Wingdings" panose="05000000000000000000" pitchFamily="2" charset="2"/>
                <a:buChar char="Ø"/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755805" y="918631"/>
            <a:ext cx="7391400" cy="7655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59"/>
              </a:lnSpc>
              <a:spcBef>
                <a:spcPct val="0"/>
              </a:spcBef>
            </a:pPr>
            <a:r>
              <a:rPr lang="en-US" sz="4399" dirty="0">
                <a:solidFill>
                  <a:srgbClr val="3B4A52"/>
                </a:solidFill>
                <a:latin typeface="Garet ExtraBold"/>
              </a:rPr>
              <a:t>Behavior of 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B701DE-0F2B-5F6C-D99A-129C3D1A0F3F}"/>
              </a:ext>
            </a:extLst>
          </p:cNvPr>
          <p:cNvSpPr txBox="1"/>
          <p:nvPr/>
        </p:nvSpPr>
        <p:spPr>
          <a:xfrm>
            <a:off x="2705100" y="3414772"/>
            <a:ext cx="43053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LIFO: (Last in first out)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FILO: (First in last out)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683240-B1AC-AC43-5205-529D22CE1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520628"/>
            <a:ext cx="8610600" cy="59413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DB1234-1B24-4AE0-B03A-B2E8C55378C0}"/>
              </a:ext>
            </a:extLst>
          </p:cNvPr>
          <p:cNvCxnSpPr/>
          <p:nvPr/>
        </p:nvCxnSpPr>
        <p:spPr>
          <a:xfrm>
            <a:off x="7010400" y="3771900"/>
            <a:ext cx="363997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279533-D5D6-9077-417E-997B884335AE}"/>
              </a:ext>
            </a:extLst>
          </p:cNvPr>
          <p:cNvCxnSpPr/>
          <p:nvPr/>
        </p:nvCxnSpPr>
        <p:spPr>
          <a:xfrm>
            <a:off x="11115674" y="7810500"/>
            <a:ext cx="1076326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BBB4E1-1092-1073-7A6D-53A8699AD977}"/>
              </a:ext>
            </a:extLst>
          </p:cNvPr>
          <p:cNvCxnSpPr/>
          <p:nvPr/>
        </p:nvCxnSpPr>
        <p:spPr>
          <a:xfrm flipH="1">
            <a:off x="12192000" y="7810500"/>
            <a:ext cx="1295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0DA358-397A-A08F-B7E2-0491224BAA7A}"/>
              </a:ext>
            </a:extLst>
          </p:cNvPr>
          <p:cNvCxnSpPr/>
          <p:nvPr/>
        </p:nvCxnSpPr>
        <p:spPr>
          <a:xfrm>
            <a:off x="7010400" y="7658100"/>
            <a:ext cx="51816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66800" y="1028700"/>
            <a:ext cx="18897601" cy="8908681"/>
            <a:chOff x="0" y="-28575"/>
            <a:chExt cx="4977146" cy="2346319"/>
          </a:xfrm>
        </p:grpSpPr>
        <p:sp>
          <p:nvSpPr>
            <p:cNvPr id="3" name="Freeform 3"/>
            <p:cNvSpPr/>
            <p:nvPr/>
          </p:nvSpPr>
          <p:spPr>
            <a:xfrm>
              <a:off x="702420" y="150760"/>
              <a:ext cx="4274726" cy="2166984"/>
            </a:xfrm>
            <a:custGeom>
              <a:avLst/>
              <a:gdLst/>
              <a:ahLst/>
              <a:cxnLst/>
              <a:rect l="l" t="t" r="r" b="b"/>
              <a:pathLst>
                <a:path w="4274726" h="2166984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2657"/>
                  </a:lnTo>
                  <a:cubicBezTo>
                    <a:pt x="4274726" y="2149109"/>
                    <a:pt x="4272163" y="2155297"/>
                    <a:pt x="4267601" y="2159859"/>
                  </a:cubicBezTo>
                  <a:cubicBezTo>
                    <a:pt x="4263039" y="2164421"/>
                    <a:pt x="4256851" y="2166984"/>
                    <a:pt x="4250399" y="2166984"/>
                  </a:cubicBezTo>
                  <a:lnTo>
                    <a:pt x="24327" y="2166984"/>
                  </a:lnTo>
                  <a:cubicBezTo>
                    <a:pt x="10891" y="2166984"/>
                    <a:pt x="0" y="2156093"/>
                    <a:pt x="0" y="2142657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4F4F4"/>
            </a:solidFill>
            <a:ln w="28575">
              <a:solidFill>
                <a:srgbClr val="000000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830357" y="3155890"/>
            <a:ext cx="9329168" cy="59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0"/>
              </a:lnSpc>
            </a:pPr>
            <a:r>
              <a:rPr lang="en-US" sz="4400" dirty="0">
                <a:solidFill>
                  <a:srgbClr val="000000"/>
                </a:solidFill>
                <a:latin typeface="Garet Bold"/>
              </a:rPr>
              <a:t>Stack Operations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30357" y="4646908"/>
            <a:ext cx="7313643" cy="3365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80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 (insertion)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80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(deletion)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80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Peek(calling top element</a:t>
            </a:r>
            <a:r>
              <a:rPr lang="en-US" sz="3803" dirty="0">
                <a:solidFill>
                  <a:srgbClr val="000000"/>
                </a:solidFill>
                <a:latin typeface="Nunito Sans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0FBA42-42F4-B4DB-61C0-245614C7F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271" y="3748360"/>
            <a:ext cx="5647765" cy="4800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9616"/>
            <a:ext cx="16230600" cy="8227768"/>
            <a:chOff x="0" y="0"/>
            <a:chExt cx="4274726" cy="21669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6984"/>
            </a:xfrm>
            <a:custGeom>
              <a:avLst/>
              <a:gdLst/>
              <a:ahLst/>
              <a:cxnLst/>
              <a:rect l="l" t="t" r="r" b="b"/>
              <a:pathLst>
                <a:path w="4274726" h="2166984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2657"/>
                  </a:lnTo>
                  <a:cubicBezTo>
                    <a:pt x="4274726" y="2149109"/>
                    <a:pt x="4272163" y="2155297"/>
                    <a:pt x="4267601" y="2159859"/>
                  </a:cubicBezTo>
                  <a:cubicBezTo>
                    <a:pt x="4263039" y="2164421"/>
                    <a:pt x="4256851" y="2166984"/>
                    <a:pt x="4250399" y="2166984"/>
                  </a:cubicBezTo>
                  <a:lnTo>
                    <a:pt x="24327" y="2166984"/>
                  </a:lnTo>
                  <a:cubicBezTo>
                    <a:pt x="10891" y="2166984"/>
                    <a:pt x="0" y="2156093"/>
                    <a:pt x="0" y="2142657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4F4F4"/>
            </a:solidFill>
            <a:ln w="28575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209801" y="3155890"/>
            <a:ext cx="8949724" cy="592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00"/>
              </a:lnSpc>
            </a:pPr>
            <a:r>
              <a:rPr lang="en-US" sz="4400" dirty="0">
                <a:solidFill>
                  <a:srgbClr val="000000"/>
                </a:solidFill>
                <a:latin typeface="Garet Bold"/>
              </a:rPr>
              <a:t>Push(x)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81200" y="4494000"/>
            <a:ext cx="7313643" cy="2008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25"/>
              </a:lnSpc>
            </a:pPr>
            <a:r>
              <a:rPr lang="en-US" sz="4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push() Push is a function in stack definition which is used to insert data at the stack's top.</a:t>
            </a:r>
            <a:endParaRPr lang="en-US" sz="3803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FF0094-B00F-B310-16E1-FE1142AE2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3748360"/>
            <a:ext cx="5830857" cy="37769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F328B5-C237-5D58-5CB1-C6AC2D533A36}"/>
              </a:ext>
            </a:extLst>
          </p:cNvPr>
          <p:cNvSpPr txBox="1"/>
          <p:nvPr/>
        </p:nvSpPr>
        <p:spPr>
          <a:xfrm>
            <a:off x="12420600" y="7933099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push(5)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9616"/>
            <a:ext cx="16230600" cy="8227768"/>
            <a:chOff x="0" y="0"/>
            <a:chExt cx="4274726" cy="21669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6984"/>
            </a:xfrm>
            <a:custGeom>
              <a:avLst/>
              <a:gdLst/>
              <a:ahLst/>
              <a:cxnLst/>
              <a:rect l="l" t="t" r="r" b="b"/>
              <a:pathLst>
                <a:path w="4274726" h="2166984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2657"/>
                  </a:lnTo>
                  <a:cubicBezTo>
                    <a:pt x="4274726" y="2149109"/>
                    <a:pt x="4272163" y="2155297"/>
                    <a:pt x="4267601" y="2159859"/>
                  </a:cubicBezTo>
                  <a:cubicBezTo>
                    <a:pt x="4263039" y="2164421"/>
                    <a:pt x="4256851" y="2166984"/>
                    <a:pt x="4250399" y="2166984"/>
                  </a:cubicBezTo>
                  <a:lnTo>
                    <a:pt x="24327" y="2166984"/>
                  </a:lnTo>
                  <a:cubicBezTo>
                    <a:pt x="10891" y="2166984"/>
                    <a:pt x="0" y="2156093"/>
                    <a:pt x="0" y="2142657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4F4F4"/>
            </a:solidFill>
            <a:ln w="28575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209801" y="3155890"/>
            <a:ext cx="8949724" cy="592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00"/>
              </a:lnSpc>
            </a:pPr>
            <a:r>
              <a:rPr lang="en-US" sz="4400" dirty="0">
                <a:solidFill>
                  <a:srgbClr val="000000"/>
                </a:solidFill>
                <a:latin typeface="Garet Bold"/>
              </a:rPr>
              <a:t>Algorithm of Push(x)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FF0094-B00F-B310-16E1-FE1142AE2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3748360"/>
            <a:ext cx="5830857" cy="37769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F328B5-C237-5D58-5CB1-C6AC2D533A36}"/>
              </a:ext>
            </a:extLst>
          </p:cNvPr>
          <p:cNvSpPr txBox="1"/>
          <p:nvPr/>
        </p:nvSpPr>
        <p:spPr>
          <a:xfrm>
            <a:off x="12420600" y="7933099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push(5)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CFE70-5F2F-D6F5-B978-E8A385C39B32}"/>
              </a:ext>
            </a:extLst>
          </p:cNvPr>
          <p:cNvSpPr txBox="1"/>
          <p:nvPr/>
        </p:nvSpPr>
        <p:spPr>
          <a:xfrm>
            <a:off x="2453557" y="4073640"/>
            <a:ext cx="55260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Insertion(a, top, item, max)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If top == max then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print "stack overflow"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Exit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else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top = top + </a:t>
            </a:r>
            <a:r>
              <a:rPr lang="en-US" sz="2400" b="1" dirty="0"/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a[top] = item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0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9616"/>
            <a:ext cx="16230600" cy="8227768"/>
            <a:chOff x="0" y="0"/>
            <a:chExt cx="4274726" cy="21669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6984"/>
            </a:xfrm>
            <a:custGeom>
              <a:avLst/>
              <a:gdLst/>
              <a:ahLst/>
              <a:cxnLst/>
              <a:rect l="l" t="t" r="r" b="b"/>
              <a:pathLst>
                <a:path w="4274726" h="2166984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2657"/>
                  </a:lnTo>
                  <a:cubicBezTo>
                    <a:pt x="4274726" y="2149109"/>
                    <a:pt x="4272163" y="2155297"/>
                    <a:pt x="4267601" y="2159859"/>
                  </a:cubicBezTo>
                  <a:cubicBezTo>
                    <a:pt x="4263039" y="2164421"/>
                    <a:pt x="4256851" y="2166984"/>
                    <a:pt x="4250399" y="2166984"/>
                  </a:cubicBezTo>
                  <a:lnTo>
                    <a:pt x="24327" y="2166984"/>
                  </a:lnTo>
                  <a:cubicBezTo>
                    <a:pt x="10891" y="2166984"/>
                    <a:pt x="0" y="2156093"/>
                    <a:pt x="0" y="2142657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4F4F4"/>
            </a:solidFill>
            <a:ln w="28575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209801" y="3155890"/>
            <a:ext cx="8949724" cy="592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00"/>
              </a:lnSpc>
            </a:pPr>
            <a:r>
              <a:rPr lang="en-US" sz="4400" dirty="0">
                <a:solidFill>
                  <a:srgbClr val="000000"/>
                </a:solidFill>
                <a:latin typeface="Garet Bold"/>
              </a:rPr>
              <a:t>pop()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81200" y="4494000"/>
            <a:ext cx="7313643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4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 is a function in the stack definition which is used to remove data from the stack's top.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328B5-C237-5D58-5CB1-C6AC2D533A36}"/>
              </a:ext>
            </a:extLst>
          </p:cNvPr>
          <p:cNvSpPr txBox="1"/>
          <p:nvPr/>
        </p:nvSpPr>
        <p:spPr>
          <a:xfrm>
            <a:off x="12420600" y="7933099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pop()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F7C598-6346-61AF-1DB3-5D1569575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191" y="3543337"/>
            <a:ext cx="5691958" cy="39097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7113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9616"/>
            <a:ext cx="16230600" cy="8227768"/>
            <a:chOff x="0" y="0"/>
            <a:chExt cx="4274726" cy="21669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6984"/>
            </a:xfrm>
            <a:custGeom>
              <a:avLst/>
              <a:gdLst/>
              <a:ahLst/>
              <a:cxnLst/>
              <a:rect l="l" t="t" r="r" b="b"/>
              <a:pathLst>
                <a:path w="4274726" h="2166984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2657"/>
                  </a:lnTo>
                  <a:cubicBezTo>
                    <a:pt x="4274726" y="2149109"/>
                    <a:pt x="4272163" y="2155297"/>
                    <a:pt x="4267601" y="2159859"/>
                  </a:cubicBezTo>
                  <a:cubicBezTo>
                    <a:pt x="4263039" y="2164421"/>
                    <a:pt x="4256851" y="2166984"/>
                    <a:pt x="4250399" y="2166984"/>
                  </a:cubicBezTo>
                  <a:lnTo>
                    <a:pt x="24327" y="2166984"/>
                  </a:lnTo>
                  <a:cubicBezTo>
                    <a:pt x="10891" y="2166984"/>
                    <a:pt x="0" y="2156093"/>
                    <a:pt x="0" y="2142657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4F4F4"/>
            </a:solidFill>
            <a:ln w="28575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209801" y="3155890"/>
            <a:ext cx="8949724" cy="592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00"/>
              </a:lnSpc>
            </a:pPr>
            <a:r>
              <a:rPr lang="en-US" sz="4400" dirty="0">
                <a:solidFill>
                  <a:srgbClr val="000000"/>
                </a:solidFill>
                <a:latin typeface="Garet Bold"/>
              </a:rPr>
              <a:t>Algorithm of pop()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328B5-C237-5D58-5CB1-C6AC2D533A36}"/>
              </a:ext>
            </a:extLst>
          </p:cNvPr>
          <p:cNvSpPr txBox="1"/>
          <p:nvPr/>
        </p:nvSpPr>
        <p:spPr>
          <a:xfrm>
            <a:off x="12420600" y="7933099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pop()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F7C598-6346-61AF-1DB3-5D1569575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191" y="3543337"/>
            <a:ext cx="5691958" cy="39097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51423C-0553-DE2E-66FF-42938E44E85F}"/>
              </a:ext>
            </a:extLst>
          </p:cNvPr>
          <p:cNvSpPr txBox="1"/>
          <p:nvPr/>
        </p:nvSpPr>
        <p:spPr>
          <a:xfrm>
            <a:off x="2438400" y="4090344"/>
            <a:ext cx="5867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Pop(a, top)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If top == -1 then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print "stack underflow“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Exit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else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item = a[top]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top = top - 1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return item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8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597</Words>
  <Application>Microsoft Office PowerPoint</Application>
  <PresentationFormat>Custom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Wingdings</vt:lpstr>
      <vt:lpstr>Calibri</vt:lpstr>
      <vt:lpstr>Aileron Bold</vt:lpstr>
      <vt:lpstr>TT Drugs Bold</vt:lpstr>
      <vt:lpstr>Arial</vt:lpstr>
      <vt:lpstr>Nunito Sans</vt:lpstr>
      <vt:lpstr>Garet Bold</vt:lpstr>
      <vt:lpstr>Montserrat</vt:lpstr>
      <vt:lpstr>Rubik</vt:lpstr>
      <vt:lpstr>Arial</vt:lpstr>
      <vt:lpstr>Gliker Semi-Bold</vt:lpstr>
      <vt:lpstr>Garet ExtraBold</vt:lpstr>
      <vt:lpstr>Nunito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</dc:title>
  <dc:creator>HP</dc:creator>
  <cp:lastModifiedBy>Munna Biswas</cp:lastModifiedBy>
  <cp:revision>6</cp:revision>
  <dcterms:created xsi:type="dcterms:W3CDTF">2006-08-16T00:00:00Z</dcterms:created>
  <dcterms:modified xsi:type="dcterms:W3CDTF">2023-09-12T16:52:00Z</dcterms:modified>
  <dc:identifier>DAFq2OqK074</dc:identifier>
</cp:coreProperties>
</file>