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92" r:id="rId4"/>
  </p:sldMasterIdLst>
  <p:notesMasterIdLst>
    <p:notesMasterId r:id="rId24"/>
  </p:notesMasterIdLst>
  <p:sldIdLst>
    <p:sldId id="296" r:id="rId5"/>
    <p:sldId id="265" r:id="rId6"/>
    <p:sldId id="271" r:id="rId7"/>
    <p:sldId id="272" r:id="rId8"/>
    <p:sldId id="273" r:id="rId9"/>
    <p:sldId id="281" r:id="rId10"/>
    <p:sldId id="282" r:id="rId11"/>
    <p:sldId id="283" r:id="rId12"/>
    <p:sldId id="275" r:id="rId13"/>
    <p:sldId id="291" r:id="rId14"/>
    <p:sldId id="276" r:id="rId15"/>
    <p:sldId id="287" r:id="rId16"/>
    <p:sldId id="277" r:id="rId17"/>
    <p:sldId id="288" r:id="rId18"/>
    <p:sldId id="278" r:id="rId19"/>
    <p:sldId id="289" r:id="rId20"/>
    <p:sldId id="279" r:id="rId21"/>
    <p:sldId id="290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6EA23-0339-4E46-9F25-7D838E79EF17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81925-CA98-455D-A45B-7A71D36D90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2B31-E3EA-4C49-BC1F-2FBA41091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92F57-BEEA-43AF-899D-58A08E49B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6822-4E79-4431-9536-E69DD4E7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755-BE71-42AB-90F6-2F0E564E55A6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9488-5520-446F-A5BE-B9ED47B3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D9D3-7929-4763-B37D-BAFF96A1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3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EBE2-E9B0-43F1-89B2-528B8ECB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52687-3D51-41B0-9D11-0F626141B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D9D18-CA37-46E6-AD90-E120A58C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07-3EF5-436E-A362-C37FB4F54254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A6A5-4CEF-4C05-9DFD-E0C89FB6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CBE2-2979-4286-A667-B2384BF8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8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AAAF9-6A26-4977-AF61-7161A89A0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62B60-3207-4256-A001-A026D00AE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3414-070A-44BB-AF3D-613A1C1D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F28-6DF0-4504-9918-536BB1B9FA1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D084-0F89-40AD-8E51-7280EDB2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3924-3516-452A-B47C-017BC1CC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9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1EF7-1789-4E53-94C4-CA6E642A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D201C-FE0E-4954-BCEB-2A5B49B2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17F2-3819-4A33-9F05-B8D6729A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68CF-544E-4644-A5ED-8BFA55AC904A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96B8-AE11-4C4E-8C41-216CF42D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61960-6332-4BF6-8988-4C5B1D88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16FF-1231-4DEF-9AA0-39BF6F3B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63C66-259C-49AD-8F0D-74E71EE5F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127F-6F7A-47D6-8AB4-3E262AA2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DED0-842D-4236-8DE2-847A33CFA49E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DD3A-ADE0-4C6E-8CDE-5B7D0A73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59B7-5768-4DF6-A1D1-5E10A1CF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6E1E-9919-4683-BA97-BE108635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6B4A-FEFD-4169-BECA-9DD65601F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5AF21-5249-4C25-AEC8-B1EBE6A18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2B7B7-FE0F-4097-9068-0B543828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E865-D6F4-43E8-B056-5F77FF98F8C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BCAF-A218-458E-842E-48B38618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50FA5-7925-4866-B836-82050210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E67B-0286-4DAF-BA5F-5B7B68E4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0DBC-9288-4BA0-81F4-018D67817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EA32F-EAF4-4A9F-8E63-C5F95648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86EEA-D741-4918-8367-295FC4ACE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B9984-3DE4-45DA-9878-8BDB67D0B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B1E7F-A765-43EA-8065-343DC176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656-D9E5-45DE-AB78-A02B96C0D33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F1B02-7FD5-4805-8468-3FD92311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8FF63-23CE-4667-AE91-0F224E0D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2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5161-FD5F-4367-8531-81CA873C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72812-A67E-4F53-8880-49130531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D20B-CD57-45CB-9DE3-30B0CB335A7F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A97F-A2AE-49FC-AA58-82797045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70661-109A-4579-A190-4B6B4D52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3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28A98-2D8B-464B-8C31-5AE8E7F4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8FB-3BFB-4C6B-BFA1-0EF9A6BEF92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6E30B-5880-4644-9F6F-9B35E0AC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49035-D8D3-4048-AF0D-4A25102F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7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D849-49E9-422A-A987-7DBF8FC6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ED3D-9768-4CEB-891F-9F802FA09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7592C-39EA-43CD-92DA-D3DF2A4F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BB982-5FB5-461C-B81D-87A4CB42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B5E6-956A-4BA4-975A-E7DEF0A26FCD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E272-7F93-4F00-9747-32DD5469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AE4A-F1E4-407A-9C70-81B40245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0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1D31-B89D-4987-A951-279680B7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F537F-A513-4164-A619-2EA3D238A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45753-A7DC-4099-9AAE-B5D632C1F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2951F-EDFE-4D66-B365-DE700F99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E70-3B2E-4296-B975-61046C051972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9DAAC-0079-466F-99DE-3ED7F3E6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337D7-0CA2-4D8D-BB5C-623ED009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7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776D5-2DC3-4880-90FC-822B1A85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8F661-C58E-47A1-B291-333C853C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041D-234A-41F7-B6EA-CF50DCBFD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8159-BAD0-408E-BBE1-96B668F1C589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C09FD-2C46-43CD-ABF6-075E18BB5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06C2-2092-4B7E-84FC-4B69E44F9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8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302" y="3882138"/>
            <a:ext cx="11341396" cy="142313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NumPy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ED34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Python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/>
        </p:nvSpPr>
        <p:spPr>
          <a:xfrm>
            <a:off x="2895600" y="2783701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>
                <a:solidFill>
                  <a:srgbClr val="0070C0"/>
                </a:solidFill>
              </a:rPr>
              <a:t>Lecture-10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7FA9C-379F-4290-AF57-3DE46664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842" y="895532"/>
            <a:ext cx="1557965" cy="1557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C1D5DB-F31B-4D44-A173-938CCE6A73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60"/>
          <a:stretch/>
        </p:blipFill>
        <p:spPr>
          <a:xfrm>
            <a:off x="6377195" y="895531"/>
            <a:ext cx="1557965" cy="1557965"/>
          </a:xfrm>
          <a:prstGeom prst="rect">
            <a:avLst/>
          </a:prstGeom>
          <a:scene3d>
            <a:camera prst="obliqueTop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6342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1213959"/>
            <a:ext cx="11128248" cy="525084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It contains a tuple specifying an array’s dimensions. Array [[1,2,3], [4,5,6]], value 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(2,3).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view an array’s total number of elements. for this 2-dimensional array [[1,2,3], [4,5,6]],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multiplication of 2 and 3 (Shape=(2,3)) 2*3 = 6.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the number of bytes required to store each element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NumPy array [[1,2,3], [4,5,6]],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8, because this array consists of integers and size of integer (in bytes) is 8 bytes.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858C-2855-4C94-B109-14A11070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70" y="1974707"/>
            <a:ext cx="1659404" cy="746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9B69-D34F-4625-9F40-C2126FC2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91970" y="3739291"/>
            <a:ext cx="1540134" cy="690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EC1E6-ABB4-4498-AF44-645CBE92C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970" y="5630092"/>
            <a:ext cx="2056969" cy="768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510F65-EF1A-470F-8C51-6E04600017BD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3C1987-EA96-4810-AD90-7EFE8FC7E1CC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Array Attributes</a:t>
            </a:r>
          </a:p>
        </p:txBody>
      </p:sp>
    </p:spTree>
    <p:extLst>
      <p:ext uri="{BB962C8B-B14F-4D97-AF65-F5344CB8AC3E}">
        <p14:creationId xmlns:p14="http://schemas.microsoft.com/office/powerpoint/2010/main" val="260855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868950"/>
              </p:ext>
            </p:extLst>
          </p:nvPr>
        </p:nvGraphicFramePr>
        <p:xfrm>
          <a:off x="2228684" y="1752337"/>
          <a:ext cx="7734631" cy="40521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48181">
                  <a:extLst>
                    <a:ext uri="{9D8B030D-6E8A-4147-A177-3AD203B41FA5}">
                      <a16:colId xmlns:a16="http://schemas.microsoft.com/office/drawing/2014/main" val="70122326"/>
                    </a:ext>
                  </a:extLst>
                </a:gridCol>
                <a:gridCol w="2396989">
                  <a:extLst>
                    <a:ext uri="{9D8B030D-6E8A-4147-A177-3AD203B41FA5}">
                      <a16:colId xmlns:a16="http://schemas.microsoft.com/office/drawing/2014/main" val="3044364070"/>
                    </a:ext>
                  </a:extLst>
                </a:gridCol>
                <a:gridCol w="1633005">
                  <a:extLst>
                    <a:ext uri="{9D8B030D-6E8A-4147-A177-3AD203B41FA5}">
                      <a16:colId xmlns:a16="http://schemas.microsoft.com/office/drawing/2014/main" val="1428155282"/>
                    </a:ext>
                  </a:extLst>
                </a:gridCol>
                <a:gridCol w="2256456">
                  <a:extLst>
                    <a:ext uri="{9D8B030D-6E8A-4147-A177-3AD203B41FA5}">
                      <a16:colId xmlns:a16="http://schemas.microsoft.com/office/drawing/2014/main" val="2195985711"/>
                    </a:ext>
                  </a:extLst>
                </a:gridCol>
              </a:tblGrid>
              <a:tr h="443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Function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Function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80526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np.add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np.greater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46324"/>
                  </a:ext>
                </a:extLst>
              </a:tr>
              <a:tr h="46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np.subtract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np.greater_equal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64170"/>
                  </a:ext>
                </a:extLst>
              </a:tr>
              <a:tr h="5374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np.multiply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np.less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772548"/>
                  </a:ext>
                </a:extLst>
              </a:tr>
              <a:tr h="5374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np.divide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np.less_equal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10207"/>
                  </a:ext>
                </a:extLst>
              </a:tr>
              <a:tr h="5374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np.floor_divide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np.equal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47779"/>
                  </a:ext>
                </a:extLst>
              </a:tr>
              <a:tr h="5374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np.power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np.not_equal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45666"/>
                  </a:ext>
                </a:extLst>
              </a:tr>
              <a:tr h="5374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5894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55369CA-085B-42B4-AD08-3AD6C36EADA3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7FBF6-2686-4252-9CEA-1FFD7FB8DEE2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Array Operation</a:t>
            </a:r>
          </a:p>
        </p:txBody>
      </p:sp>
    </p:spTree>
    <p:extLst>
      <p:ext uri="{BB962C8B-B14F-4D97-AF65-F5344CB8AC3E}">
        <p14:creationId xmlns:p14="http://schemas.microsoft.com/office/powerpoint/2010/main" val="273434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264"/>
            <a:ext cx="10515600" cy="5207699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85106" y="1533122"/>
            <a:ext cx="3876263" cy="4643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46A26-88FA-4B52-BEE1-53EA70E0C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75" y="2678705"/>
            <a:ext cx="5049600" cy="1500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6AA610-7A31-4EAF-811D-22DAC7536127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9A680-715D-4F66-A033-C5E2C4A30449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Array Operation</a:t>
            </a:r>
          </a:p>
        </p:txBody>
      </p:sp>
    </p:spTree>
    <p:extLst>
      <p:ext uri="{BB962C8B-B14F-4D97-AF65-F5344CB8AC3E}">
        <p14:creationId xmlns:p14="http://schemas.microsoft.com/office/powerpoint/2010/main" val="243238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1225296"/>
            <a:ext cx="11321862" cy="495166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5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has various methods that perform calculations using its contents. By default, these methods ignore the array’s shape and use all the elements in the calculations. </a:t>
            </a:r>
          </a:p>
          <a:p>
            <a:pPr marL="457200" lvl="1" indent="0" algn="just">
              <a:lnSpc>
                <a:spcPct val="125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calculating the mean of an array totals all of its elements regardless of its shape, then divides by the total number of elements.</a:t>
            </a:r>
          </a:p>
          <a:p>
            <a:pPr algn="just">
              <a:lnSpc>
                <a:spcPct val="125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NumPy default methods such as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(standard deviation)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(variance). </a:t>
            </a:r>
          </a:p>
          <a:p>
            <a:pPr algn="just">
              <a:lnSpc>
                <a:spcPct val="125000"/>
              </a:lnSpc>
            </a:pP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Specifying </a:t>
            </a:r>
            <a:r>
              <a:rPr lang="en-US" sz="2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axis=0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performs the mean calculation on all the row values within each column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axis=1 </a:t>
            </a:r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the mean calculation on all the column values within each individual row.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815AC-10CC-4E2C-9758-9EAFD5E12601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NumPy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ECFDE-99A8-41D0-AEF6-6209E6B978DB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5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264"/>
            <a:ext cx="10515600" cy="5207699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1195"/>
            <a:ext cx="4565055" cy="5177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577"/>
          <a:stretch/>
        </p:blipFill>
        <p:spPr>
          <a:xfrm>
            <a:off x="5800598" y="1197101"/>
            <a:ext cx="5553202" cy="5171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668A63-7A15-4BAC-8F00-D5522A1C055F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82C79-2F00-4C56-B88B-F05462D6169B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NumPy Methods</a:t>
            </a:r>
          </a:p>
        </p:txBody>
      </p:sp>
    </p:spTree>
    <p:extLst>
      <p:ext uri="{BB962C8B-B14F-4D97-AF65-F5344CB8AC3E}">
        <p14:creationId xmlns:p14="http://schemas.microsoft.com/office/powerpoint/2010/main" val="392802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shallow copy means constructing a new collection object and then populating it with references to the child objects found in the original.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shallow copy, a reference of object is copied in other object. It means that any changes made to a copy of object do reflect in the original object.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746944" y="3304335"/>
            <a:ext cx="4698111" cy="2478024"/>
            <a:chOff x="4153281" y="3478071"/>
            <a:chExt cx="4248150" cy="2478024"/>
          </a:xfrm>
        </p:grpSpPr>
        <p:grpSp>
          <p:nvGrpSpPr>
            <p:cNvPr id="41" name="Group 40"/>
            <p:cNvGrpSpPr/>
            <p:nvPr/>
          </p:nvGrpSpPr>
          <p:grpSpPr>
            <a:xfrm>
              <a:off x="4153281" y="3478071"/>
              <a:ext cx="4248150" cy="2478024"/>
              <a:chOff x="4027932" y="3511296"/>
              <a:chExt cx="4248150" cy="247802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027932" y="3511296"/>
                <a:ext cx="1170432" cy="2478024"/>
                <a:chOff x="3259836" y="3511296"/>
                <a:chExt cx="1170432" cy="232257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59836" y="3511296"/>
                  <a:ext cx="1170432" cy="2322576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602736" y="3776472"/>
                  <a:ext cx="484632" cy="27432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602736" y="4270248"/>
                  <a:ext cx="484632" cy="27432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602736" y="4736592"/>
                  <a:ext cx="484632" cy="27432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02736" y="5175504"/>
                  <a:ext cx="484632" cy="27432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7105650" y="3511296"/>
                <a:ext cx="1170432" cy="2478024"/>
                <a:chOff x="3259836" y="3511296"/>
                <a:chExt cx="1170432" cy="2322576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259836" y="3511296"/>
                  <a:ext cx="1170432" cy="2322576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602736" y="3776472"/>
                  <a:ext cx="484632" cy="27432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602736" y="4270248"/>
                  <a:ext cx="484632" cy="27432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602736" y="4736592"/>
                  <a:ext cx="484632" cy="27432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602736" y="5175504"/>
                  <a:ext cx="484632" cy="27432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5847588" y="3794220"/>
                <a:ext cx="672084" cy="2926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59018" y="4321044"/>
                <a:ext cx="672084" cy="2926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47588" y="4809983"/>
                <a:ext cx="672084" cy="2926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29681" y="5275673"/>
                <a:ext cx="672084" cy="2926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cxnSp>
            <p:nvCxnSpPr>
              <p:cNvPr id="28" name="Straight Arrow Connector 27"/>
              <p:cNvCxnSpPr>
                <a:stCxn id="6" idx="3"/>
                <a:endCxn id="23" idx="1"/>
              </p:cNvCxnSpPr>
              <p:nvPr/>
            </p:nvCxnSpPr>
            <p:spPr>
              <a:xfrm>
                <a:off x="4855464" y="3940560"/>
                <a:ext cx="9921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866894" y="4467384"/>
                <a:ext cx="9921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866894" y="4964940"/>
                <a:ext cx="9921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4877562" y="5433228"/>
                <a:ext cx="9921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1"/>
                <a:endCxn id="23" idx="3"/>
              </p:cNvCxnSpPr>
              <p:nvPr/>
            </p:nvCxnSpPr>
            <p:spPr>
              <a:xfrm flipH="1">
                <a:off x="6519672" y="3940560"/>
                <a:ext cx="9288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6531102" y="4467384"/>
                <a:ext cx="9174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6531102" y="4967004"/>
                <a:ext cx="9174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1" idx="1"/>
              </p:cNvCxnSpPr>
              <p:nvPr/>
            </p:nvCxnSpPr>
            <p:spPr>
              <a:xfrm flipH="1">
                <a:off x="6501765" y="5433228"/>
                <a:ext cx="946785" cy="79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336400" y="5531005"/>
              <a:ext cx="96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 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55776" y="5553810"/>
              <a:ext cx="920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 2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FEBFEF3-E2BB-41EF-B9E3-BE2AA9BEAC6F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>
                <a:solidFill>
                  <a:srgbClr val="C00000"/>
                </a:solidFill>
                <a:latin typeface="+mj-lt"/>
              </a:rPr>
              <a:t>Shallow Copies</a:t>
            </a:r>
            <a:endParaRPr lang="en-US" sz="5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BCD28-3FA0-45E7-847C-4455AD3755D0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2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264"/>
            <a:ext cx="10515600" cy="5207699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89765" y="1465725"/>
            <a:ext cx="3848426" cy="478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78373" y="2064349"/>
            <a:ext cx="3704400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B9E0C6-7178-4DF7-9EBA-6E928A1E9722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BA5B6-7A06-4292-9310-F56045060203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>
                <a:solidFill>
                  <a:srgbClr val="C00000"/>
                </a:solidFill>
                <a:latin typeface="+mj-lt"/>
              </a:rPr>
              <a:t>Shallow Copies</a:t>
            </a:r>
            <a:endParaRPr lang="en-US" sz="5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887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4951667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deep copy constructs a new compound object and then, recursively, inserts copies into it of the objects found in the original.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deep copy, a copy of object is copied in other object. It means that any changes made to a copy of object do not reflect in the original object.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69208" y="3377487"/>
            <a:ext cx="5552313" cy="2478024"/>
            <a:chOff x="4328160" y="3459783"/>
            <a:chExt cx="5552313" cy="2478024"/>
          </a:xfrm>
        </p:grpSpPr>
        <p:grpSp>
          <p:nvGrpSpPr>
            <p:cNvPr id="45" name="Group 44"/>
            <p:cNvGrpSpPr/>
            <p:nvPr/>
          </p:nvGrpSpPr>
          <p:grpSpPr>
            <a:xfrm>
              <a:off x="4328160" y="3459783"/>
              <a:ext cx="4248150" cy="2478024"/>
              <a:chOff x="4153281" y="3478071"/>
              <a:chExt cx="4248150" cy="2478024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153281" y="3478071"/>
                <a:ext cx="4248150" cy="2478024"/>
                <a:chOff x="4027932" y="3511296"/>
                <a:chExt cx="4248150" cy="2478024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027932" y="3511296"/>
                  <a:ext cx="1170432" cy="2478024"/>
                  <a:chOff x="3259836" y="3511296"/>
                  <a:chExt cx="1170432" cy="2322576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259836" y="3511296"/>
                    <a:ext cx="1170432" cy="2322576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02736" y="3776472"/>
                    <a:ext cx="484632" cy="274320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3602736" y="4270248"/>
                    <a:ext cx="484632" cy="274320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02736" y="4736592"/>
                    <a:ext cx="484632" cy="274320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3602736" y="5175504"/>
                    <a:ext cx="484632" cy="274320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7105650" y="3511296"/>
                  <a:ext cx="1170432" cy="2478024"/>
                  <a:chOff x="3259836" y="3511296"/>
                  <a:chExt cx="1170432" cy="2322576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3259836" y="3511296"/>
                    <a:ext cx="1170432" cy="2322576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3602736" y="3776472"/>
                    <a:ext cx="484632" cy="274320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602736" y="4270248"/>
                    <a:ext cx="484632" cy="274320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602736" y="4736592"/>
                    <a:ext cx="484632" cy="274320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602736" y="5175504"/>
                    <a:ext cx="484632" cy="274320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Rectangle 22"/>
                <p:cNvSpPr/>
                <p:nvPr/>
              </p:nvSpPr>
              <p:spPr>
                <a:xfrm>
                  <a:off x="5847588" y="3794220"/>
                  <a:ext cx="672084" cy="2926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859018" y="4321044"/>
                  <a:ext cx="672084" cy="2926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847588" y="4809983"/>
                  <a:ext cx="672084" cy="2926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5829681" y="5275673"/>
                  <a:ext cx="672084" cy="2926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6" idx="3"/>
                  <a:endCxn id="23" idx="1"/>
                </p:cNvCxnSpPr>
                <p:nvPr/>
              </p:nvCxnSpPr>
              <p:spPr>
                <a:xfrm>
                  <a:off x="4855464" y="3940560"/>
                  <a:ext cx="9921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4866894" y="4467384"/>
                  <a:ext cx="9921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866894" y="4964940"/>
                  <a:ext cx="9921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4877562" y="5433228"/>
                  <a:ext cx="99212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4336400" y="5531005"/>
                <a:ext cx="964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Array 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355776" y="5553810"/>
                <a:ext cx="9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Array 2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9196959" y="3775093"/>
              <a:ext cx="672084" cy="2926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208389" y="4301917"/>
              <a:ext cx="672084" cy="2926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96959" y="4790856"/>
              <a:ext cx="672084" cy="2926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79052" y="5256546"/>
              <a:ext cx="672084" cy="2926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40" name="Straight Arrow Connector 39"/>
            <p:cNvCxnSpPr>
              <a:endCxn id="32" idx="1"/>
            </p:cNvCxnSpPr>
            <p:nvPr/>
          </p:nvCxnSpPr>
          <p:spPr>
            <a:xfrm>
              <a:off x="8204835" y="3921433"/>
              <a:ext cx="992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216265" y="4448257"/>
              <a:ext cx="992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8216265" y="4945813"/>
              <a:ext cx="992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226933" y="5414101"/>
              <a:ext cx="9921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60E7F1-09E9-4F6E-9DF7-343425A28883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Deep Copies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C34C90-CE97-4FD6-BD2C-9915C7DF4CAE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1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264"/>
            <a:ext cx="10515600" cy="5207699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0895" y="2169638"/>
            <a:ext cx="4482620" cy="3462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65876" y="2169638"/>
            <a:ext cx="4680837" cy="3462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98475F-D26B-4356-8D89-326C9C3CC2A5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FA9D8-FFCD-4672-B0F0-2AE736BDBB01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Deep Copies</a:t>
            </a:r>
          </a:p>
        </p:txBody>
      </p:sp>
    </p:spTree>
    <p:extLst>
      <p:ext uri="{BB962C8B-B14F-4D97-AF65-F5344CB8AC3E}">
        <p14:creationId xmlns:p14="http://schemas.microsoft.com/office/powerpoint/2010/main" val="146244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A7E1-76B6-40DC-8B68-DB233240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9314"/>
            <a:ext cx="10515600" cy="2279375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55D4F-5CEB-4F5E-A95F-BE25522C7C9A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3356" y="1559684"/>
            <a:ext cx="664886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2060"/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2060"/>
                </a:solidFill>
              </a:rPr>
              <a:t>Creating arrays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2060"/>
                </a:solidFill>
              </a:rPr>
              <a:t>Array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2060"/>
                </a:solidFill>
              </a:rPr>
              <a:t>Array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2060"/>
                </a:solidFill>
              </a:rPr>
              <a:t>NumPy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2060"/>
                </a:solidFill>
              </a:rPr>
              <a:t>Shallow Copies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2060"/>
                </a:solidFill>
              </a:rPr>
              <a:t>Deep Copies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EB592-37FD-43F4-A01A-473D1589166B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Contents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7FCAEC-FE06-48A5-941A-30ADC9891E64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3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574358"/>
            <a:ext cx="11608905" cy="4602605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Python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python library used for working with Python arrays.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high-performance, richly functional n-dimensional array type called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provide an array object that is up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faster that traditional Python lists.</a:t>
            </a:r>
          </a:p>
          <a:p>
            <a:pPr algn="just"/>
            <a:r>
              <a:rPr lang="en-US" sz="2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Linear algebra, and Matrices.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libraries depend 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library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Pandas,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(Deep Learning Library) depend 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9768A-DD33-4C33-ACBD-C0D91CA17D1B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Introduction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1E373-438F-4320-BC53-0742CE2CCE24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3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574358"/>
            <a:ext cx="11343860" cy="4602605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arrays support different data types. </a:t>
            </a:r>
          </a:p>
          <a:p>
            <a:pPr algn="just"/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faster than lists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structures take up less space than lists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better runtime behavior.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need to be declared but lists don’t.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29067-B6E9-432D-B62C-7B8393BD434D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Introduction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E5382-61AF-47D2-9D72-A39489178100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9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9407"/>
            <a:ext cx="10600944" cy="4875945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recommends importing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as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provides various functions for creating arrays.</a:t>
            </a:r>
          </a:p>
          <a:p>
            <a:pPr marL="45720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array()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which receives an array as an argument.</a:t>
            </a: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separates each value from the next with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right-aligns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values.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91768" y="2537081"/>
            <a:ext cx="4724400" cy="959923"/>
            <a:chOff x="3578352" y="2222189"/>
            <a:chExt cx="4724400" cy="9599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4753" y="2222189"/>
              <a:ext cx="2654999" cy="3326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8352" y="2946666"/>
              <a:ext cx="4724400" cy="23544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7" name="Straight Arrow Connector 6"/>
            <p:cNvCxnSpPr>
              <a:stCxn id="4" idx="2"/>
            </p:cNvCxnSpPr>
            <p:nvPr/>
          </p:nvCxnSpPr>
          <p:spPr>
            <a:xfrm flipH="1">
              <a:off x="5832252" y="2554815"/>
              <a:ext cx="1" cy="4318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0667" y="2394062"/>
            <a:ext cx="5338477" cy="2123074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449C03-EFD3-4662-AFA1-EAA3E13059A1}"/>
              </a:ext>
            </a:extLst>
          </p:cNvPr>
          <p:cNvSpPr txBox="1"/>
          <p:nvPr/>
        </p:nvSpPr>
        <p:spPr>
          <a:xfrm>
            <a:off x="1338471" y="82549"/>
            <a:ext cx="95150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C00000"/>
                </a:solidFill>
              </a:rPr>
              <a:t>Creating arrays by Importing </a:t>
            </a:r>
            <a:r>
              <a:rPr lang="en-US" sz="5000" dirty="0" err="1">
                <a:solidFill>
                  <a:srgbClr val="C00000"/>
                </a:solidFill>
              </a:rPr>
              <a:t>numpy</a:t>
            </a:r>
            <a:endParaRPr lang="en-US" sz="5000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F76AE-56D1-4486-B579-841544F84745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0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A2BE433-0E5A-4FD5-90FA-2CA7FE1C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74" y="1792871"/>
            <a:ext cx="4867483" cy="3272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C45669-5888-4BF1-958A-2F5FF101A18D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27F5B5-2A1B-444E-9879-657B4EB6D088}"/>
              </a:ext>
            </a:extLst>
          </p:cNvPr>
          <p:cNvSpPr txBox="1"/>
          <p:nvPr/>
        </p:nvSpPr>
        <p:spPr>
          <a:xfrm>
            <a:off x="1298713" y="82549"/>
            <a:ext cx="96210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Creating arrays by Importing </a:t>
            </a:r>
            <a:r>
              <a:rPr lang="en-US" sz="5000" b="1" dirty="0" err="1">
                <a:solidFill>
                  <a:srgbClr val="C00000"/>
                </a:solidFill>
                <a:latin typeface="+mj-lt"/>
              </a:rPr>
              <a:t>numpy</a:t>
            </a:r>
            <a:endParaRPr lang="en-US" sz="5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465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272209"/>
            <a:ext cx="11423374" cy="51011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function copies its argument’s dimensions.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auto-formats arrays, based on their number of dimensions, aligning the columns within each row.</a:t>
            </a: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 array example: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array example: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array example: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78" y="3066011"/>
            <a:ext cx="3731323" cy="725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702" y="3224164"/>
            <a:ext cx="2514600" cy="40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578" y="4302204"/>
            <a:ext cx="5392483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702" y="4302204"/>
            <a:ext cx="1986113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578" y="5576404"/>
            <a:ext cx="5546027" cy="66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702" y="5576404"/>
            <a:ext cx="2403158" cy="655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174A1AC-9716-4BFA-825D-ADAA4229DF65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35886-C675-41C8-A8D3-2AF59B3B1C4C}"/>
              </a:ext>
            </a:extLst>
          </p:cNvPr>
          <p:cNvSpPr txBox="1"/>
          <p:nvPr/>
        </p:nvSpPr>
        <p:spPr>
          <a:xfrm>
            <a:off x="119270" y="82549"/>
            <a:ext cx="119679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Arrays with Multidimensional Arguments </a:t>
            </a:r>
          </a:p>
        </p:txBody>
      </p:sp>
    </p:spTree>
    <p:extLst>
      <p:ext uri="{BB962C8B-B14F-4D97-AF65-F5344CB8AC3E}">
        <p14:creationId xmlns:p14="http://schemas.microsoft.com/office/powerpoint/2010/main" val="2019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2943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1: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two-dimensional array from a list comprehension that produces the even integers from 2 through 20 in the first row and the odd integers from 1 through 21 in the second row.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2-by-5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containing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order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even integers from 2 through 10 in the first row and the odd integers from 1 through 9 in the second row.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683192"/>
            <a:ext cx="9286875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1" y="3797997"/>
            <a:ext cx="9286875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B67DE6-E0D9-4002-9054-2009C0FA96D6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719A7-4EE3-4996-8EA5-4DC3B2635B3F}"/>
              </a:ext>
            </a:extLst>
          </p:cNvPr>
          <p:cNvSpPr txBox="1"/>
          <p:nvPr/>
        </p:nvSpPr>
        <p:spPr>
          <a:xfrm>
            <a:off x="1452561" y="82549"/>
            <a:ext cx="94059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Creating arrays from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69369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1213959"/>
            <a:ext cx="11128248" cy="5250849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object provides attributes that enable to discover information about its structure and contents. Some important attributes of this NumPy array are:</a:t>
            </a:r>
          </a:p>
          <a:p>
            <a:pPr algn="just"/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The array function determines an array’s element type from its argument’s elements. For this NumPy array [[1,2,3], [4,5,6]],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int64.</a:t>
            </a:r>
          </a:p>
          <a:p>
            <a:pPr lvl="1" algn="just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an array’s number of dimensions. This 2-dimensional array [[1,2,3], [4,5,6]], value of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6EC56-7953-4429-9C75-0C758FFFE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738282" y="3037366"/>
            <a:ext cx="4715435" cy="70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E16C7-28D7-4E48-811B-7E210C83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905" y="3776125"/>
            <a:ext cx="2170309" cy="833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B288E6-50BD-42AE-9B31-661B6AB79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905" y="5480337"/>
            <a:ext cx="2033017" cy="861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55BEDA-2D89-4E74-8C21-9EAEF3467310}"/>
              </a:ext>
            </a:extLst>
          </p:cNvPr>
          <p:cNvSpPr txBox="1"/>
          <p:nvPr/>
        </p:nvSpPr>
        <p:spPr>
          <a:xfrm>
            <a:off x="1571625" y="82549"/>
            <a:ext cx="90487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C00000"/>
                </a:solidFill>
                <a:latin typeface="+mj-lt"/>
              </a:rPr>
              <a:t>Array Attributes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02A4E-BE00-401A-9454-B290ED9B8D95}"/>
              </a:ext>
            </a:extLst>
          </p:cNvPr>
          <p:cNvSpPr/>
          <p:nvPr/>
        </p:nvSpPr>
        <p:spPr>
          <a:xfrm>
            <a:off x="-1" y="6555204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sazzad@diucse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B96DA-D61E-4352-8013-F432E69A2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CC0DF8-A3C6-4F0C-AAB6-327115DBB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28D249-1983-451D-8451-059C0BA5C7BA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elements/1.1/"/>
    <ds:schemaRef ds:uri="http://schemas.openxmlformats.org/package/2006/metadata/core-properties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913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NumPy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2020-08-24T04:53:53Z</dcterms:created>
  <dcterms:modified xsi:type="dcterms:W3CDTF">2020-12-03T07:48:37Z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