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792" r:id="rId4"/>
  </p:sldMasterIdLst>
  <p:notesMasterIdLst>
    <p:notesMasterId r:id="rId19"/>
  </p:notesMasterIdLst>
  <p:sldIdLst>
    <p:sldId id="296" r:id="rId5"/>
    <p:sldId id="265" r:id="rId6"/>
    <p:sldId id="281" r:id="rId7"/>
    <p:sldId id="287" r:id="rId8"/>
    <p:sldId id="288" r:id="rId9"/>
    <p:sldId id="282" r:id="rId10"/>
    <p:sldId id="283" r:id="rId11"/>
    <p:sldId id="290" r:id="rId12"/>
    <p:sldId id="291" r:id="rId13"/>
    <p:sldId id="292" r:id="rId14"/>
    <p:sldId id="284" r:id="rId15"/>
    <p:sldId id="286" r:id="rId16"/>
    <p:sldId id="295" r:id="rId17"/>
    <p:sldId id="29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404" autoAdjust="0"/>
    <p:restoredTop sz="94660"/>
  </p:normalViewPr>
  <p:slideViewPr>
    <p:cSldViewPr snapToGrid="0">
      <p:cViewPr varScale="1">
        <p:scale>
          <a:sx n="72" d="100"/>
          <a:sy n="72" d="100"/>
        </p:scale>
        <p:origin x="88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16EA23-0339-4E46-9F25-7D838E79EF17}" type="datetimeFigureOut">
              <a:rPr lang="en-US" smtClean="0"/>
              <a:t>12/10/2020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E81925-CA98-455D-A45B-7A71D36D90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094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45CA2-4FF0-4A4E-A3E0-D681D33DEB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2214FD-45BA-4BD1-A044-72B96C752E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9C2C09-37E1-455B-B89F-BC5EDDDA7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E5755-BE71-42AB-90F6-2F0E564E55A6}" type="datetime1">
              <a:rPr lang="en-US" smtClean="0"/>
              <a:t>12/10/2020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69EB6E-BFB4-4F27-BF76-20953C985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12F3D-E5B6-4C73-8565-187622BE4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806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128C6-D59F-4F52-A0DB-F3D0C325A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D8EB68-DF54-4921-B9A7-608C15E424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9FE1E1-1C0C-4E38-A198-14EF42D15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C607-3EF5-436E-A362-C37FB4F54254}" type="datetime1">
              <a:rPr lang="en-US" smtClean="0"/>
              <a:t>12/10/2020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310347-18E8-4870-BECA-F66A5F29E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633FE7-84A1-41DB-BB41-8976FB0DE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692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9ACCE6-7423-42F7-907E-340B754AAD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D93448-1198-475B-A064-4FEAAD85EA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350050-8D05-4E84-A8FA-CECE7C594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CAF28-6DF0-4504-9918-536BB1B9FA11}" type="datetime1">
              <a:rPr lang="en-US" smtClean="0"/>
              <a:t>12/10/2020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4C1D92-5154-4CFE-9F2A-A86BE3FC6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4B4B15-A8F0-4C55-9201-00ECC05B3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886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A231E-9491-4528-BC53-D139A9CBD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34BC8-DA9F-46A2-B5E5-1EDBF177F5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063A16-C53A-448F-BEC6-C21BBAB20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E68CF-544E-4644-A5ED-8BFA55AC904A}" type="datetime1">
              <a:rPr lang="en-US" smtClean="0"/>
              <a:t>12/10/2020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AF7F8-F896-4964-9B5B-C6F3EA751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B439BA-515B-4B95-B754-9ED0F7BCD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966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8197D-71A9-4CEA-A193-3C81C41E2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924E70-C88E-4910-94AD-0F94B4EC66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6FEE4E-AF1D-47D5-9D83-2ED1156A2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0DED0-842D-4236-8DE2-847A33CFA49E}" type="datetime1">
              <a:rPr lang="en-US" smtClean="0"/>
              <a:t>12/10/2020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AC3DE6-530F-4EEC-A744-8E5746183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1E0ED1-0800-4F36-9FB3-BCF9F4C7E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873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AD7EE-0405-4D3B-88A1-ED8BFD4B4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E1A6E-A575-4430-93AE-3B7E708E2C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8C6062-CA95-4993-91AA-EE4E2FC242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8DC948-C513-4ED0-B777-735BFD979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3E865-D6F4-43E8-B056-5F77FF98F8C7}" type="datetime1">
              <a:rPr lang="en-US" smtClean="0"/>
              <a:t>12/10/2020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8CA4D3-5D3C-437D-AC64-E8B8428C5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B341C0-9852-4DE8-83A1-46E5AC2F1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49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8AFAC-A3C4-4377-B212-A8F271F73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080E39-DFC7-4E38-998E-BC22DC9EBF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4398E9-4E66-42C8-A9CF-F0B96339DE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D3DC71-E37A-4405-A5EB-0A249BED4B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1B0DE2-40A6-4B05-B212-EF2F483120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E0A3D4-7C47-47C0-B59C-650E4D90E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92656-D9E5-45DE-AB78-A02B96C0D337}" type="datetime1">
              <a:rPr lang="en-US" smtClean="0"/>
              <a:t>12/10/2020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FB44E7-AA81-40EE-9598-D8D36FBBD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CA7F39-B56E-413E-BEF8-EF77089C7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943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E70EC-6EB5-4C0A-9D21-645487B5D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25AE6B-2461-4028-88F1-EB37EF09D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DD20B-CD57-45CB-9DE3-30B0CB335A7F}" type="datetime1">
              <a:rPr lang="en-US" smtClean="0"/>
              <a:t>12/10/2020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AA4589-893F-410B-9316-BDFB419E0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28EB6D-8F8D-4E13-BA2C-92C371EF2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045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3F7396-2DEE-4476-BE30-CD553AC2D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BF8FB-3BFB-4C6B-BFA1-0EF9A6BEF927}" type="datetime1">
              <a:rPr lang="en-US" smtClean="0"/>
              <a:t>12/10/2020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42153E-FD68-4DBB-A3C4-E2472179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D1BD1F-189B-4BF2-9960-6549D4608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96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C1F29-36D4-4014-83D6-BD1A3A1D6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331C8-AC5A-4D64-9938-63701F82E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A30777-8397-4C74-8F7F-58829EA134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F8536B-8CE3-491D-B772-21FDE41A6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9B5E6-956A-4BA4-975A-E7DEF0A26FCD}" type="datetime1">
              <a:rPr lang="en-US" smtClean="0"/>
              <a:t>12/10/2020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7E474E-CA1D-4F90-9435-1D7B52F4A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743DB9-2CCD-4A65-B2FF-05F6AAC4A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950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8135C-1E4F-426F-A2B6-8EC061F29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579A72-BFC1-497F-AEAD-4DFCAD977B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42F736-A9F7-41E3-901C-D0151A53C5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53DC0C-9AB6-4C6E-97F8-E231A0EAF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4AE70-3B2E-4296-B975-61046C051972}" type="datetime1">
              <a:rPr lang="en-US" smtClean="0"/>
              <a:t>12/10/2020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92048A-9CFA-4237-B76F-220C905EF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49CA68-69AE-49DC-8908-E8F74C493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085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E04479-0554-4951-A28C-C5478EED7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C12F67-FF53-414C-A54E-BEC931FDF6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41998A-0456-4869-90AC-54008DE140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758159-BAD0-408E-BBE1-96B668F1C589}" type="datetime1">
              <a:rPr lang="en-US" smtClean="0"/>
              <a:t>12/10/2020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DD69FD-ECDC-4041-ABD8-C1626D6B3B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1C8C6-537A-4F12-BCD0-C11F72D5E3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719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5302" y="4518243"/>
            <a:ext cx="11341396" cy="1423139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NumPy </a:t>
            </a:r>
            <a:r>
              <a:rPr lang="en-US" b="1" dirty="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Function,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Slice </a:t>
            </a:r>
            <a:r>
              <a:rPr lang="en-US" b="1" dirty="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&amp; Reshape </a:t>
            </a: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in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Python</a:t>
            </a:r>
            <a:endParaRPr lang="en-US" b="1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Subtitle 4"/>
          <p:cNvSpPr>
            <a:spLocks noGrp="1"/>
          </p:cNvSpPr>
          <p:nvPr/>
        </p:nvSpPr>
        <p:spPr>
          <a:xfrm>
            <a:off x="2895600" y="2783701"/>
            <a:ext cx="6400800" cy="762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0" b="1" dirty="0">
                <a:solidFill>
                  <a:srgbClr val="0070C0"/>
                </a:solidFill>
              </a:rPr>
              <a:t>Lecture-11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97FA9C-379F-4290-AF57-3DE4666422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6842" y="895532"/>
            <a:ext cx="1557965" cy="155796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2C1D5DB-F31B-4D44-A173-938CCE6A73B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860"/>
          <a:stretch/>
        </p:blipFill>
        <p:spPr>
          <a:xfrm>
            <a:off x="6377195" y="895531"/>
            <a:ext cx="1557965" cy="1557965"/>
          </a:xfrm>
          <a:prstGeom prst="rect">
            <a:avLst/>
          </a:prstGeom>
          <a:scene3d>
            <a:camera prst="obliqueTopRigh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2634258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632" y="932688"/>
            <a:ext cx="11219688" cy="55412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>
                <a:solidFill>
                  <a:srgbClr val="00B050"/>
                </a:solidFill>
                <a:cs typeface="Times New Roman" panose="02020603050405020304" pitchFamily="18" charset="0"/>
              </a:rPr>
              <a:t>Exercise :</a:t>
            </a:r>
          </a:p>
          <a:p>
            <a:pPr marL="0" indent="0" algn="just">
              <a:buNone/>
            </a:pPr>
            <a:r>
              <a:rPr lang="en-US" sz="2400" dirty="0">
                <a:cs typeface="Times New Roman" panose="02020603050405020304" pitchFamily="18" charset="0"/>
              </a:rPr>
              <a:t>Given the following array:</a:t>
            </a:r>
          </a:p>
          <a:p>
            <a:pPr marL="0" indent="0" algn="just">
              <a:buNone/>
            </a:pPr>
            <a:r>
              <a:rPr lang="en-US" sz="2400" dirty="0">
                <a:cs typeface="Times New Roman" panose="02020603050405020304" pitchFamily="18" charset="0"/>
              </a:rPr>
              <a:t>array([[ 1, 2, 3, 4, 5],[ 6, 7, 8, 9, 10],[11, 12, 13, 14, 15],[16,17,18,19,20])</a:t>
            </a:r>
          </a:p>
          <a:p>
            <a:pPr marL="0" indent="0" algn="just">
              <a:buNone/>
            </a:pPr>
            <a:endParaRPr lang="en-US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cs typeface="Times New Roman" panose="02020603050405020304" pitchFamily="18" charset="0"/>
              </a:rPr>
              <a:t>a) Select the second row.</a:t>
            </a:r>
          </a:p>
          <a:p>
            <a:pPr marL="0" indent="0">
              <a:buNone/>
            </a:pPr>
            <a:r>
              <a:rPr lang="en-US" sz="2400" dirty="0">
                <a:cs typeface="Times New Roman" panose="02020603050405020304" pitchFamily="18" charset="0"/>
              </a:rPr>
              <a:t>b) Select the first and third rows.</a:t>
            </a:r>
          </a:p>
          <a:p>
            <a:pPr marL="0" indent="0">
              <a:buNone/>
            </a:pPr>
            <a:r>
              <a:rPr lang="en-US" sz="2400" dirty="0">
                <a:cs typeface="Times New Roman" panose="02020603050405020304" pitchFamily="18" charset="0"/>
              </a:rPr>
              <a:t>c) Select the middle three columns.</a:t>
            </a:r>
          </a:p>
          <a:p>
            <a:pPr marL="0" indent="0">
              <a:buNone/>
            </a:pPr>
            <a:r>
              <a:rPr lang="en-US" sz="2400" dirty="0">
                <a:cs typeface="Times New Roman" panose="02020603050405020304" pitchFamily="18" charset="0"/>
              </a:rPr>
              <a:t>d) Show 12 and 13 from array.</a:t>
            </a:r>
          </a:p>
          <a:p>
            <a:pPr marL="0" indent="0">
              <a:buNone/>
            </a:pPr>
            <a:r>
              <a:rPr lang="en-US" sz="2400" dirty="0">
                <a:cs typeface="Times New Roman" panose="02020603050405020304" pitchFamily="18" charset="0"/>
              </a:rPr>
              <a:t>e) Show reverse order of third rows values.</a:t>
            </a:r>
          </a:p>
          <a:p>
            <a:pPr marL="0" indent="0">
              <a:buNone/>
            </a:pPr>
            <a:r>
              <a:rPr lang="en-US" sz="2400" dirty="0">
                <a:cs typeface="Times New Roman" panose="02020603050405020304" pitchFamily="18" charset="0"/>
              </a:rPr>
              <a:t>f) Select the fourth rows and find </a:t>
            </a:r>
            <a:r>
              <a:rPr lang="en-US" sz="2400" b="1" dirty="0">
                <a:cs typeface="Times New Roman" panose="02020603050405020304" pitchFamily="18" charset="0"/>
              </a:rPr>
              <a:t>max</a:t>
            </a:r>
            <a:r>
              <a:rPr lang="en-US" sz="2400" dirty="0">
                <a:cs typeface="Times New Roman" panose="02020603050405020304" pitchFamily="18" charset="0"/>
              </a:rPr>
              <a:t>, </a:t>
            </a:r>
            <a:r>
              <a:rPr lang="en-US" sz="2400" b="1" dirty="0">
                <a:cs typeface="Times New Roman" panose="02020603050405020304" pitchFamily="18" charset="0"/>
              </a:rPr>
              <a:t>min</a:t>
            </a:r>
            <a:r>
              <a:rPr lang="en-US" sz="2400" dirty="0">
                <a:cs typeface="Times New Roman" panose="02020603050405020304" pitchFamily="18" charset="0"/>
              </a:rPr>
              <a:t>, </a:t>
            </a:r>
            <a:r>
              <a:rPr lang="en-US" sz="2400" b="1" dirty="0">
                <a:cs typeface="Times New Roman" panose="02020603050405020304" pitchFamily="18" charset="0"/>
              </a:rPr>
              <a:t>sum</a:t>
            </a:r>
            <a:r>
              <a:rPr lang="en-US" sz="2400" dirty="0">
                <a:cs typeface="Times New Roman" panose="02020603050405020304" pitchFamily="18" charset="0"/>
              </a:rPr>
              <a:t>, </a:t>
            </a:r>
            <a:r>
              <a:rPr lang="en-US" sz="2400" b="1" dirty="0">
                <a:cs typeface="Times New Roman" panose="02020603050405020304" pitchFamily="18" charset="0"/>
              </a:rPr>
              <a:t>mean, std </a:t>
            </a:r>
            <a:r>
              <a:rPr lang="en-US" sz="2400" dirty="0">
                <a:cs typeface="Times New Roman" panose="02020603050405020304" pitchFamily="18" charset="0"/>
              </a:rPr>
              <a:t>and</a:t>
            </a:r>
            <a:r>
              <a:rPr lang="en-US" sz="2400" b="1" dirty="0">
                <a:cs typeface="Times New Roman" panose="02020603050405020304" pitchFamily="18" charset="0"/>
              </a:rPr>
              <a:t> var </a:t>
            </a:r>
            <a:r>
              <a:rPr lang="en-US" sz="2400" dirty="0">
                <a:cs typeface="Times New Roman" panose="02020603050405020304" pitchFamily="18" charset="0"/>
              </a:rPr>
              <a:t>of  values.</a:t>
            </a:r>
          </a:p>
          <a:p>
            <a:pPr marL="0" indent="0">
              <a:buNone/>
            </a:pPr>
            <a:r>
              <a:rPr lang="en-US" sz="2400" dirty="0">
                <a:cs typeface="Times New Roman" panose="02020603050405020304" pitchFamily="18" charset="0"/>
              </a:rPr>
              <a:t>g) Find </a:t>
            </a:r>
            <a:r>
              <a:rPr lang="en-US" sz="2400" b="1" dirty="0">
                <a:cs typeface="Times New Roman" panose="02020603050405020304" pitchFamily="18" charset="0"/>
              </a:rPr>
              <a:t>log10</a:t>
            </a:r>
            <a:r>
              <a:rPr lang="en-US" sz="2400" dirty="0">
                <a:cs typeface="Times New Roman" panose="02020603050405020304" pitchFamily="18" charset="0"/>
              </a:rPr>
              <a:t>, </a:t>
            </a:r>
            <a:r>
              <a:rPr lang="en-US" sz="2400" b="1" dirty="0">
                <a:cs typeface="Times New Roman" panose="02020603050405020304" pitchFamily="18" charset="0"/>
              </a:rPr>
              <a:t>log2</a:t>
            </a:r>
            <a:r>
              <a:rPr lang="en-US" sz="2400" dirty="0">
                <a:cs typeface="Times New Roman" panose="02020603050405020304" pitchFamily="18" charset="0"/>
              </a:rPr>
              <a:t>, </a:t>
            </a:r>
            <a:r>
              <a:rPr lang="en-US" sz="2400" b="1" dirty="0">
                <a:cs typeface="Times New Roman" panose="02020603050405020304" pitchFamily="18" charset="0"/>
              </a:rPr>
              <a:t>log</a:t>
            </a:r>
            <a:r>
              <a:rPr lang="en-US" sz="2400" dirty="0">
                <a:cs typeface="Times New Roman" panose="02020603050405020304" pitchFamily="18" charset="0"/>
              </a:rPr>
              <a:t> values of rows one.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138221-CD01-4A3D-9E5A-06F33286D1A4}"/>
              </a:ext>
            </a:extLst>
          </p:cNvPr>
          <p:cNvSpPr txBox="1"/>
          <p:nvPr/>
        </p:nvSpPr>
        <p:spPr>
          <a:xfrm>
            <a:off x="1571625" y="82549"/>
            <a:ext cx="904875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b="1" dirty="0">
                <a:solidFill>
                  <a:srgbClr val="C00000"/>
                </a:solidFill>
                <a:latin typeface="+mj-lt"/>
              </a:rPr>
              <a:t>Indexing and Slicing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41FA23-3F0F-4467-BB83-72340AEEC49B}"/>
              </a:ext>
            </a:extLst>
          </p:cNvPr>
          <p:cNvSpPr/>
          <p:nvPr/>
        </p:nvSpPr>
        <p:spPr>
          <a:xfrm>
            <a:off x="-1" y="6555204"/>
            <a:ext cx="12192001" cy="302797"/>
          </a:xfrm>
          <a:prstGeom prst="rect">
            <a:avLst/>
          </a:prstGeom>
          <a:solidFill>
            <a:srgbClr val="0070C0"/>
          </a:solidFill>
          <a:ln w="28575"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sazzad@diucse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94521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313" y="1354902"/>
            <a:ext cx="11423374" cy="5009322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cs typeface="Times New Roman" panose="02020603050405020304" pitchFamily="18" charset="0"/>
              </a:rPr>
              <a:t>The </a:t>
            </a:r>
            <a:r>
              <a:rPr lang="en-US" dirty="0">
                <a:solidFill>
                  <a:srgbClr val="FF0000"/>
                </a:solidFill>
                <a:cs typeface="Times New Roman" panose="02020603050405020304" pitchFamily="18" charset="0"/>
              </a:rPr>
              <a:t>reshape() </a:t>
            </a:r>
            <a:r>
              <a:rPr lang="en-US" dirty="0">
                <a:solidFill>
                  <a:srgbClr val="00B050"/>
                </a:solidFill>
                <a:cs typeface="Times New Roman" panose="02020603050405020304" pitchFamily="18" charset="0"/>
              </a:rPr>
              <a:t>function</a:t>
            </a:r>
            <a:r>
              <a:rPr lang="en-US" dirty="0">
                <a:cs typeface="Times New Roman" panose="02020603050405020304" pitchFamily="18" charset="0"/>
              </a:rPr>
              <a:t> is used to give a </a:t>
            </a:r>
            <a:r>
              <a:rPr lang="en-US" dirty="0">
                <a:solidFill>
                  <a:srgbClr val="0070C0"/>
                </a:solidFill>
                <a:cs typeface="Times New Roman" panose="02020603050405020304" pitchFamily="18" charset="0"/>
              </a:rPr>
              <a:t>new shape </a:t>
            </a:r>
            <a:r>
              <a:rPr lang="en-US" dirty="0">
                <a:cs typeface="Times New Roman" panose="02020603050405020304" pitchFamily="18" charset="0"/>
              </a:rPr>
              <a:t>to an </a:t>
            </a:r>
            <a:r>
              <a:rPr lang="en-US" dirty="0">
                <a:solidFill>
                  <a:srgbClr val="FF0000"/>
                </a:solidFill>
                <a:cs typeface="Times New Roman" panose="02020603050405020304" pitchFamily="18" charset="0"/>
              </a:rPr>
              <a:t>array</a:t>
            </a:r>
            <a:r>
              <a:rPr lang="en-US" dirty="0">
                <a:cs typeface="Times New Roman" panose="02020603050405020304" pitchFamily="18" charset="0"/>
              </a:rPr>
              <a:t> without </a:t>
            </a:r>
            <a:r>
              <a:rPr lang="en-US" dirty="0">
                <a:solidFill>
                  <a:srgbClr val="0070C0"/>
                </a:solidFill>
                <a:cs typeface="Times New Roman" panose="02020603050405020304" pitchFamily="18" charset="0"/>
              </a:rPr>
              <a:t>changing </a:t>
            </a:r>
            <a:r>
              <a:rPr lang="en-US" dirty="0">
                <a:cs typeface="Times New Roman" panose="02020603050405020304" pitchFamily="18" charset="0"/>
              </a:rPr>
              <a:t>its data.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2218943" y="3232865"/>
            <a:ext cx="3877056" cy="1253396"/>
            <a:chOff x="3948112" y="2262758"/>
            <a:chExt cx="3381375" cy="885648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48112" y="2262758"/>
              <a:ext cx="3381375" cy="27927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80560" y="2909540"/>
              <a:ext cx="2299095" cy="238866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cxnSp>
          <p:nvCxnSpPr>
            <p:cNvPr id="7" name="Straight Arrow Connector 6"/>
            <p:cNvCxnSpPr>
              <a:stCxn id="4" idx="2"/>
              <a:endCxn id="5" idx="0"/>
            </p:cNvCxnSpPr>
            <p:nvPr/>
          </p:nvCxnSpPr>
          <p:spPr>
            <a:xfrm flipH="1">
              <a:off x="5630108" y="2542031"/>
              <a:ext cx="8692" cy="36750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saturation sat="20000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62280" y="2165340"/>
            <a:ext cx="2846010" cy="419888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7F67B5C-E4F9-457A-B896-09F063DC1E88}"/>
              </a:ext>
            </a:extLst>
          </p:cNvPr>
          <p:cNvSpPr/>
          <p:nvPr/>
        </p:nvSpPr>
        <p:spPr>
          <a:xfrm>
            <a:off x="-1" y="6555204"/>
            <a:ext cx="12192001" cy="302797"/>
          </a:xfrm>
          <a:prstGeom prst="rect">
            <a:avLst/>
          </a:prstGeom>
          <a:solidFill>
            <a:srgbClr val="0070C0"/>
          </a:solidFill>
          <a:ln w="28575"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sazzad@diucse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41077C-0F15-4FB1-88A7-5658FD60F7D5}"/>
              </a:ext>
            </a:extLst>
          </p:cNvPr>
          <p:cNvSpPr txBox="1"/>
          <p:nvPr/>
        </p:nvSpPr>
        <p:spPr>
          <a:xfrm>
            <a:off x="1571625" y="82549"/>
            <a:ext cx="904875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b="1" dirty="0">
                <a:solidFill>
                  <a:srgbClr val="C00000"/>
                </a:solidFill>
                <a:latin typeface="+mj-lt"/>
              </a:rPr>
              <a:t>Reshaping</a:t>
            </a:r>
          </a:p>
        </p:txBody>
      </p:sp>
    </p:spTree>
    <p:extLst>
      <p:ext uri="{BB962C8B-B14F-4D97-AF65-F5344CB8AC3E}">
        <p14:creationId xmlns:p14="http://schemas.microsoft.com/office/powerpoint/2010/main" val="3737021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809" y="1354902"/>
            <a:ext cx="11555895" cy="5009322"/>
          </a:xfrm>
        </p:spPr>
        <p:txBody>
          <a:bodyPr>
            <a:normAutofit/>
          </a:bodyPr>
          <a:lstStyle/>
          <a:p>
            <a:pPr algn="just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Returns the </a:t>
            </a:r>
            <a:r>
              <a:rPr lang="en-US" sz="2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transpose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a </a:t>
            </a:r>
            <a:r>
              <a:rPr lang="en-US" sz="2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matrix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matrix </a:t>
            </a:r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shape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(</a:t>
            </a:r>
            <a:r>
              <a:rPr lang="en-US" sz="2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then transpose matrix shape will be (</a:t>
            </a:r>
            <a:r>
              <a:rPr lang="en-US" sz="2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Y,X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It switches the </a:t>
            </a:r>
            <a:r>
              <a:rPr lang="en-US" sz="2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indices of a </a:t>
            </a:r>
            <a:r>
              <a:rPr lang="en-US" sz="2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matrix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761702" y="2617665"/>
            <a:ext cx="2633473" cy="368224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grpSp>
        <p:nvGrpSpPr>
          <p:cNvPr id="12" name="Group 11"/>
          <p:cNvGrpSpPr/>
          <p:nvPr/>
        </p:nvGrpSpPr>
        <p:grpSpPr>
          <a:xfrm>
            <a:off x="1783393" y="3516003"/>
            <a:ext cx="4087320" cy="1162014"/>
            <a:chOff x="1705737" y="3388613"/>
            <a:chExt cx="3257550" cy="892958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05737" y="3388613"/>
              <a:ext cx="3257550" cy="245133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395632" y="3959352"/>
              <a:ext cx="1877759" cy="322219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cxnSp>
          <p:nvCxnSpPr>
            <p:cNvPr id="11" name="Straight Arrow Connector 10"/>
            <p:cNvCxnSpPr>
              <a:stCxn id="6" idx="2"/>
            </p:cNvCxnSpPr>
            <p:nvPr/>
          </p:nvCxnSpPr>
          <p:spPr>
            <a:xfrm>
              <a:off x="3334512" y="3633746"/>
              <a:ext cx="0" cy="32560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B66B0A01-5504-47F2-8A2F-72FE440076D0}"/>
              </a:ext>
            </a:extLst>
          </p:cNvPr>
          <p:cNvSpPr/>
          <p:nvPr/>
        </p:nvSpPr>
        <p:spPr>
          <a:xfrm>
            <a:off x="-1" y="6555204"/>
            <a:ext cx="12192001" cy="302797"/>
          </a:xfrm>
          <a:prstGeom prst="rect">
            <a:avLst/>
          </a:prstGeom>
          <a:solidFill>
            <a:srgbClr val="0070C0"/>
          </a:solidFill>
          <a:ln w="28575"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sazzad@diucse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5B8178-FF9E-4554-AC52-D5A1D890B011}"/>
              </a:ext>
            </a:extLst>
          </p:cNvPr>
          <p:cNvSpPr txBox="1"/>
          <p:nvPr/>
        </p:nvSpPr>
        <p:spPr>
          <a:xfrm>
            <a:off x="1571625" y="82549"/>
            <a:ext cx="904875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b="1" dirty="0">
                <a:solidFill>
                  <a:srgbClr val="C00000"/>
                </a:solidFill>
                <a:latin typeface="+mj-lt"/>
              </a:rPr>
              <a:t>Transposing</a:t>
            </a:r>
          </a:p>
        </p:txBody>
      </p:sp>
    </p:spTree>
    <p:extLst>
      <p:ext uri="{BB962C8B-B14F-4D97-AF65-F5344CB8AC3E}">
        <p14:creationId xmlns:p14="http://schemas.microsoft.com/office/powerpoint/2010/main" val="8651807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6835" y="1537252"/>
            <a:ext cx="11158330" cy="4639711"/>
          </a:xfrm>
        </p:spPr>
        <p:txBody>
          <a:bodyPr/>
          <a:lstStyle/>
          <a:p>
            <a:pPr marL="0" indent="0" algn="just">
              <a:buNone/>
            </a:pPr>
            <a:r>
              <a:rPr lang="en-US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Exercise:</a:t>
            </a: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Given a 3-by-4 array:</a:t>
            </a: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array([[[1, 3, 2,4],[8, 6, 5,7],[11,10,12,9]]])</a:t>
            </a:r>
          </a:p>
          <a:p>
            <a:pPr marL="0" indent="0"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AutoNum type="alphaL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transpose of given array.</a:t>
            </a:r>
          </a:p>
          <a:p>
            <a:pPr marL="457200" indent="-457200" algn="just">
              <a:buAutoNum type="alphaL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Reshape the array.</a:t>
            </a:r>
          </a:p>
          <a:p>
            <a:pPr marL="457200" indent="-457200" algn="just">
              <a:buAutoNum type="alphaL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 the array.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7641A0-DD12-4FF9-A369-9AAA1D6F518A}"/>
              </a:ext>
            </a:extLst>
          </p:cNvPr>
          <p:cNvSpPr txBox="1"/>
          <p:nvPr/>
        </p:nvSpPr>
        <p:spPr>
          <a:xfrm>
            <a:off x="1571625" y="82549"/>
            <a:ext cx="904875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b="1" dirty="0">
                <a:solidFill>
                  <a:srgbClr val="C00000"/>
                </a:solidFill>
                <a:latin typeface="+mj-lt"/>
              </a:rPr>
              <a:t>Reshaping and transposing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A43075-609A-4305-A9C6-6C23A4A5AA5E}"/>
              </a:ext>
            </a:extLst>
          </p:cNvPr>
          <p:cNvSpPr/>
          <p:nvPr/>
        </p:nvSpPr>
        <p:spPr>
          <a:xfrm>
            <a:off x="-1" y="6555204"/>
            <a:ext cx="12192001" cy="302797"/>
          </a:xfrm>
          <a:prstGeom prst="rect">
            <a:avLst/>
          </a:prstGeom>
          <a:solidFill>
            <a:srgbClr val="0070C0"/>
          </a:solidFill>
          <a:ln w="28575"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sazzad@diucse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20126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3A7E1-76B6-40DC-8B68-DB233240C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89314"/>
            <a:ext cx="10515600" cy="2279375"/>
          </a:xfrm>
        </p:spPr>
        <p:txBody>
          <a:bodyPr>
            <a:normAutofit/>
          </a:bodyPr>
          <a:lstStyle/>
          <a:p>
            <a:pPr algn="ctr"/>
            <a:r>
              <a:rPr lang="en-US" sz="11500" b="1" dirty="0">
                <a:solidFill>
                  <a:srgbClr val="002060"/>
                </a:solidFill>
              </a:rPr>
              <a:t>Thank You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555D4F-5CEB-4F5E-A95F-BE25522C7C9A}"/>
              </a:ext>
            </a:extLst>
          </p:cNvPr>
          <p:cNvSpPr/>
          <p:nvPr/>
        </p:nvSpPr>
        <p:spPr>
          <a:xfrm>
            <a:off x="-1" y="6555204"/>
            <a:ext cx="12192001" cy="302797"/>
          </a:xfrm>
          <a:prstGeom prst="rect">
            <a:avLst/>
          </a:prstGeom>
          <a:solidFill>
            <a:srgbClr val="0070C0"/>
          </a:solidFill>
          <a:ln w="28575"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sazzad@diucse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1946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03356" y="1559684"/>
            <a:ext cx="6648867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400" dirty="0">
                <a:solidFill>
                  <a:srgbClr val="002060"/>
                </a:solidFill>
              </a:rPr>
              <a:t>Universal 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400" dirty="0">
                <a:solidFill>
                  <a:srgbClr val="002060"/>
                </a:solidFill>
              </a:rPr>
              <a:t>Indexing and slicing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400" dirty="0">
                <a:solidFill>
                  <a:srgbClr val="002060"/>
                </a:solidFill>
              </a:rPr>
              <a:t>Reshaping and transposing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EEB592-37FD-43F4-A01A-473D1589166B}"/>
              </a:ext>
            </a:extLst>
          </p:cNvPr>
          <p:cNvSpPr txBox="1"/>
          <p:nvPr/>
        </p:nvSpPr>
        <p:spPr>
          <a:xfrm>
            <a:off x="1571625" y="82549"/>
            <a:ext cx="904875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b="1" dirty="0">
                <a:solidFill>
                  <a:srgbClr val="C00000"/>
                </a:solidFill>
                <a:latin typeface="+mj-lt"/>
              </a:rPr>
              <a:t>Contents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67FCAEC-FE06-48A5-941A-30ADC9891E64}"/>
              </a:ext>
            </a:extLst>
          </p:cNvPr>
          <p:cNvSpPr/>
          <p:nvPr/>
        </p:nvSpPr>
        <p:spPr>
          <a:xfrm>
            <a:off x="-1" y="6555204"/>
            <a:ext cx="12192001" cy="302797"/>
          </a:xfrm>
          <a:prstGeom prst="rect">
            <a:avLst/>
          </a:prstGeom>
          <a:solidFill>
            <a:srgbClr val="0070C0"/>
          </a:solidFill>
          <a:ln w="28575"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sazzad@diucse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3633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809" y="1245704"/>
            <a:ext cx="11476382" cy="5309499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solidFill>
                  <a:srgbClr val="0070C0"/>
                </a:solidFill>
                <a:cs typeface="Times New Roman" panose="02020603050405020304" pitchFamily="18" charset="0"/>
              </a:rPr>
              <a:t>NumPy</a:t>
            </a:r>
            <a:r>
              <a:rPr lang="en-US" dirty="0">
                <a:cs typeface="Times New Roman" panose="02020603050405020304" pitchFamily="18" charset="0"/>
              </a:rPr>
              <a:t> offers </a:t>
            </a:r>
            <a:r>
              <a:rPr lang="en-US" dirty="0">
                <a:solidFill>
                  <a:srgbClr val="FF0000"/>
                </a:solidFill>
                <a:cs typeface="Times New Roman" panose="02020603050405020304" pitchFamily="18" charset="0"/>
              </a:rPr>
              <a:t>dozens </a:t>
            </a:r>
            <a:r>
              <a:rPr lang="en-US" dirty="0">
                <a:cs typeface="Times New Roman" panose="02020603050405020304" pitchFamily="18" charset="0"/>
              </a:rPr>
              <a:t>of standalone universal </a:t>
            </a:r>
            <a:r>
              <a:rPr lang="en-US" dirty="0">
                <a:solidFill>
                  <a:srgbClr val="0070C0"/>
                </a:solidFill>
                <a:cs typeface="Times New Roman" panose="02020603050405020304" pitchFamily="18" charset="0"/>
              </a:rPr>
              <a:t>functions</a:t>
            </a:r>
            <a:r>
              <a:rPr lang="en-US" dirty="0">
                <a:cs typeface="Times New Roman" panose="02020603050405020304" pitchFamily="18" charset="0"/>
              </a:rPr>
              <a:t> that perform various </a:t>
            </a:r>
            <a:r>
              <a:rPr lang="en-US" dirty="0">
                <a:solidFill>
                  <a:srgbClr val="00B050"/>
                </a:solidFill>
                <a:cs typeface="Times New Roman" panose="02020603050405020304" pitchFamily="18" charset="0"/>
              </a:rPr>
              <a:t>element-wise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70C0"/>
                </a:solidFill>
                <a:cs typeface="Times New Roman" panose="02020603050405020304" pitchFamily="18" charset="0"/>
              </a:rPr>
              <a:t>operations</a:t>
            </a:r>
            <a:r>
              <a:rPr lang="en-US" dirty="0">
                <a:cs typeface="Times New Roman" panose="02020603050405020304" pitchFamily="18" charset="0"/>
              </a:rPr>
              <a:t>. Some of these </a:t>
            </a:r>
            <a:r>
              <a:rPr lang="en-US" dirty="0">
                <a:solidFill>
                  <a:srgbClr val="00B050"/>
                </a:solidFill>
                <a:cs typeface="Times New Roman" panose="02020603050405020304" pitchFamily="18" charset="0"/>
              </a:rPr>
              <a:t>functions</a:t>
            </a:r>
            <a:r>
              <a:rPr lang="en-US" dirty="0">
                <a:cs typeface="Times New Roman" panose="02020603050405020304" pitchFamily="18" charset="0"/>
              </a:rPr>
              <a:t> are called when </a:t>
            </a:r>
            <a:r>
              <a:rPr lang="en-US" dirty="0">
                <a:solidFill>
                  <a:srgbClr val="0070C0"/>
                </a:solidFill>
                <a:cs typeface="Times New Roman" panose="02020603050405020304" pitchFamily="18" charset="0"/>
              </a:rPr>
              <a:t>you use </a:t>
            </a:r>
            <a:r>
              <a:rPr lang="en-US" dirty="0">
                <a:cs typeface="Times New Roman" panose="02020603050405020304" pitchFamily="18" charset="0"/>
              </a:rPr>
              <a:t>operators like </a:t>
            </a:r>
            <a:r>
              <a:rPr lang="en-US" dirty="0">
                <a:solidFill>
                  <a:srgbClr val="FF0000"/>
                </a:solidFill>
                <a:cs typeface="Times New Roman" panose="02020603050405020304" pitchFamily="18" charset="0"/>
              </a:rPr>
              <a:t>+ and * </a:t>
            </a:r>
            <a:r>
              <a:rPr lang="en-US" dirty="0">
                <a:cs typeface="Times New Roman" panose="02020603050405020304" pitchFamily="18" charset="0"/>
              </a:rPr>
              <a:t>on </a:t>
            </a:r>
            <a:r>
              <a:rPr lang="en-US" dirty="0">
                <a:solidFill>
                  <a:srgbClr val="00B050"/>
                </a:solidFill>
                <a:cs typeface="Times New Roman" panose="02020603050405020304" pitchFamily="18" charset="0"/>
              </a:rPr>
              <a:t>arrays</a:t>
            </a:r>
            <a:r>
              <a:rPr lang="en-US" dirty="0"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dirty="0">
                <a:cs typeface="Times New Roman" panose="02020603050405020304" pitchFamily="18" charset="0"/>
              </a:rPr>
              <a:t>The </a:t>
            </a:r>
            <a:r>
              <a:rPr lang="en-US" dirty="0" err="1">
                <a:cs typeface="Times New Roman" panose="02020603050405020304" pitchFamily="18" charset="0"/>
              </a:rPr>
              <a:t>NumPy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70C0"/>
                </a:solidFill>
                <a:cs typeface="Times New Roman" panose="02020603050405020304" pitchFamily="18" charset="0"/>
              </a:rPr>
              <a:t>documentation</a:t>
            </a:r>
            <a:r>
              <a:rPr lang="en-US" dirty="0">
                <a:cs typeface="Times New Roman" panose="02020603050405020304" pitchFamily="18" charset="0"/>
              </a:rPr>
              <a:t> lists </a:t>
            </a:r>
            <a:r>
              <a:rPr lang="en-US" dirty="0">
                <a:solidFill>
                  <a:srgbClr val="00B050"/>
                </a:solidFill>
                <a:cs typeface="Times New Roman" panose="02020603050405020304" pitchFamily="18" charset="0"/>
              </a:rPr>
              <a:t>universal</a:t>
            </a:r>
            <a:r>
              <a:rPr lang="en-US" dirty="0">
                <a:cs typeface="Times New Roman" panose="02020603050405020304" pitchFamily="18" charset="0"/>
              </a:rPr>
              <a:t> functions in five </a:t>
            </a:r>
            <a:r>
              <a:rPr lang="en-US" dirty="0">
                <a:solidFill>
                  <a:srgbClr val="FF0000"/>
                </a:solidFill>
                <a:cs typeface="Times New Roman" panose="02020603050405020304" pitchFamily="18" charset="0"/>
              </a:rPr>
              <a:t>categories</a:t>
            </a:r>
            <a:r>
              <a:rPr lang="en-US" dirty="0">
                <a:cs typeface="Times New Roman" panose="02020603050405020304" pitchFamily="18" charset="0"/>
              </a:rPr>
              <a:t>—</a:t>
            </a:r>
            <a:r>
              <a:rPr lang="en-US" dirty="0">
                <a:solidFill>
                  <a:schemeClr val="accent2"/>
                </a:solidFill>
                <a:cs typeface="Times New Roman" panose="02020603050405020304" pitchFamily="18" charset="0"/>
              </a:rPr>
              <a:t>math</a:t>
            </a:r>
            <a:r>
              <a:rPr lang="en-US" dirty="0"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00B050"/>
                </a:solidFill>
                <a:cs typeface="Times New Roman" panose="02020603050405020304" pitchFamily="18" charset="0"/>
              </a:rPr>
              <a:t>trigonometry</a:t>
            </a:r>
            <a:r>
              <a:rPr lang="en-US" dirty="0">
                <a:cs typeface="Times New Roman" panose="02020603050405020304" pitchFamily="18" charset="0"/>
              </a:rPr>
              <a:t>, bit </a:t>
            </a:r>
            <a:r>
              <a:rPr lang="en-US" dirty="0">
                <a:solidFill>
                  <a:srgbClr val="FF0000"/>
                </a:solidFill>
                <a:cs typeface="Times New Roman" panose="02020603050405020304" pitchFamily="18" charset="0"/>
              </a:rPr>
              <a:t>manipulation</a:t>
            </a:r>
            <a:r>
              <a:rPr lang="en-US" dirty="0"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chemeClr val="accent4"/>
                </a:solidFill>
                <a:cs typeface="Times New Roman" panose="02020603050405020304" pitchFamily="18" charset="0"/>
              </a:rPr>
              <a:t>comparison</a:t>
            </a:r>
            <a:r>
              <a:rPr lang="en-US" dirty="0">
                <a:cs typeface="Times New Roman" panose="02020603050405020304" pitchFamily="18" charset="0"/>
              </a:rPr>
              <a:t> and </a:t>
            </a:r>
            <a:r>
              <a:rPr lang="en-US" dirty="0">
                <a:solidFill>
                  <a:srgbClr val="0070C0"/>
                </a:solidFill>
                <a:cs typeface="Times New Roman" panose="02020603050405020304" pitchFamily="18" charset="0"/>
              </a:rPr>
              <a:t>floating point</a:t>
            </a:r>
            <a:r>
              <a:rPr lang="en-US" dirty="0">
                <a:cs typeface="Times New Roman" panose="02020603050405020304" pitchFamily="18" charset="0"/>
              </a:rPr>
              <a:t>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4867198"/>
              </p:ext>
            </p:extLst>
          </p:nvPr>
        </p:nvGraphicFramePr>
        <p:xfrm>
          <a:off x="1767725" y="3529094"/>
          <a:ext cx="8462953" cy="29260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044861">
                  <a:extLst>
                    <a:ext uri="{9D8B030D-6E8A-4147-A177-3AD203B41FA5}">
                      <a16:colId xmlns:a16="http://schemas.microsoft.com/office/drawing/2014/main" val="838024964"/>
                    </a:ext>
                  </a:extLst>
                </a:gridCol>
                <a:gridCol w="6418092">
                  <a:extLst>
                    <a:ext uri="{9D8B030D-6E8A-4147-A177-3AD203B41FA5}">
                      <a16:colId xmlns:a16="http://schemas.microsoft.com/office/drawing/2014/main" val="3586816335"/>
                    </a:ext>
                  </a:extLst>
                </a:gridCol>
              </a:tblGrid>
              <a:tr h="599196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add, subtract, multiply, divide, remainder, </a:t>
                      </a:r>
                      <a:r>
                        <a:rPr lang="en-US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</a:t>
                      </a:r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log, </a:t>
                      </a:r>
                      <a:r>
                        <a:rPr lang="en-US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sqrt</a:t>
                      </a:r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power, and more.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8644883"/>
                  </a:ext>
                </a:extLst>
              </a:tr>
              <a:tr h="342398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Trigonometry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sin, cos, tan,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hypot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arcsin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arccos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arctan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and more.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46939"/>
                  </a:ext>
                </a:extLst>
              </a:tr>
              <a:tr h="599196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Bit manipulation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bitwise_and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bitwise_or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bitwise_xor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invert,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left_shift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and</a:t>
                      </a:r>
                    </a:p>
                    <a:p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right_shift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263603"/>
                  </a:ext>
                </a:extLst>
              </a:tr>
              <a:tr h="855995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Comparison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greater,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greater_equal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less,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less_equal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equal,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not_equal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logical_and,logical_or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logical_xor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logical_not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minimum, maximum, and more.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6241317"/>
                  </a:ext>
                </a:extLst>
              </a:tr>
              <a:tr h="342398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Floating 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floor, ceil,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isinf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isnan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fabs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trunc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and more.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9174066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288D1610-03B0-4476-BB7C-2B5C8C3D37E7}"/>
              </a:ext>
            </a:extLst>
          </p:cNvPr>
          <p:cNvSpPr/>
          <p:nvPr/>
        </p:nvSpPr>
        <p:spPr>
          <a:xfrm>
            <a:off x="-1" y="6555204"/>
            <a:ext cx="12192001" cy="302797"/>
          </a:xfrm>
          <a:prstGeom prst="rect">
            <a:avLst/>
          </a:prstGeom>
          <a:solidFill>
            <a:srgbClr val="0070C0"/>
          </a:solidFill>
          <a:ln w="28575"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sazzad@diucse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EDDC19-49DD-4E99-880C-DB24905A676D}"/>
              </a:ext>
            </a:extLst>
          </p:cNvPr>
          <p:cNvSpPr txBox="1"/>
          <p:nvPr/>
        </p:nvSpPr>
        <p:spPr>
          <a:xfrm>
            <a:off x="1571625" y="82549"/>
            <a:ext cx="904875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b="1" dirty="0">
                <a:solidFill>
                  <a:srgbClr val="C00000"/>
                </a:solidFill>
                <a:latin typeface="+mj-lt"/>
              </a:rPr>
              <a:t>Universal Functions</a:t>
            </a:r>
          </a:p>
        </p:txBody>
      </p:sp>
    </p:spTree>
    <p:extLst>
      <p:ext uri="{BB962C8B-B14F-4D97-AF65-F5344CB8AC3E}">
        <p14:creationId xmlns:p14="http://schemas.microsoft.com/office/powerpoint/2010/main" val="1818353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632" y="1497496"/>
            <a:ext cx="11219688" cy="497645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  <a:cs typeface="Times New Roman" panose="02020603050405020304" pitchFamily="18" charset="0"/>
              </a:rPr>
              <a:t>Array Arithmetic Function </a:t>
            </a:r>
          </a:p>
          <a:p>
            <a:pPr marL="0" indent="0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27173"/>
          <a:stretch/>
        </p:blipFill>
        <p:spPr>
          <a:xfrm>
            <a:off x="760989" y="2522961"/>
            <a:ext cx="4504308" cy="33610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708536" y="2522961"/>
            <a:ext cx="6034276" cy="33610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59459E8-29F1-49EC-A787-4C376CE3C5E4}"/>
              </a:ext>
            </a:extLst>
          </p:cNvPr>
          <p:cNvSpPr/>
          <p:nvPr/>
        </p:nvSpPr>
        <p:spPr>
          <a:xfrm>
            <a:off x="-1" y="6555204"/>
            <a:ext cx="12192001" cy="302797"/>
          </a:xfrm>
          <a:prstGeom prst="rect">
            <a:avLst/>
          </a:prstGeom>
          <a:solidFill>
            <a:srgbClr val="0070C0"/>
          </a:solidFill>
          <a:ln w="28575"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sazzad@diucse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352230-34AA-4E29-9CD2-9E432A2CE735}"/>
              </a:ext>
            </a:extLst>
          </p:cNvPr>
          <p:cNvSpPr txBox="1"/>
          <p:nvPr/>
        </p:nvSpPr>
        <p:spPr>
          <a:xfrm>
            <a:off x="1571625" y="82549"/>
            <a:ext cx="904875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b="1" dirty="0">
                <a:solidFill>
                  <a:srgbClr val="C00000"/>
                </a:solidFill>
                <a:latin typeface="+mj-lt"/>
              </a:rPr>
              <a:t>Universal Functions</a:t>
            </a:r>
          </a:p>
        </p:txBody>
      </p:sp>
    </p:spTree>
    <p:extLst>
      <p:ext uri="{BB962C8B-B14F-4D97-AF65-F5344CB8AC3E}">
        <p14:creationId xmlns:p14="http://schemas.microsoft.com/office/powerpoint/2010/main" val="4178128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632" y="1509084"/>
            <a:ext cx="11219688" cy="4964868"/>
          </a:xfrm>
        </p:spPr>
        <p:txBody>
          <a:bodyPr numCol="2">
            <a:normAutofit/>
          </a:bodyPr>
          <a:lstStyle/>
          <a:p>
            <a:r>
              <a:rPr lang="en-US" dirty="0">
                <a:solidFill>
                  <a:srgbClr val="0070C0"/>
                </a:solidFill>
                <a:cs typeface="Times New Roman" panose="02020603050405020304" pitchFamily="18" charset="0"/>
              </a:rPr>
              <a:t>Exponents and logarithms</a:t>
            </a:r>
          </a:p>
          <a:p>
            <a:endParaRPr lang="en-US" dirty="0">
              <a:cs typeface="Times New Roman" panose="02020603050405020304" pitchFamily="18" charset="0"/>
            </a:endParaRPr>
          </a:p>
          <a:p>
            <a:endParaRPr lang="en-US" dirty="0">
              <a:cs typeface="Times New Roman" panose="02020603050405020304" pitchFamily="18" charset="0"/>
            </a:endParaRPr>
          </a:p>
          <a:p>
            <a:endParaRPr lang="en-US" dirty="0">
              <a:cs typeface="Times New Roman" panose="02020603050405020304" pitchFamily="18" charset="0"/>
            </a:endParaRPr>
          </a:p>
          <a:p>
            <a:endParaRPr lang="en-US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cs typeface="Times New Roman" panose="02020603050405020304" pitchFamily="18" charset="0"/>
            </a:endParaRPr>
          </a:p>
          <a:p>
            <a:endParaRPr lang="en-US" dirty="0">
              <a:cs typeface="Times New Roman" panose="02020603050405020304" pitchFamily="18" charset="0"/>
            </a:endParaRPr>
          </a:p>
          <a:p>
            <a:endParaRPr lang="en-US" dirty="0">
              <a:cs typeface="Times New Roman" panose="02020603050405020304" pitchFamily="18" charset="0"/>
            </a:endParaRPr>
          </a:p>
          <a:p>
            <a:endParaRPr lang="en-US" dirty="0"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B050"/>
                </a:solidFill>
                <a:cs typeface="Times New Roman" panose="02020603050405020304" pitchFamily="18" charset="0"/>
              </a:rPr>
              <a:t>Trigonometric functions</a:t>
            </a:r>
          </a:p>
          <a:p>
            <a:pPr marL="0" indent="0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66721" y="2373977"/>
            <a:ext cx="5567089" cy="27678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76" y="2373977"/>
            <a:ext cx="5726540" cy="35629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0ABA5B-B9D4-459C-826C-9F891CACC9AF}"/>
              </a:ext>
            </a:extLst>
          </p:cNvPr>
          <p:cNvSpPr txBox="1"/>
          <p:nvPr/>
        </p:nvSpPr>
        <p:spPr>
          <a:xfrm>
            <a:off x="1571625" y="82549"/>
            <a:ext cx="904875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b="1" dirty="0">
                <a:solidFill>
                  <a:srgbClr val="C00000"/>
                </a:solidFill>
                <a:latin typeface="+mj-lt"/>
              </a:rPr>
              <a:t>Universal Functions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37A4313-A549-4851-B08E-72B90317D42C}"/>
              </a:ext>
            </a:extLst>
          </p:cNvPr>
          <p:cNvSpPr/>
          <p:nvPr/>
        </p:nvSpPr>
        <p:spPr>
          <a:xfrm>
            <a:off x="-1" y="6555204"/>
            <a:ext cx="12192001" cy="302797"/>
          </a:xfrm>
          <a:prstGeom prst="rect">
            <a:avLst/>
          </a:prstGeom>
          <a:solidFill>
            <a:srgbClr val="0070C0"/>
          </a:solidFill>
          <a:ln w="28575"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sazzad@diucse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3969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313" y="1316736"/>
            <a:ext cx="11410122" cy="4860227"/>
          </a:xfrm>
        </p:spPr>
        <p:txBody>
          <a:bodyPr/>
          <a:lstStyle/>
          <a:p>
            <a:pPr algn="just"/>
            <a:r>
              <a:rPr lang="en-US" dirty="0">
                <a:solidFill>
                  <a:srgbClr val="00B050"/>
                </a:solidFill>
                <a:cs typeface="Times New Roman" panose="02020603050405020304" pitchFamily="18" charset="0"/>
              </a:rPr>
              <a:t>Array element </a:t>
            </a:r>
            <a:r>
              <a:rPr lang="en-US" dirty="0">
                <a:cs typeface="Times New Roman" panose="02020603050405020304" pitchFamily="18" charset="0"/>
              </a:rPr>
              <a:t>can access by </a:t>
            </a:r>
            <a:r>
              <a:rPr lang="en-US" dirty="0">
                <a:solidFill>
                  <a:srgbClr val="FF0000"/>
                </a:solidFill>
                <a:cs typeface="Times New Roman" panose="02020603050405020304" pitchFamily="18" charset="0"/>
              </a:rPr>
              <a:t>referring</a:t>
            </a:r>
            <a:r>
              <a:rPr lang="en-US" dirty="0">
                <a:cs typeface="Times New Roman" panose="02020603050405020304" pitchFamily="18" charset="0"/>
              </a:rPr>
              <a:t> to its </a:t>
            </a:r>
            <a:r>
              <a:rPr lang="en-US" dirty="0">
                <a:solidFill>
                  <a:srgbClr val="0070C0"/>
                </a:solidFill>
                <a:cs typeface="Times New Roman" panose="02020603050405020304" pitchFamily="18" charset="0"/>
              </a:rPr>
              <a:t>index number</a:t>
            </a:r>
            <a:r>
              <a:rPr lang="en-US" dirty="0"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dirty="0">
                <a:cs typeface="Times New Roman" panose="02020603050405020304" pitchFamily="18" charset="0"/>
              </a:rPr>
              <a:t>The </a:t>
            </a:r>
            <a:r>
              <a:rPr lang="en-US" dirty="0">
                <a:solidFill>
                  <a:srgbClr val="FF0000"/>
                </a:solidFill>
                <a:cs typeface="Times New Roman" panose="02020603050405020304" pitchFamily="18" charset="0"/>
              </a:rPr>
              <a:t>indexes</a:t>
            </a:r>
            <a:r>
              <a:rPr lang="en-US" dirty="0">
                <a:cs typeface="Times New Roman" panose="02020603050405020304" pitchFamily="18" charset="0"/>
              </a:rPr>
              <a:t> in </a:t>
            </a:r>
            <a:r>
              <a:rPr lang="en-US" dirty="0" err="1">
                <a:solidFill>
                  <a:srgbClr val="00B050"/>
                </a:solidFill>
                <a:cs typeface="Times New Roman" panose="02020603050405020304" pitchFamily="18" charset="0"/>
              </a:rPr>
              <a:t>NumPy</a:t>
            </a:r>
            <a:r>
              <a:rPr lang="en-US" dirty="0">
                <a:solidFill>
                  <a:srgbClr val="00B050"/>
                </a:solidFill>
                <a:cs typeface="Times New Roman" panose="02020603050405020304" pitchFamily="18" charset="0"/>
              </a:rPr>
              <a:t> arrays </a:t>
            </a:r>
            <a:r>
              <a:rPr lang="en-US" dirty="0">
                <a:cs typeface="Times New Roman" panose="02020603050405020304" pitchFamily="18" charset="0"/>
              </a:rPr>
              <a:t>start with 0, meaning that the first </a:t>
            </a:r>
            <a:r>
              <a:rPr lang="en-US" dirty="0">
                <a:solidFill>
                  <a:srgbClr val="00B050"/>
                </a:solidFill>
                <a:cs typeface="Times New Roman" panose="02020603050405020304" pitchFamily="18" charset="0"/>
              </a:rPr>
              <a:t>element</a:t>
            </a:r>
            <a:r>
              <a:rPr lang="en-US" dirty="0">
                <a:cs typeface="Times New Roman" panose="02020603050405020304" pitchFamily="18" charset="0"/>
              </a:rPr>
              <a:t> has </a:t>
            </a:r>
            <a:r>
              <a:rPr lang="en-US" dirty="0">
                <a:solidFill>
                  <a:srgbClr val="0070C0"/>
                </a:solidFill>
                <a:cs typeface="Times New Roman" panose="02020603050405020304" pitchFamily="18" charset="0"/>
              </a:rPr>
              <a:t>index 0</a:t>
            </a:r>
            <a:r>
              <a:rPr lang="en-US" dirty="0">
                <a:cs typeface="Times New Roman" panose="02020603050405020304" pitchFamily="18" charset="0"/>
              </a:rPr>
              <a:t>, then second element has </a:t>
            </a:r>
            <a:r>
              <a:rPr lang="en-US" dirty="0">
                <a:solidFill>
                  <a:srgbClr val="00B050"/>
                </a:solidFill>
                <a:cs typeface="Times New Roman" panose="02020603050405020304" pitchFamily="18" charset="0"/>
              </a:rPr>
              <a:t>index 1 </a:t>
            </a:r>
            <a:r>
              <a:rPr lang="en-US" dirty="0">
                <a:cs typeface="Times New Roman" panose="02020603050405020304" pitchFamily="18" charset="0"/>
              </a:rPr>
              <a:t>etc.</a:t>
            </a:r>
          </a:p>
          <a:p>
            <a:endParaRPr lang="en-US" dirty="0"/>
          </a:p>
        </p:txBody>
      </p:sp>
      <p:grpSp>
        <p:nvGrpSpPr>
          <p:cNvPr id="149" name="Group 148"/>
          <p:cNvGrpSpPr/>
          <p:nvPr/>
        </p:nvGrpSpPr>
        <p:grpSpPr>
          <a:xfrm>
            <a:off x="3288895" y="3366131"/>
            <a:ext cx="4014200" cy="2885373"/>
            <a:chOff x="3288895" y="3366131"/>
            <a:chExt cx="4014200" cy="2885373"/>
          </a:xfrm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</p:grpSpPr>
        <p:grpSp>
          <p:nvGrpSpPr>
            <p:cNvPr id="70" name="Group 69"/>
            <p:cNvGrpSpPr/>
            <p:nvPr/>
          </p:nvGrpSpPr>
          <p:grpSpPr>
            <a:xfrm>
              <a:off x="3288895" y="3366131"/>
              <a:ext cx="4014200" cy="2336717"/>
              <a:chOff x="3642738" y="2425018"/>
              <a:chExt cx="3720619" cy="2336717"/>
            </a:xfrm>
          </p:grpSpPr>
          <p:grpSp>
            <p:nvGrpSpPr>
              <p:cNvPr id="31" name="Group 30"/>
              <p:cNvGrpSpPr/>
              <p:nvPr/>
            </p:nvGrpSpPr>
            <p:grpSpPr>
              <a:xfrm>
                <a:off x="4691463" y="2936220"/>
                <a:ext cx="2671894" cy="1825515"/>
                <a:chOff x="4880382" y="2702186"/>
                <a:chExt cx="2671894" cy="1825515"/>
              </a:xfrm>
            </p:grpSpPr>
            <p:grpSp>
              <p:nvGrpSpPr>
                <p:cNvPr id="24" name="Group 23"/>
                <p:cNvGrpSpPr/>
                <p:nvPr/>
              </p:nvGrpSpPr>
              <p:grpSpPr>
                <a:xfrm>
                  <a:off x="5274563" y="3077710"/>
                  <a:ext cx="2277713" cy="1449991"/>
                  <a:chOff x="5557549" y="3399377"/>
                  <a:chExt cx="1859280" cy="1449991"/>
                </a:xfrm>
              </p:grpSpPr>
              <p:sp>
                <p:nvSpPr>
                  <p:cNvPr id="15" name="Rectangle 14"/>
                  <p:cNvSpPr/>
                  <p:nvPr/>
                </p:nvSpPr>
                <p:spPr>
                  <a:xfrm>
                    <a:off x="5557549" y="3399377"/>
                    <a:ext cx="549018" cy="403329"/>
                  </a:xfrm>
                  <a:prstGeom prst="rect">
                    <a:avLst/>
                  </a:prstGeom>
                  <a:ln>
                    <a:noFill/>
                  </a:ln>
                  <a:effectLst>
                    <a:outerShdw blurRad="190500" dist="228600" dir="2700000" algn="ctr">
                      <a:srgbClr val="000000">
                        <a:alpha val="30000"/>
                      </a:srgbClr>
                    </a:outerShdw>
                  </a:effectLst>
                  <a:sp3d prstMaterial="matte">
                    <a:bevelT w="127000" h="63500"/>
                  </a:sp3d>
                </p:spPr>
                <p:style>
                  <a:lnRef idx="0">
                    <a:schemeClr val="accent4"/>
                  </a:lnRef>
                  <a:fillRef idx="3">
                    <a:schemeClr val="accent4"/>
                  </a:fillRef>
                  <a:effectRef idx="3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2</a:t>
                    </a:r>
                  </a:p>
                </p:txBody>
              </p:sp>
              <p:sp>
                <p:nvSpPr>
                  <p:cNvPr id="16" name="Rectangle 15"/>
                  <p:cNvSpPr/>
                  <p:nvPr/>
                </p:nvSpPr>
                <p:spPr>
                  <a:xfrm>
                    <a:off x="6212680" y="3399377"/>
                    <a:ext cx="549018" cy="403329"/>
                  </a:xfrm>
                  <a:prstGeom prst="rect">
                    <a:avLst/>
                  </a:prstGeom>
                  <a:ln>
                    <a:noFill/>
                  </a:ln>
                  <a:effectLst>
                    <a:outerShdw blurRad="190500" dist="228600" dir="2700000" algn="ctr">
                      <a:srgbClr val="000000">
                        <a:alpha val="30000"/>
                      </a:srgbClr>
                    </a:outerShdw>
                  </a:effectLst>
                  <a:sp3d prstMaterial="matte">
                    <a:bevelT w="127000" h="63500"/>
                  </a:sp3d>
                </p:spPr>
                <p:style>
                  <a:lnRef idx="0">
                    <a:schemeClr val="accent4"/>
                  </a:lnRef>
                  <a:fillRef idx="3">
                    <a:schemeClr val="accent4"/>
                  </a:fillRef>
                  <a:effectRef idx="3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3</a:t>
                    </a:r>
                  </a:p>
                </p:txBody>
              </p:sp>
              <p:sp>
                <p:nvSpPr>
                  <p:cNvPr id="17" name="Rectangle 16"/>
                  <p:cNvSpPr/>
                  <p:nvPr/>
                </p:nvSpPr>
                <p:spPr>
                  <a:xfrm>
                    <a:off x="6867811" y="3409719"/>
                    <a:ext cx="549018" cy="403329"/>
                  </a:xfrm>
                  <a:prstGeom prst="rect">
                    <a:avLst/>
                  </a:prstGeom>
                  <a:ln>
                    <a:noFill/>
                  </a:ln>
                  <a:effectLst>
                    <a:outerShdw blurRad="190500" dist="228600" dir="2700000" algn="ctr">
                      <a:srgbClr val="000000">
                        <a:alpha val="30000"/>
                      </a:srgbClr>
                    </a:outerShdw>
                  </a:effectLst>
                  <a:sp3d prstMaterial="matte">
                    <a:bevelT w="127000" h="63500"/>
                  </a:sp3d>
                </p:spPr>
                <p:style>
                  <a:lnRef idx="0">
                    <a:schemeClr val="accent4"/>
                  </a:lnRef>
                  <a:fillRef idx="3">
                    <a:schemeClr val="accent4"/>
                  </a:fillRef>
                  <a:effectRef idx="3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4</a:t>
                    </a:r>
                  </a:p>
                </p:txBody>
              </p:sp>
              <p:sp>
                <p:nvSpPr>
                  <p:cNvPr id="18" name="Rectangle 17"/>
                  <p:cNvSpPr/>
                  <p:nvPr/>
                </p:nvSpPr>
                <p:spPr>
                  <a:xfrm>
                    <a:off x="5557549" y="3917537"/>
                    <a:ext cx="549018" cy="403329"/>
                  </a:xfrm>
                  <a:prstGeom prst="rect">
                    <a:avLst/>
                  </a:prstGeom>
                  <a:ln>
                    <a:noFill/>
                  </a:ln>
                  <a:effectLst>
                    <a:outerShdw blurRad="190500" dist="228600" dir="2700000" algn="ctr">
                      <a:srgbClr val="000000">
                        <a:alpha val="30000"/>
                      </a:srgbClr>
                    </a:outerShdw>
                  </a:effectLst>
                  <a:sp3d prstMaterial="matte">
                    <a:bevelT w="127000" h="63500"/>
                  </a:sp3d>
                </p:spPr>
                <p:style>
                  <a:lnRef idx="0">
                    <a:schemeClr val="accent4"/>
                  </a:lnRef>
                  <a:fillRef idx="3">
                    <a:schemeClr val="accent4"/>
                  </a:fillRef>
                  <a:effectRef idx="3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5</a:t>
                    </a:r>
                  </a:p>
                </p:txBody>
              </p:sp>
              <p:sp>
                <p:nvSpPr>
                  <p:cNvPr id="19" name="Rectangle 18"/>
                  <p:cNvSpPr/>
                  <p:nvPr/>
                </p:nvSpPr>
                <p:spPr>
                  <a:xfrm>
                    <a:off x="6212680" y="3917537"/>
                    <a:ext cx="549018" cy="403329"/>
                  </a:xfrm>
                  <a:prstGeom prst="rect">
                    <a:avLst/>
                  </a:prstGeom>
                  <a:ln>
                    <a:noFill/>
                  </a:ln>
                  <a:effectLst>
                    <a:outerShdw blurRad="190500" dist="228600" dir="2700000" algn="ctr">
                      <a:srgbClr val="000000">
                        <a:alpha val="30000"/>
                      </a:srgbClr>
                    </a:outerShdw>
                  </a:effectLst>
                  <a:sp3d prstMaterial="matte">
                    <a:bevelT w="127000" h="63500"/>
                  </a:sp3d>
                </p:spPr>
                <p:style>
                  <a:lnRef idx="0">
                    <a:schemeClr val="accent4"/>
                  </a:lnRef>
                  <a:fillRef idx="3">
                    <a:schemeClr val="accent4"/>
                  </a:fillRef>
                  <a:effectRef idx="3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6</a:t>
                    </a:r>
                  </a:p>
                </p:txBody>
              </p:sp>
              <p:sp>
                <p:nvSpPr>
                  <p:cNvPr id="20" name="Rectangle 19"/>
                  <p:cNvSpPr/>
                  <p:nvPr/>
                </p:nvSpPr>
                <p:spPr>
                  <a:xfrm>
                    <a:off x="6867811" y="3927879"/>
                    <a:ext cx="549018" cy="403329"/>
                  </a:xfrm>
                  <a:prstGeom prst="rect">
                    <a:avLst/>
                  </a:prstGeom>
                  <a:ln>
                    <a:noFill/>
                  </a:ln>
                  <a:effectLst>
                    <a:outerShdw blurRad="190500" dist="228600" dir="2700000" algn="ctr">
                      <a:srgbClr val="000000">
                        <a:alpha val="30000"/>
                      </a:srgbClr>
                    </a:outerShdw>
                  </a:effectLst>
                  <a:sp3d prstMaterial="matte">
                    <a:bevelT w="127000" h="63500"/>
                  </a:sp3d>
                </p:spPr>
                <p:style>
                  <a:lnRef idx="0">
                    <a:schemeClr val="accent4"/>
                  </a:lnRef>
                  <a:fillRef idx="3">
                    <a:schemeClr val="accent4"/>
                  </a:fillRef>
                  <a:effectRef idx="3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7</a:t>
                    </a:r>
                  </a:p>
                </p:txBody>
              </p:sp>
              <p:sp>
                <p:nvSpPr>
                  <p:cNvPr id="21" name="Rectangle 20"/>
                  <p:cNvSpPr/>
                  <p:nvPr/>
                </p:nvSpPr>
                <p:spPr>
                  <a:xfrm>
                    <a:off x="5557549" y="4435697"/>
                    <a:ext cx="549018" cy="403329"/>
                  </a:xfrm>
                  <a:prstGeom prst="rect">
                    <a:avLst/>
                  </a:prstGeom>
                  <a:ln>
                    <a:noFill/>
                  </a:ln>
                  <a:effectLst>
                    <a:outerShdw blurRad="190500" dist="228600" dir="2700000" algn="ctr">
                      <a:srgbClr val="000000">
                        <a:alpha val="30000"/>
                      </a:srgbClr>
                    </a:outerShdw>
                  </a:effectLst>
                  <a:sp3d prstMaterial="matte">
                    <a:bevelT w="127000" h="63500"/>
                  </a:sp3d>
                </p:spPr>
                <p:style>
                  <a:lnRef idx="0">
                    <a:schemeClr val="accent4"/>
                  </a:lnRef>
                  <a:fillRef idx="3">
                    <a:schemeClr val="accent4"/>
                  </a:fillRef>
                  <a:effectRef idx="3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8</a:t>
                    </a:r>
                  </a:p>
                </p:txBody>
              </p:sp>
              <p:sp>
                <p:nvSpPr>
                  <p:cNvPr id="22" name="Rectangle 21"/>
                  <p:cNvSpPr/>
                  <p:nvPr/>
                </p:nvSpPr>
                <p:spPr>
                  <a:xfrm>
                    <a:off x="6212680" y="4435697"/>
                    <a:ext cx="549018" cy="403329"/>
                  </a:xfrm>
                  <a:prstGeom prst="rect">
                    <a:avLst/>
                  </a:prstGeom>
                  <a:ln>
                    <a:noFill/>
                  </a:ln>
                  <a:effectLst>
                    <a:outerShdw blurRad="190500" dist="228600" dir="2700000" algn="ctr">
                      <a:srgbClr val="000000">
                        <a:alpha val="30000"/>
                      </a:srgbClr>
                    </a:outerShdw>
                  </a:effectLst>
                  <a:sp3d prstMaterial="matte">
                    <a:bevelT w="127000" h="63500"/>
                  </a:sp3d>
                </p:spPr>
                <p:style>
                  <a:lnRef idx="0">
                    <a:schemeClr val="accent4"/>
                  </a:lnRef>
                  <a:fillRef idx="3">
                    <a:schemeClr val="accent4"/>
                  </a:fillRef>
                  <a:effectRef idx="3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9</a:t>
                    </a:r>
                  </a:p>
                </p:txBody>
              </p:sp>
              <p:sp>
                <p:nvSpPr>
                  <p:cNvPr id="23" name="Rectangle 22"/>
                  <p:cNvSpPr/>
                  <p:nvPr/>
                </p:nvSpPr>
                <p:spPr>
                  <a:xfrm>
                    <a:off x="6867811" y="4446039"/>
                    <a:ext cx="549018" cy="403329"/>
                  </a:xfrm>
                  <a:prstGeom prst="rect">
                    <a:avLst/>
                  </a:prstGeom>
                  <a:ln>
                    <a:noFill/>
                  </a:ln>
                  <a:effectLst>
                    <a:outerShdw blurRad="190500" dist="228600" dir="2700000" algn="ctr">
                      <a:srgbClr val="000000">
                        <a:alpha val="30000"/>
                      </a:srgbClr>
                    </a:outerShdw>
                  </a:effectLst>
                  <a:sp3d prstMaterial="matte">
                    <a:bevelT w="127000" h="63500"/>
                  </a:sp3d>
                </p:spPr>
                <p:style>
                  <a:lnRef idx="0">
                    <a:schemeClr val="accent4"/>
                  </a:lnRef>
                  <a:fillRef idx="3">
                    <a:schemeClr val="accent4"/>
                  </a:fillRef>
                  <a:effectRef idx="3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10</a:t>
                    </a:r>
                  </a:p>
                </p:txBody>
              </p:sp>
            </p:grpSp>
            <p:sp>
              <p:nvSpPr>
                <p:cNvPr id="25" name="TextBox 24"/>
                <p:cNvSpPr txBox="1"/>
                <p:nvPr/>
              </p:nvSpPr>
              <p:spPr>
                <a:xfrm>
                  <a:off x="4880382" y="3124664"/>
                  <a:ext cx="219456" cy="369332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outerShdw blurRad="190500" dist="228600" dir="2700000" algn="ctr">
                    <a:srgbClr val="000000">
                      <a:alpha val="30000"/>
                    </a:srgbClr>
                  </a:outerShdw>
                </a:effectLst>
                <a:sp3d prstMaterial="matte">
                  <a:bevelT w="127000" h="63500"/>
                </a:sp3d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0</a:t>
                  </a:r>
                </a:p>
              </p:txBody>
            </p:sp>
            <p:sp>
              <p:nvSpPr>
                <p:cNvPr id="26" name="TextBox 25"/>
                <p:cNvSpPr txBox="1"/>
                <p:nvPr/>
              </p:nvSpPr>
              <p:spPr>
                <a:xfrm>
                  <a:off x="4880382" y="3606212"/>
                  <a:ext cx="219456" cy="369332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outerShdw blurRad="190500" dist="228600" dir="2700000" algn="ctr">
                    <a:srgbClr val="000000">
                      <a:alpha val="30000"/>
                    </a:srgbClr>
                  </a:outerShdw>
                </a:effectLst>
                <a:sp3d prstMaterial="matte">
                  <a:bevelT w="127000" h="63500"/>
                </a:sp3d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1</a:t>
                  </a:r>
                </a:p>
              </p:txBody>
            </p:sp>
            <p:sp>
              <p:nvSpPr>
                <p:cNvPr id="27" name="TextBox 26"/>
                <p:cNvSpPr txBox="1"/>
                <p:nvPr/>
              </p:nvSpPr>
              <p:spPr>
                <a:xfrm>
                  <a:off x="4880382" y="4131028"/>
                  <a:ext cx="219456" cy="369332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outerShdw blurRad="190500" dist="228600" dir="2700000" algn="ctr">
                    <a:srgbClr val="000000">
                      <a:alpha val="30000"/>
                    </a:srgbClr>
                  </a:outerShdw>
                </a:effectLst>
                <a:sp3d prstMaterial="matte">
                  <a:bevelT w="127000" h="63500"/>
                </a:sp3d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2</a:t>
                  </a:r>
                </a:p>
              </p:txBody>
            </p:sp>
            <p:sp>
              <p:nvSpPr>
                <p:cNvPr id="28" name="TextBox 27"/>
                <p:cNvSpPr txBox="1"/>
                <p:nvPr/>
              </p:nvSpPr>
              <p:spPr>
                <a:xfrm>
                  <a:off x="5456392" y="2708378"/>
                  <a:ext cx="219456" cy="369332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outerShdw blurRad="190500" dist="228600" dir="2700000" algn="ctr">
                    <a:srgbClr val="000000">
                      <a:alpha val="30000"/>
                    </a:srgbClr>
                  </a:outerShdw>
                </a:effectLst>
                <a:sp3d prstMaterial="matte">
                  <a:bevelT w="127000" h="63500"/>
                </a:sp3d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0</a:t>
                  </a:r>
                </a:p>
              </p:txBody>
            </p:sp>
            <p:sp>
              <p:nvSpPr>
                <p:cNvPr id="29" name="TextBox 28"/>
                <p:cNvSpPr txBox="1"/>
                <p:nvPr/>
              </p:nvSpPr>
              <p:spPr>
                <a:xfrm>
                  <a:off x="6209248" y="2702186"/>
                  <a:ext cx="219456" cy="369332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outerShdw blurRad="190500" dist="228600" dir="2700000" algn="ctr">
                    <a:srgbClr val="000000">
                      <a:alpha val="30000"/>
                    </a:srgbClr>
                  </a:outerShdw>
                </a:effectLst>
                <a:sp3d prstMaterial="matte">
                  <a:bevelT w="127000" h="63500"/>
                </a:sp3d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1</a:t>
                  </a:r>
                </a:p>
              </p:txBody>
            </p:sp>
            <p:sp>
              <p:nvSpPr>
                <p:cNvPr id="30" name="TextBox 29"/>
                <p:cNvSpPr txBox="1"/>
                <p:nvPr/>
              </p:nvSpPr>
              <p:spPr>
                <a:xfrm>
                  <a:off x="7063651" y="2702186"/>
                  <a:ext cx="219456" cy="369332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outerShdw blurRad="190500" dist="228600" dir="2700000" algn="ctr">
                    <a:srgbClr val="000000">
                      <a:alpha val="30000"/>
                    </a:srgbClr>
                  </a:outerShdw>
                </a:effectLst>
                <a:sp3d prstMaterial="matte">
                  <a:bevelT w="127000" h="63500"/>
                </a:sp3d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2</a:t>
                  </a:r>
                </a:p>
              </p:txBody>
            </p:sp>
          </p:grpSp>
          <p:sp>
            <p:nvSpPr>
              <p:cNvPr id="32" name="TextBox 31"/>
              <p:cNvSpPr txBox="1"/>
              <p:nvPr/>
            </p:nvSpPr>
            <p:spPr>
              <a:xfrm>
                <a:off x="3642738" y="3781573"/>
                <a:ext cx="916081" cy="369332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axis = 0</a:t>
                </a:r>
              </a:p>
            </p:txBody>
          </p:sp>
          <p:grpSp>
            <p:nvGrpSpPr>
              <p:cNvPr id="61" name="Group 60"/>
              <p:cNvGrpSpPr/>
              <p:nvPr/>
            </p:nvGrpSpPr>
            <p:grpSpPr>
              <a:xfrm>
                <a:off x="4515012" y="2425018"/>
                <a:ext cx="2215923" cy="2132758"/>
                <a:chOff x="4515012" y="2425018"/>
                <a:chExt cx="2215923" cy="2132758"/>
              </a:xfrm>
            </p:grpSpPr>
            <p:sp>
              <p:nvSpPr>
                <p:cNvPr id="33" name="TextBox 32"/>
                <p:cNvSpPr txBox="1"/>
                <p:nvPr/>
              </p:nvSpPr>
              <p:spPr>
                <a:xfrm>
                  <a:off x="5814854" y="2425018"/>
                  <a:ext cx="916081" cy="369332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outerShdw blurRad="190500" dist="228600" dir="2700000" algn="ctr">
                    <a:srgbClr val="000000">
                      <a:alpha val="30000"/>
                    </a:srgbClr>
                  </a:outerShdw>
                </a:effectLst>
                <a:sp3d prstMaterial="matte">
                  <a:bevelT w="127000" h="63500"/>
                </a:sp3d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axis = 1</a:t>
                  </a:r>
                </a:p>
              </p:txBody>
            </p:sp>
            <p:cxnSp>
              <p:nvCxnSpPr>
                <p:cNvPr id="35" name="Straight Connector 34"/>
                <p:cNvCxnSpPr/>
                <p:nvPr/>
              </p:nvCxnSpPr>
              <p:spPr>
                <a:xfrm flipH="1">
                  <a:off x="4515012" y="3551412"/>
                  <a:ext cx="1726" cy="1006364"/>
                </a:xfrm>
                <a:prstGeom prst="line">
                  <a:avLst/>
                </a:prstGeom>
                <a:ln>
                  <a:noFill/>
                </a:ln>
                <a:effectLst>
                  <a:outerShdw blurRad="190500" dist="228600" dir="2700000" algn="ctr">
                    <a:srgbClr val="000000">
                      <a:alpha val="30000"/>
                    </a:srgbClr>
                  </a:outerShdw>
                </a:effectLst>
                <a:sp3d prstMaterial="matte">
                  <a:bevelT w="127000" h="63500"/>
                </a:sp3d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Arrow Connector 40"/>
                <p:cNvCxnSpPr>
                  <a:endCxn id="25" idx="1"/>
                </p:cNvCxnSpPr>
                <p:nvPr/>
              </p:nvCxnSpPr>
              <p:spPr>
                <a:xfrm flipV="1">
                  <a:off x="4515012" y="3543364"/>
                  <a:ext cx="176451" cy="6984"/>
                </a:xfrm>
                <a:prstGeom prst="straightConnector1">
                  <a:avLst/>
                </a:prstGeom>
                <a:ln>
                  <a:noFill/>
                  <a:tailEnd type="triangle"/>
                </a:ln>
                <a:effectLst>
                  <a:outerShdw blurRad="190500" dist="228600" dir="2700000" algn="ctr">
                    <a:srgbClr val="000000">
                      <a:alpha val="30000"/>
                    </a:srgbClr>
                  </a:outerShdw>
                </a:effectLst>
                <a:sp3d prstMaterial="matte">
                  <a:bevelT w="127000" h="63500"/>
                </a:sp3d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Arrow Connector 41"/>
                <p:cNvCxnSpPr>
                  <a:endCxn id="27" idx="1"/>
                </p:cNvCxnSpPr>
                <p:nvPr/>
              </p:nvCxnSpPr>
              <p:spPr>
                <a:xfrm>
                  <a:off x="4515012" y="4549728"/>
                  <a:ext cx="176450" cy="0"/>
                </a:xfrm>
                <a:prstGeom prst="straightConnector1">
                  <a:avLst/>
                </a:prstGeom>
                <a:ln>
                  <a:noFill/>
                  <a:tailEnd type="triangle"/>
                </a:ln>
                <a:effectLst>
                  <a:outerShdw blurRad="190500" dist="228600" dir="2700000" algn="ctr">
                    <a:srgbClr val="000000">
                      <a:alpha val="30000"/>
                    </a:srgbClr>
                  </a:outerShdw>
                </a:effectLst>
                <a:sp3d prstMaterial="matte">
                  <a:bevelT w="127000" h="63500"/>
                </a:sp3d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2" name="Group 61"/>
              <p:cNvGrpSpPr/>
              <p:nvPr/>
            </p:nvGrpSpPr>
            <p:grpSpPr>
              <a:xfrm rot="5400000">
                <a:off x="6129316" y="2098874"/>
                <a:ext cx="236403" cy="1651174"/>
                <a:chOff x="4521250" y="3639654"/>
                <a:chExt cx="170213" cy="911876"/>
              </a:xfrm>
            </p:grpSpPr>
            <p:cxnSp>
              <p:nvCxnSpPr>
                <p:cNvPr id="64" name="Straight Connector 63"/>
                <p:cNvCxnSpPr/>
                <p:nvPr/>
              </p:nvCxnSpPr>
              <p:spPr>
                <a:xfrm rot="16200000" flipH="1" flipV="1">
                  <a:off x="4067877" y="4093027"/>
                  <a:ext cx="911876" cy="5129"/>
                </a:xfrm>
                <a:prstGeom prst="line">
                  <a:avLst/>
                </a:prstGeom>
                <a:ln>
                  <a:noFill/>
                </a:ln>
                <a:effectLst>
                  <a:outerShdw blurRad="190500" dist="228600" dir="2700000" algn="ctr">
                    <a:srgbClr val="000000">
                      <a:alpha val="30000"/>
                    </a:srgbClr>
                  </a:outerShdw>
                </a:effectLst>
                <a:sp3d prstMaterial="matte">
                  <a:bevelT w="127000" h="63500"/>
                </a:sp3d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Arrow Connector 64"/>
                <p:cNvCxnSpPr/>
                <p:nvPr/>
              </p:nvCxnSpPr>
              <p:spPr>
                <a:xfrm rot="16200000">
                  <a:off x="4606594" y="3559340"/>
                  <a:ext cx="0" cy="160627"/>
                </a:xfrm>
                <a:prstGeom prst="straightConnector1">
                  <a:avLst/>
                </a:prstGeom>
                <a:ln>
                  <a:noFill/>
                  <a:tailEnd type="triangle"/>
                </a:ln>
                <a:effectLst>
                  <a:outerShdw blurRad="190500" dist="228600" dir="2700000" algn="ctr">
                    <a:srgbClr val="000000">
                      <a:alpha val="30000"/>
                    </a:srgbClr>
                  </a:outerShdw>
                </a:effectLst>
                <a:sp3d prstMaterial="matte">
                  <a:bevelT w="127000" h="63500"/>
                </a:sp3d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Arrow Connector 65"/>
                <p:cNvCxnSpPr/>
                <p:nvPr/>
              </p:nvCxnSpPr>
              <p:spPr>
                <a:xfrm>
                  <a:off x="4530836" y="4549728"/>
                  <a:ext cx="160627" cy="0"/>
                </a:xfrm>
                <a:prstGeom prst="straightConnector1">
                  <a:avLst/>
                </a:prstGeom>
                <a:ln>
                  <a:noFill/>
                  <a:tailEnd type="triangle"/>
                </a:ln>
                <a:effectLst>
                  <a:outerShdw blurRad="190500" dist="228600" dir="2700000" algn="ctr">
                    <a:srgbClr val="000000">
                      <a:alpha val="30000"/>
                    </a:srgbClr>
                  </a:outerShdw>
                </a:effectLst>
                <a:sp3d prstMaterial="matte">
                  <a:bevelT w="127000" h="63500"/>
                </a:sp3d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45" name="TextBox 144"/>
            <p:cNvSpPr txBox="1"/>
            <p:nvPr/>
          </p:nvSpPr>
          <p:spPr>
            <a:xfrm>
              <a:off x="5627144" y="5882172"/>
              <a:ext cx="998888" cy="369332"/>
            </a:xfrm>
            <a:prstGeom prst="rect">
              <a:avLst/>
            </a:prstGeom>
            <a:noFill/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p3d prstMaterial="matte">
              <a:bevelT w="127000" h="63500"/>
            </a:sp3d>
          </p:spPr>
          <p:txBody>
            <a:bodyPr wrap="square" rtlCol="0">
              <a:spAutoFit/>
            </a:bodyPr>
            <a:lstStyle/>
            <a:p>
              <a:r>
                <a:rPr lang="en-US" dirty="0"/>
                <a:t>2D array</a:t>
              </a:r>
            </a:p>
          </p:txBody>
        </p:sp>
      </p:grpSp>
      <p:grpSp>
        <p:nvGrpSpPr>
          <p:cNvPr id="148" name="Group 147"/>
          <p:cNvGrpSpPr/>
          <p:nvPr/>
        </p:nvGrpSpPr>
        <p:grpSpPr>
          <a:xfrm>
            <a:off x="597885" y="4246665"/>
            <a:ext cx="2546604" cy="2004839"/>
            <a:chOff x="597885" y="4246665"/>
            <a:chExt cx="2546604" cy="2004839"/>
          </a:xfrm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</p:grpSpPr>
        <p:grpSp>
          <p:nvGrpSpPr>
            <p:cNvPr id="13" name="Group 12"/>
            <p:cNvGrpSpPr/>
            <p:nvPr/>
          </p:nvGrpSpPr>
          <p:grpSpPr>
            <a:xfrm>
              <a:off x="597885" y="4246665"/>
              <a:ext cx="2546604" cy="876828"/>
              <a:chOff x="838200" y="3283692"/>
              <a:chExt cx="2546604" cy="876828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1525524" y="3746849"/>
                <a:ext cx="1859280" cy="413671"/>
                <a:chOff x="838200" y="4142232"/>
                <a:chExt cx="2456688" cy="365760"/>
              </a:xfrm>
            </p:grpSpPr>
            <p:sp>
              <p:nvSpPr>
                <p:cNvPr id="4" name="Rectangle 3"/>
                <p:cNvSpPr/>
                <p:nvPr/>
              </p:nvSpPr>
              <p:spPr>
                <a:xfrm>
                  <a:off x="838200" y="4142232"/>
                  <a:ext cx="725424" cy="356616"/>
                </a:xfrm>
                <a:prstGeom prst="rect">
                  <a:avLst/>
                </a:prstGeom>
                <a:ln>
                  <a:noFill/>
                </a:ln>
                <a:effectLst>
                  <a:outerShdw blurRad="190500" dist="228600" dir="2700000" algn="ctr">
                    <a:srgbClr val="000000">
                      <a:alpha val="30000"/>
                    </a:srgbClr>
                  </a:outerShdw>
                </a:effectLst>
                <a:sp3d prstMaterial="matte">
                  <a:bevelT w="127000" h="63500"/>
                </a:sp3d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2</a:t>
                  </a:r>
                </a:p>
              </p:txBody>
            </p:sp>
            <p:sp>
              <p:nvSpPr>
                <p:cNvPr id="5" name="Rectangle 4"/>
                <p:cNvSpPr/>
                <p:nvPr/>
              </p:nvSpPr>
              <p:spPr>
                <a:xfrm>
                  <a:off x="1703832" y="4142232"/>
                  <a:ext cx="725424" cy="356616"/>
                </a:xfrm>
                <a:prstGeom prst="rect">
                  <a:avLst/>
                </a:prstGeom>
                <a:ln>
                  <a:noFill/>
                </a:ln>
                <a:effectLst>
                  <a:outerShdw blurRad="190500" dist="228600" dir="2700000" algn="ctr">
                    <a:srgbClr val="000000">
                      <a:alpha val="30000"/>
                    </a:srgbClr>
                  </a:outerShdw>
                </a:effectLst>
                <a:sp3d prstMaterial="matte">
                  <a:bevelT w="127000" h="63500"/>
                </a:sp3d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3</a:t>
                  </a:r>
                </a:p>
              </p:txBody>
            </p:sp>
            <p:sp>
              <p:nvSpPr>
                <p:cNvPr id="6" name="Rectangle 5"/>
                <p:cNvSpPr/>
                <p:nvPr/>
              </p:nvSpPr>
              <p:spPr>
                <a:xfrm>
                  <a:off x="2569464" y="4151376"/>
                  <a:ext cx="725424" cy="356616"/>
                </a:xfrm>
                <a:prstGeom prst="rect">
                  <a:avLst/>
                </a:prstGeom>
                <a:ln>
                  <a:noFill/>
                </a:ln>
                <a:effectLst>
                  <a:outerShdw blurRad="190500" dist="228600" dir="2700000" algn="ctr">
                    <a:srgbClr val="000000">
                      <a:alpha val="30000"/>
                    </a:srgbClr>
                  </a:outerShdw>
                </a:effectLst>
                <a:sp3d prstMaterial="matte">
                  <a:bevelT w="127000" h="63500"/>
                </a:sp3d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4</a:t>
                  </a:r>
                </a:p>
              </p:txBody>
            </p:sp>
          </p:grpSp>
          <p:sp>
            <p:nvSpPr>
              <p:cNvPr id="8" name="TextBox 7"/>
              <p:cNvSpPr txBox="1"/>
              <p:nvPr/>
            </p:nvSpPr>
            <p:spPr>
              <a:xfrm>
                <a:off x="838200" y="3746849"/>
                <a:ext cx="771144" cy="369332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Value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838200" y="3302976"/>
                <a:ext cx="771144" cy="369332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Index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609344" y="3283692"/>
                <a:ext cx="219456" cy="369332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2304955" y="3283692"/>
                <a:ext cx="219456" cy="369332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3000567" y="3302976"/>
                <a:ext cx="219456" cy="369332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</a:t>
                </a:r>
              </a:p>
            </p:txBody>
          </p:sp>
        </p:grpSp>
        <p:sp>
          <p:nvSpPr>
            <p:cNvPr id="146" name="TextBox 145"/>
            <p:cNvSpPr txBox="1"/>
            <p:nvPr/>
          </p:nvSpPr>
          <p:spPr>
            <a:xfrm>
              <a:off x="1334783" y="5882172"/>
              <a:ext cx="998888" cy="369332"/>
            </a:xfrm>
            <a:prstGeom prst="rect">
              <a:avLst/>
            </a:prstGeom>
            <a:noFill/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p3d prstMaterial="matte">
              <a:bevelT w="127000" h="63500"/>
            </a:sp3d>
          </p:spPr>
          <p:txBody>
            <a:bodyPr wrap="square" rtlCol="0">
              <a:spAutoFit/>
            </a:bodyPr>
            <a:lstStyle/>
            <a:p>
              <a:r>
                <a:rPr lang="en-US" dirty="0"/>
                <a:t>1D array</a:t>
              </a:r>
            </a:p>
          </p:txBody>
        </p:sp>
      </p:grpSp>
      <p:grpSp>
        <p:nvGrpSpPr>
          <p:cNvPr id="150" name="Group 149"/>
          <p:cNvGrpSpPr/>
          <p:nvPr/>
        </p:nvGrpSpPr>
        <p:grpSpPr>
          <a:xfrm>
            <a:off x="7841878" y="3094682"/>
            <a:ext cx="4229067" cy="3158021"/>
            <a:chOff x="7841878" y="3094682"/>
            <a:chExt cx="4229067" cy="3158021"/>
          </a:xfrm>
          <a:scene3d>
            <a:camera prst="perspectiveLeft"/>
            <a:lightRig rig="threePt" dir="t"/>
          </a:scene3d>
        </p:grpSpPr>
        <p:grpSp>
          <p:nvGrpSpPr>
            <p:cNvPr id="144" name="Group 143"/>
            <p:cNvGrpSpPr/>
            <p:nvPr/>
          </p:nvGrpSpPr>
          <p:grpSpPr>
            <a:xfrm>
              <a:off x="7841878" y="3094682"/>
              <a:ext cx="4229067" cy="2756644"/>
              <a:chOff x="8256474" y="2443115"/>
              <a:chExt cx="4229067" cy="2756644"/>
            </a:xfrm>
          </p:grpSpPr>
          <p:grpSp>
            <p:nvGrpSpPr>
              <p:cNvPr id="122" name="Group 121"/>
              <p:cNvGrpSpPr/>
              <p:nvPr/>
            </p:nvGrpSpPr>
            <p:grpSpPr>
              <a:xfrm>
                <a:off x="8256474" y="3168270"/>
                <a:ext cx="3042278" cy="2031489"/>
                <a:chOff x="8153193" y="3022003"/>
                <a:chExt cx="3042278" cy="2031489"/>
              </a:xfrm>
            </p:grpSpPr>
            <p:grpSp>
              <p:nvGrpSpPr>
                <p:cNvPr id="101" name="Group 100"/>
                <p:cNvGrpSpPr/>
                <p:nvPr/>
              </p:nvGrpSpPr>
              <p:grpSpPr>
                <a:xfrm>
                  <a:off x="8738031" y="3022003"/>
                  <a:ext cx="2457440" cy="1449991"/>
                  <a:chOff x="8129074" y="3613392"/>
                  <a:chExt cx="2457440" cy="1449991"/>
                </a:xfrm>
              </p:grpSpPr>
              <p:sp>
                <p:nvSpPr>
                  <p:cNvPr id="83" name="Rectangle 82"/>
                  <p:cNvSpPr/>
                  <p:nvPr/>
                </p:nvSpPr>
                <p:spPr>
                  <a:xfrm>
                    <a:off x="8129074" y="3613392"/>
                    <a:ext cx="725646" cy="403329"/>
                  </a:xfrm>
                  <a:prstGeom prst="rect">
                    <a:avLst/>
                  </a:prstGeom>
                  <a:ln/>
                </p:spPr>
                <p:style>
                  <a:lnRef idx="0">
                    <a:schemeClr val="accent4"/>
                  </a:lnRef>
                  <a:fillRef idx="3">
                    <a:schemeClr val="accent4"/>
                  </a:fillRef>
                  <a:effectRef idx="3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2</a:t>
                    </a:r>
                  </a:p>
                </p:txBody>
              </p:sp>
              <p:sp>
                <p:nvSpPr>
                  <p:cNvPr id="84" name="Rectangle 83"/>
                  <p:cNvSpPr/>
                  <p:nvPr/>
                </p:nvSpPr>
                <p:spPr>
                  <a:xfrm>
                    <a:off x="8994971" y="3613392"/>
                    <a:ext cx="725646" cy="403329"/>
                  </a:xfrm>
                  <a:prstGeom prst="rect">
                    <a:avLst/>
                  </a:prstGeom>
                  <a:ln/>
                </p:spPr>
                <p:style>
                  <a:lnRef idx="0">
                    <a:schemeClr val="accent4"/>
                  </a:lnRef>
                  <a:fillRef idx="3">
                    <a:schemeClr val="accent4"/>
                  </a:fillRef>
                  <a:effectRef idx="3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3</a:t>
                    </a:r>
                  </a:p>
                </p:txBody>
              </p:sp>
              <p:sp>
                <p:nvSpPr>
                  <p:cNvPr id="85" name="Rectangle 84"/>
                  <p:cNvSpPr/>
                  <p:nvPr/>
                </p:nvSpPr>
                <p:spPr>
                  <a:xfrm>
                    <a:off x="9860868" y="3623734"/>
                    <a:ext cx="725646" cy="403329"/>
                  </a:xfrm>
                  <a:prstGeom prst="rect">
                    <a:avLst/>
                  </a:prstGeom>
                  <a:ln/>
                </p:spPr>
                <p:style>
                  <a:lnRef idx="0">
                    <a:schemeClr val="accent4"/>
                  </a:lnRef>
                  <a:fillRef idx="3">
                    <a:schemeClr val="accent4"/>
                  </a:fillRef>
                  <a:effectRef idx="3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4</a:t>
                    </a:r>
                  </a:p>
                </p:txBody>
              </p:sp>
              <p:sp>
                <p:nvSpPr>
                  <p:cNvPr id="86" name="Rectangle 85"/>
                  <p:cNvSpPr/>
                  <p:nvPr/>
                </p:nvSpPr>
                <p:spPr>
                  <a:xfrm>
                    <a:off x="8129074" y="4131552"/>
                    <a:ext cx="725646" cy="403329"/>
                  </a:xfrm>
                  <a:prstGeom prst="rect">
                    <a:avLst/>
                  </a:prstGeom>
                  <a:ln/>
                </p:spPr>
                <p:style>
                  <a:lnRef idx="0">
                    <a:schemeClr val="accent4"/>
                  </a:lnRef>
                  <a:fillRef idx="3">
                    <a:schemeClr val="accent4"/>
                  </a:fillRef>
                  <a:effectRef idx="3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5</a:t>
                    </a:r>
                  </a:p>
                </p:txBody>
              </p:sp>
              <p:sp>
                <p:nvSpPr>
                  <p:cNvPr id="87" name="Rectangle 86"/>
                  <p:cNvSpPr/>
                  <p:nvPr/>
                </p:nvSpPr>
                <p:spPr>
                  <a:xfrm>
                    <a:off x="8994971" y="4131552"/>
                    <a:ext cx="725646" cy="403329"/>
                  </a:xfrm>
                  <a:prstGeom prst="rect">
                    <a:avLst/>
                  </a:prstGeom>
                  <a:ln/>
                </p:spPr>
                <p:style>
                  <a:lnRef idx="0">
                    <a:schemeClr val="accent4"/>
                  </a:lnRef>
                  <a:fillRef idx="3">
                    <a:schemeClr val="accent4"/>
                  </a:fillRef>
                  <a:effectRef idx="3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6</a:t>
                    </a:r>
                  </a:p>
                </p:txBody>
              </p:sp>
              <p:sp>
                <p:nvSpPr>
                  <p:cNvPr id="88" name="Rectangle 87"/>
                  <p:cNvSpPr/>
                  <p:nvPr/>
                </p:nvSpPr>
                <p:spPr>
                  <a:xfrm>
                    <a:off x="9860868" y="4141894"/>
                    <a:ext cx="725646" cy="403329"/>
                  </a:xfrm>
                  <a:prstGeom prst="rect">
                    <a:avLst/>
                  </a:prstGeom>
                  <a:ln/>
                </p:spPr>
                <p:style>
                  <a:lnRef idx="0">
                    <a:schemeClr val="accent4"/>
                  </a:lnRef>
                  <a:fillRef idx="3">
                    <a:schemeClr val="accent4"/>
                  </a:fillRef>
                  <a:effectRef idx="3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7</a:t>
                    </a:r>
                  </a:p>
                </p:txBody>
              </p:sp>
              <p:sp>
                <p:nvSpPr>
                  <p:cNvPr id="89" name="Rectangle 88"/>
                  <p:cNvSpPr/>
                  <p:nvPr/>
                </p:nvSpPr>
                <p:spPr>
                  <a:xfrm>
                    <a:off x="8129074" y="4649712"/>
                    <a:ext cx="725646" cy="403329"/>
                  </a:xfrm>
                  <a:prstGeom prst="rect">
                    <a:avLst/>
                  </a:prstGeom>
                  <a:ln/>
                </p:spPr>
                <p:style>
                  <a:lnRef idx="0">
                    <a:schemeClr val="accent4"/>
                  </a:lnRef>
                  <a:fillRef idx="3">
                    <a:schemeClr val="accent4"/>
                  </a:fillRef>
                  <a:effectRef idx="3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8</a:t>
                    </a:r>
                  </a:p>
                </p:txBody>
              </p:sp>
              <p:sp>
                <p:nvSpPr>
                  <p:cNvPr id="90" name="Rectangle 89"/>
                  <p:cNvSpPr/>
                  <p:nvPr/>
                </p:nvSpPr>
                <p:spPr>
                  <a:xfrm>
                    <a:off x="8994971" y="4649712"/>
                    <a:ext cx="725646" cy="403329"/>
                  </a:xfrm>
                  <a:prstGeom prst="rect">
                    <a:avLst/>
                  </a:prstGeom>
                  <a:ln/>
                </p:spPr>
                <p:style>
                  <a:lnRef idx="0">
                    <a:schemeClr val="accent4"/>
                  </a:lnRef>
                  <a:fillRef idx="3">
                    <a:schemeClr val="accent4"/>
                  </a:fillRef>
                  <a:effectRef idx="3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9</a:t>
                    </a:r>
                  </a:p>
                </p:txBody>
              </p:sp>
              <p:sp>
                <p:nvSpPr>
                  <p:cNvPr id="91" name="Rectangle 90"/>
                  <p:cNvSpPr/>
                  <p:nvPr/>
                </p:nvSpPr>
                <p:spPr>
                  <a:xfrm>
                    <a:off x="9860868" y="4660054"/>
                    <a:ext cx="725646" cy="403329"/>
                  </a:xfrm>
                  <a:prstGeom prst="rect">
                    <a:avLst/>
                  </a:prstGeom>
                  <a:ln/>
                </p:spPr>
                <p:style>
                  <a:lnRef idx="0">
                    <a:schemeClr val="accent4"/>
                  </a:lnRef>
                  <a:fillRef idx="3">
                    <a:schemeClr val="accent4"/>
                  </a:fillRef>
                  <a:effectRef idx="3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10</a:t>
                    </a:r>
                  </a:p>
                </p:txBody>
              </p:sp>
            </p:grpSp>
            <p:grpSp>
              <p:nvGrpSpPr>
                <p:cNvPr id="102" name="Group 101"/>
                <p:cNvGrpSpPr/>
                <p:nvPr/>
              </p:nvGrpSpPr>
              <p:grpSpPr>
                <a:xfrm>
                  <a:off x="8522870" y="3333327"/>
                  <a:ext cx="2457440" cy="1449991"/>
                  <a:chOff x="8129074" y="3613392"/>
                  <a:chExt cx="2457440" cy="1449991"/>
                </a:xfrm>
              </p:grpSpPr>
              <p:sp>
                <p:nvSpPr>
                  <p:cNvPr id="103" name="Rectangle 102"/>
                  <p:cNvSpPr/>
                  <p:nvPr/>
                </p:nvSpPr>
                <p:spPr>
                  <a:xfrm>
                    <a:off x="8129074" y="3613392"/>
                    <a:ext cx="725646" cy="403329"/>
                  </a:xfrm>
                  <a:prstGeom prst="rect">
                    <a:avLst/>
                  </a:prstGeom>
                  <a:ln/>
                </p:spPr>
                <p:style>
                  <a:lnRef idx="0">
                    <a:schemeClr val="accent4"/>
                  </a:lnRef>
                  <a:fillRef idx="3">
                    <a:schemeClr val="accent4"/>
                  </a:fillRef>
                  <a:effectRef idx="3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2</a:t>
                    </a:r>
                  </a:p>
                </p:txBody>
              </p:sp>
              <p:sp>
                <p:nvSpPr>
                  <p:cNvPr id="104" name="Rectangle 103"/>
                  <p:cNvSpPr/>
                  <p:nvPr/>
                </p:nvSpPr>
                <p:spPr>
                  <a:xfrm>
                    <a:off x="8994971" y="3613392"/>
                    <a:ext cx="725646" cy="403329"/>
                  </a:xfrm>
                  <a:prstGeom prst="rect">
                    <a:avLst/>
                  </a:prstGeom>
                  <a:ln/>
                </p:spPr>
                <p:style>
                  <a:lnRef idx="0">
                    <a:schemeClr val="accent4"/>
                  </a:lnRef>
                  <a:fillRef idx="3">
                    <a:schemeClr val="accent4"/>
                  </a:fillRef>
                  <a:effectRef idx="3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3</a:t>
                    </a:r>
                  </a:p>
                </p:txBody>
              </p:sp>
              <p:sp>
                <p:nvSpPr>
                  <p:cNvPr id="105" name="Rectangle 104"/>
                  <p:cNvSpPr/>
                  <p:nvPr/>
                </p:nvSpPr>
                <p:spPr>
                  <a:xfrm>
                    <a:off x="9860868" y="3623734"/>
                    <a:ext cx="725646" cy="403329"/>
                  </a:xfrm>
                  <a:prstGeom prst="rect">
                    <a:avLst/>
                  </a:prstGeom>
                  <a:ln/>
                </p:spPr>
                <p:style>
                  <a:lnRef idx="0">
                    <a:schemeClr val="accent4"/>
                  </a:lnRef>
                  <a:fillRef idx="3">
                    <a:schemeClr val="accent4"/>
                  </a:fillRef>
                  <a:effectRef idx="3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4</a:t>
                    </a:r>
                  </a:p>
                </p:txBody>
              </p:sp>
              <p:sp>
                <p:nvSpPr>
                  <p:cNvPr id="106" name="Rectangle 105"/>
                  <p:cNvSpPr/>
                  <p:nvPr/>
                </p:nvSpPr>
                <p:spPr>
                  <a:xfrm>
                    <a:off x="8129074" y="4131552"/>
                    <a:ext cx="725646" cy="403329"/>
                  </a:xfrm>
                  <a:prstGeom prst="rect">
                    <a:avLst/>
                  </a:prstGeom>
                  <a:ln/>
                </p:spPr>
                <p:style>
                  <a:lnRef idx="0">
                    <a:schemeClr val="accent4"/>
                  </a:lnRef>
                  <a:fillRef idx="3">
                    <a:schemeClr val="accent4"/>
                  </a:fillRef>
                  <a:effectRef idx="3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5</a:t>
                    </a:r>
                  </a:p>
                </p:txBody>
              </p:sp>
              <p:sp>
                <p:nvSpPr>
                  <p:cNvPr id="107" name="Rectangle 106"/>
                  <p:cNvSpPr/>
                  <p:nvPr/>
                </p:nvSpPr>
                <p:spPr>
                  <a:xfrm>
                    <a:off x="8994971" y="4131552"/>
                    <a:ext cx="725646" cy="403329"/>
                  </a:xfrm>
                  <a:prstGeom prst="rect">
                    <a:avLst/>
                  </a:prstGeom>
                  <a:ln/>
                </p:spPr>
                <p:style>
                  <a:lnRef idx="0">
                    <a:schemeClr val="accent4"/>
                  </a:lnRef>
                  <a:fillRef idx="3">
                    <a:schemeClr val="accent4"/>
                  </a:fillRef>
                  <a:effectRef idx="3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6</a:t>
                    </a:r>
                  </a:p>
                </p:txBody>
              </p:sp>
              <p:sp>
                <p:nvSpPr>
                  <p:cNvPr id="108" name="Rectangle 107"/>
                  <p:cNvSpPr/>
                  <p:nvPr/>
                </p:nvSpPr>
                <p:spPr>
                  <a:xfrm>
                    <a:off x="9860868" y="4141894"/>
                    <a:ext cx="725646" cy="403329"/>
                  </a:xfrm>
                  <a:prstGeom prst="rect">
                    <a:avLst/>
                  </a:prstGeom>
                  <a:ln/>
                </p:spPr>
                <p:style>
                  <a:lnRef idx="0">
                    <a:schemeClr val="accent4"/>
                  </a:lnRef>
                  <a:fillRef idx="3">
                    <a:schemeClr val="accent4"/>
                  </a:fillRef>
                  <a:effectRef idx="3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7</a:t>
                    </a:r>
                  </a:p>
                </p:txBody>
              </p:sp>
              <p:sp>
                <p:nvSpPr>
                  <p:cNvPr id="109" name="Rectangle 108"/>
                  <p:cNvSpPr/>
                  <p:nvPr/>
                </p:nvSpPr>
                <p:spPr>
                  <a:xfrm>
                    <a:off x="8129074" y="4649712"/>
                    <a:ext cx="725646" cy="403329"/>
                  </a:xfrm>
                  <a:prstGeom prst="rect">
                    <a:avLst/>
                  </a:prstGeom>
                  <a:ln/>
                </p:spPr>
                <p:style>
                  <a:lnRef idx="0">
                    <a:schemeClr val="accent4"/>
                  </a:lnRef>
                  <a:fillRef idx="3">
                    <a:schemeClr val="accent4"/>
                  </a:fillRef>
                  <a:effectRef idx="3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8</a:t>
                    </a:r>
                  </a:p>
                </p:txBody>
              </p:sp>
              <p:sp>
                <p:nvSpPr>
                  <p:cNvPr id="110" name="Rectangle 109"/>
                  <p:cNvSpPr/>
                  <p:nvPr/>
                </p:nvSpPr>
                <p:spPr>
                  <a:xfrm>
                    <a:off x="8994971" y="4649712"/>
                    <a:ext cx="725646" cy="403329"/>
                  </a:xfrm>
                  <a:prstGeom prst="rect">
                    <a:avLst/>
                  </a:prstGeom>
                  <a:ln/>
                </p:spPr>
                <p:style>
                  <a:lnRef idx="0">
                    <a:schemeClr val="accent4"/>
                  </a:lnRef>
                  <a:fillRef idx="3">
                    <a:schemeClr val="accent4"/>
                  </a:fillRef>
                  <a:effectRef idx="3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9</a:t>
                    </a:r>
                  </a:p>
                </p:txBody>
              </p:sp>
              <p:sp>
                <p:nvSpPr>
                  <p:cNvPr id="111" name="Rectangle 110"/>
                  <p:cNvSpPr/>
                  <p:nvPr/>
                </p:nvSpPr>
                <p:spPr>
                  <a:xfrm>
                    <a:off x="9860868" y="4660054"/>
                    <a:ext cx="725646" cy="403329"/>
                  </a:xfrm>
                  <a:prstGeom prst="rect">
                    <a:avLst/>
                  </a:prstGeom>
                  <a:ln/>
                </p:spPr>
                <p:style>
                  <a:lnRef idx="0">
                    <a:schemeClr val="accent4"/>
                  </a:lnRef>
                  <a:fillRef idx="3">
                    <a:schemeClr val="accent4"/>
                  </a:fillRef>
                  <a:effectRef idx="3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10</a:t>
                    </a:r>
                  </a:p>
                </p:txBody>
              </p:sp>
            </p:grpSp>
            <p:grpSp>
              <p:nvGrpSpPr>
                <p:cNvPr id="112" name="Group 111"/>
                <p:cNvGrpSpPr/>
                <p:nvPr/>
              </p:nvGrpSpPr>
              <p:grpSpPr>
                <a:xfrm>
                  <a:off x="8153193" y="3603501"/>
                  <a:ext cx="2457440" cy="1449991"/>
                  <a:chOff x="8129074" y="3613392"/>
                  <a:chExt cx="2457440" cy="1449991"/>
                </a:xfrm>
              </p:grpSpPr>
              <p:sp>
                <p:nvSpPr>
                  <p:cNvPr id="113" name="Rectangle 112"/>
                  <p:cNvSpPr/>
                  <p:nvPr/>
                </p:nvSpPr>
                <p:spPr>
                  <a:xfrm>
                    <a:off x="8129074" y="3613392"/>
                    <a:ext cx="725646" cy="403329"/>
                  </a:xfrm>
                  <a:prstGeom prst="rect">
                    <a:avLst/>
                  </a:prstGeom>
                  <a:ln/>
                </p:spPr>
                <p:style>
                  <a:lnRef idx="0">
                    <a:schemeClr val="accent4"/>
                  </a:lnRef>
                  <a:fillRef idx="3">
                    <a:schemeClr val="accent4"/>
                  </a:fillRef>
                  <a:effectRef idx="3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2</a:t>
                    </a:r>
                  </a:p>
                </p:txBody>
              </p:sp>
              <p:sp>
                <p:nvSpPr>
                  <p:cNvPr id="114" name="Rectangle 113"/>
                  <p:cNvSpPr/>
                  <p:nvPr/>
                </p:nvSpPr>
                <p:spPr>
                  <a:xfrm>
                    <a:off x="8994971" y="3613392"/>
                    <a:ext cx="725646" cy="403329"/>
                  </a:xfrm>
                  <a:prstGeom prst="rect">
                    <a:avLst/>
                  </a:prstGeom>
                  <a:ln/>
                </p:spPr>
                <p:style>
                  <a:lnRef idx="0">
                    <a:schemeClr val="accent4"/>
                  </a:lnRef>
                  <a:fillRef idx="3">
                    <a:schemeClr val="accent4"/>
                  </a:fillRef>
                  <a:effectRef idx="3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3</a:t>
                    </a:r>
                  </a:p>
                </p:txBody>
              </p:sp>
              <p:sp>
                <p:nvSpPr>
                  <p:cNvPr id="115" name="Rectangle 114"/>
                  <p:cNvSpPr/>
                  <p:nvPr/>
                </p:nvSpPr>
                <p:spPr>
                  <a:xfrm>
                    <a:off x="9860868" y="3623734"/>
                    <a:ext cx="725646" cy="403329"/>
                  </a:xfrm>
                  <a:prstGeom prst="rect">
                    <a:avLst/>
                  </a:prstGeom>
                  <a:ln/>
                </p:spPr>
                <p:style>
                  <a:lnRef idx="0">
                    <a:schemeClr val="accent4"/>
                  </a:lnRef>
                  <a:fillRef idx="3">
                    <a:schemeClr val="accent4"/>
                  </a:fillRef>
                  <a:effectRef idx="3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4</a:t>
                    </a:r>
                  </a:p>
                </p:txBody>
              </p:sp>
              <p:sp>
                <p:nvSpPr>
                  <p:cNvPr id="116" name="Rectangle 115"/>
                  <p:cNvSpPr/>
                  <p:nvPr/>
                </p:nvSpPr>
                <p:spPr>
                  <a:xfrm>
                    <a:off x="8129074" y="4131552"/>
                    <a:ext cx="725646" cy="403329"/>
                  </a:xfrm>
                  <a:prstGeom prst="rect">
                    <a:avLst/>
                  </a:prstGeom>
                  <a:ln/>
                </p:spPr>
                <p:style>
                  <a:lnRef idx="0">
                    <a:schemeClr val="accent4"/>
                  </a:lnRef>
                  <a:fillRef idx="3">
                    <a:schemeClr val="accent4"/>
                  </a:fillRef>
                  <a:effectRef idx="3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5</a:t>
                    </a:r>
                  </a:p>
                </p:txBody>
              </p:sp>
              <p:sp>
                <p:nvSpPr>
                  <p:cNvPr id="117" name="Rectangle 116"/>
                  <p:cNvSpPr/>
                  <p:nvPr/>
                </p:nvSpPr>
                <p:spPr>
                  <a:xfrm>
                    <a:off x="8994971" y="4131552"/>
                    <a:ext cx="725646" cy="403329"/>
                  </a:xfrm>
                  <a:prstGeom prst="rect">
                    <a:avLst/>
                  </a:prstGeom>
                  <a:ln/>
                </p:spPr>
                <p:style>
                  <a:lnRef idx="0">
                    <a:schemeClr val="accent4"/>
                  </a:lnRef>
                  <a:fillRef idx="3">
                    <a:schemeClr val="accent4"/>
                  </a:fillRef>
                  <a:effectRef idx="3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6</a:t>
                    </a:r>
                  </a:p>
                </p:txBody>
              </p:sp>
              <p:sp>
                <p:nvSpPr>
                  <p:cNvPr id="118" name="Rectangle 117"/>
                  <p:cNvSpPr/>
                  <p:nvPr/>
                </p:nvSpPr>
                <p:spPr>
                  <a:xfrm>
                    <a:off x="9860868" y="4141894"/>
                    <a:ext cx="725646" cy="403329"/>
                  </a:xfrm>
                  <a:prstGeom prst="rect">
                    <a:avLst/>
                  </a:prstGeom>
                  <a:ln/>
                </p:spPr>
                <p:style>
                  <a:lnRef idx="0">
                    <a:schemeClr val="accent4"/>
                  </a:lnRef>
                  <a:fillRef idx="3">
                    <a:schemeClr val="accent4"/>
                  </a:fillRef>
                  <a:effectRef idx="3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7</a:t>
                    </a:r>
                  </a:p>
                </p:txBody>
              </p:sp>
              <p:sp>
                <p:nvSpPr>
                  <p:cNvPr id="119" name="Rectangle 118"/>
                  <p:cNvSpPr/>
                  <p:nvPr/>
                </p:nvSpPr>
                <p:spPr>
                  <a:xfrm>
                    <a:off x="8129074" y="4649712"/>
                    <a:ext cx="725646" cy="403329"/>
                  </a:xfrm>
                  <a:prstGeom prst="rect">
                    <a:avLst/>
                  </a:prstGeom>
                  <a:ln/>
                </p:spPr>
                <p:style>
                  <a:lnRef idx="0">
                    <a:schemeClr val="accent4"/>
                  </a:lnRef>
                  <a:fillRef idx="3">
                    <a:schemeClr val="accent4"/>
                  </a:fillRef>
                  <a:effectRef idx="3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8</a:t>
                    </a:r>
                  </a:p>
                </p:txBody>
              </p:sp>
              <p:sp>
                <p:nvSpPr>
                  <p:cNvPr id="120" name="Rectangle 119"/>
                  <p:cNvSpPr/>
                  <p:nvPr/>
                </p:nvSpPr>
                <p:spPr>
                  <a:xfrm>
                    <a:off x="8994971" y="4649712"/>
                    <a:ext cx="725646" cy="403329"/>
                  </a:xfrm>
                  <a:prstGeom prst="rect">
                    <a:avLst/>
                  </a:prstGeom>
                  <a:ln/>
                </p:spPr>
                <p:style>
                  <a:lnRef idx="0">
                    <a:schemeClr val="accent4"/>
                  </a:lnRef>
                  <a:fillRef idx="3">
                    <a:schemeClr val="accent4"/>
                  </a:fillRef>
                  <a:effectRef idx="3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9</a:t>
                    </a:r>
                  </a:p>
                </p:txBody>
              </p:sp>
              <p:sp>
                <p:nvSpPr>
                  <p:cNvPr id="121" name="Rectangle 120"/>
                  <p:cNvSpPr/>
                  <p:nvPr/>
                </p:nvSpPr>
                <p:spPr>
                  <a:xfrm>
                    <a:off x="9860868" y="4660054"/>
                    <a:ext cx="725646" cy="403329"/>
                  </a:xfrm>
                  <a:prstGeom prst="rect">
                    <a:avLst/>
                  </a:prstGeom>
                  <a:ln/>
                </p:spPr>
                <p:style>
                  <a:lnRef idx="0">
                    <a:schemeClr val="accent4"/>
                  </a:lnRef>
                  <a:fillRef idx="3">
                    <a:schemeClr val="accent4"/>
                  </a:fillRef>
                  <a:effectRef idx="3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10</a:t>
                    </a:r>
                  </a:p>
                </p:txBody>
              </p:sp>
            </p:grpSp>
          </p:grpSp>
          <p:cxnSp>
            <p:nvCxnSpPr>
              <p:cNvPr id="124" name="Straight Arrow Connector 123"/>
              <p:cNvCxnSpPr/>
              <p:nvPr/>
            </p:nvCxnSpPr>
            <p:spPr>
              <a:xfrm flipH="1">
                <a:off x="10713914" y="2887754"/>
                <a:ext cx="730928" cy="87233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26" name="Straight Arrow Connector 125"/>
              <p:cNvCxnSpPr/>
              <p:nvPr/>
            </p:nvCxnSpPr>
            <p:spPr>
              <a:xfrm flipH="1" flipV="1">
                <a:off x="8841312" y="2870889"/>
                <a:ext cx="2626205" cy="1686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27" name="Straight Arrow Connector 126"/>
              <p:cNvCxnSpPr/>
              <p:nvPr/>
            </p:nvCxnSpPr>
            <p:spPr>
              <a:xfrm>
                <a:off x="11459913" y="2870889"/>
                <a:ext cx="7603" cy="183452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41" name="TextBox 140"/>
              <p:cNvSpPr txBox="1"/>
              <p:nvPr/>
            </p:nvSpPr>
            <p:spPr>
              <a:xfrm>
                <a:off x="9832371" y="2443115"/>
                <a:ext cx="9883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axis = 1</a:t>
                </a:r>
              </a:p>
            </p:txBody>
          </p:sp>
          <p:sp>
            <p:nvSpPr>
              <p:cNvPr id="142" name="TextBox 141"/>
              <p:cNvSpPr txBox="1"/>
              <p:nvPr/>
            </p:nvSpPr>
            <p:spPr>
              <a:xfrm>
                <a:off x="10410955" y="2859152"/>
                <a:ext cx="9883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axis = 2</a:t>
                </a:r>
              </a:p>
            </p:txBody>
          </p:sp>
          <p:sp>
            <p:nvSpPr>
              <p:cNvPr id="143" name="TextBox 142"/>
              <p:cNvSpPr txBox="1"/>
              <p:nvPr/>
            </p:nvSpPr>
            <p:spPr>
              <a:xfrm>
                <a:off x="11428797" y="3571599"/>
                <a:ext cx="10567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axis = 0</a:t>
                </a:r>
              </a:p>
            </p:txBody>
          </p:sp>
        </p:grpSp>
        <p:sp>
          <p:nvSpPr>
            <p:cNvPr id="147" name="TextBox 146"/>
            <p:cNvSpPr txBox="1"/>
            <p:nvPr/>
          </p:nvSpPr>
          <p:spPr>
            <a:xfrm>
              <a:off x="8789539" y="5883371"/>
              <a:ext cx="9988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3D array</a:t>
              </a:r>
            </a:p>
          </p:txBody>
        </p:sp>
      </p:grpSp>
      <p:sp>
        <p:nvSpPr>
          <p:cNvPr id="93" name="Rectangle 92">
            <a:extLst>
              <a:ext uri="{FF2B5EF4-FFF2-40B4-BE49-F238E27FC236}">
                <a16:creationId xmlns:a16="http://schemas.microsoft.com/office/drawing/2014/main" id="{F41C1086-9462-4C90-974F-B7A9C2E2D6C4}"/>
              </a:ext>
            </a:extLst>
          </p:cNvPr>
          <p:cNvSpPr/>
          <p:nvPr/>
        </p:nvSpPr>
        <p:spPr>
          <a:xfrm>
            <a:off x="-1" y="6555204"/>
            <a:ext cx="12192001" cy="302797"/>
          </a:xfrm>
          <a:prstGeom prst="rect">
            <a:avLst/>
          </a:prstGeom>
          <a:solidFill>
            <a:srgbClr val="0070C0"/>
          </a:solidFill>
          <a:ln w="28575"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sazzad@diucse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629EE0E-A2C1-4BD3-A475-D3EF660BA5FA}"/>
              </a:ext>
            </a:extLst>
          </p:cNvPr>
          <p:cNvSpPr txBox="1"/>
          <p:nvPr/>
        </p:nvSpPr>
        <p:spPr>
          <a:xfrm>
            <a:off x="1571625" y="82549"/>
            <a:ext cx="904875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b="1" dirty="0">
                <a:solidFill>
                  <a:srgbClr val="C00000"/>
                </a:solidFill>
                <a:latin typeface="+mj-lt"/>
              </a:rPr>
              <a:t>Indexing and Slicing </a:t>
            </a:r>
          </a:p>
        </p:txBody>
      </p:sp>
    </p:spTree>
    <p:extLst>
      <p:ext uri="{BB962C8B-B14F-4D97-AF65-F5344CB8AC3E}">
        <p14:creationId xmlns:p14="http://schemas.microsoft.com/office/powerpoint/2010/main" val="704753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8052" y="1229670"/>
            <a:ext cx="11461397" cy="4924235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dirty="0">
                <a:solidFill>
                  <a:srgbClr val="0070C0"/>
                </a:solidFill>
                <a:cs typeface="Times New Roman" panose="02020603050405020304" pitchFamily="18" charset="0"/>
              </a:rPr>
              <a:t>Slicing</a:t>
            </a:r>
            <a:r>
              <a:rPr lang="en-US" dirty="0">
                <a:cs typeface="Times New Roman" panose="02020603050405020304" pitchFamily="18" charset="0"/>
              </a:rPr>
              <a:t> step describes the </a:t>
            </a:r>
            <a:r>
              <a:rPr lang="en-US" dirty="0">
                <a:solidFill>
                  <a:srgbClr val="FF0000"/>
                </a:solidFill>
                <a:cs typeface="Times New Roman" panose="02020603050405020304" pitchFamily="18" charset="0"/>
              </a:rPr>
              <a:t>spacing</a:t>
            </a:r>
            <a:r>
              <a:rPr lang="en-US" dirty="0">
                <a:cs typeface="Times New Roman" panose="02020603050405020304" pitchFamily="18" charset="0"/>
              </a:rPr>
              <a:t> between </a:t>
            </a:r>
            <a:r>
              <a:rPr lang="en-US" dirty="0">
                <a:solidFill>
                  <a:srgbClr val="00B050"/>
                </a:solidFill>
                <a:cs typeface="Times New Roman" panose="02020603050405020304" pitchFamily="18" charset="0"/>
              </a:rPr>
              <a:t>two values </a:t>
            </a:r>
            <a:r>
              <a:rPr lang="en-US" dirty="0">
                <a:cs typeface="Times New Roman" panose="02020603050405020304" pitchFamily="18" charset="0"/>
              </a:rPr>
              <a:t>and is optional [</a:t>
            </a:r>
            <a:r>
              <a:rPr lang="en-US" dirty="0" err="1">
                <a:solidFill>
                  <a:srgbClr val="00B050"/>
                </a:solidFill>
                <a:cs typeface="Times New Roman" panose="02020603050405020304" pitchFamily="18" charset="0"/>
              </a:rPr>
              <a:t>start:stop</a:t>
            </a:r>
            <a:r>
              <a:rPr lang="en-US" dirty="0">
                <a:cs typeface="Times New Roman" panose="02020603050405020304" pitchFamily="18" charset="0"/>
              </a:rPr>
              <a:t>] with a </a:t>
            </a:r>
            <a:r>
              <a:rPr lang="en-US" dirty="0">
                <a:solidFill>
                  <a:srgbClr val="0070C0"/>
                </a:solidFill>
                <a:cs typeface="Times New Roman" panose="02020603050405020304" pitchFamily="18" charset="0"/>
              </a:rPr>
              <a:t>default</a:t>
            </a:r>
            <a:r>
              <a:rPr lang="en-US" dirty="0">
                <a:cs typeface="Times New Roman" panose="02020603050405020304" pitchFamily="18" charset="0"/>
              </a:rPr>
              <a:t> value of 1. Negative values are </a:t>
            </a:r>
            <a:r>
              <a:rPr lang="en-US" dirty="0">
                <a:solidFill>
                  <a:srgbClr val="FF0000"/>
                </a:solidFill>
                <a:cs typeface="Times New Roman" panose="02020603050405020304" pitchFamily="18" charset="0"/>
              </a:rPr>
              <a:t>supported</a:t>
            </a:r>
            <a:r>
              <a:rPr lang="en-US" dirty="0">
                <a:cs typeface="Times New Roman" panose="02020603050405020304" pitchFamily="18" charset="0"/>
              </a:rPr>
              <a:t> (</a:t>
            </a:r>
            <a:r>
              <a:rPr lang="en-US" dirty="0" err="1">
                <a:cs typeface="Times New Roman" panose="02020603050405020304" pitchFamily="18" charset="0"/>
              </a:rPr>
              <a:t>e.g</a:t>
            </a:r>
            <a:r>
              <a:rPr lang="en-US" dirty="0">
                <a:cs typeface="Times New Roman" panose="02020603050405020304" pitchFamily="18" charset="0"/>
              </a:rPr>
              <a:t> [::-1] r</a:t>
            </a:r>
            <a:r>
              <a:rPr lang="en-US" dirty="0">
                <a:solidFill>
                  <a:srgbClr val="0070C0"/>
                </a:solidFill>
                <a:cs typeface="Times New Roman" panose="02020603050405020304" pitchFamily="18" charset="0"/>
              </a:rPr>
              <a:t>everses </a:t>
            </a:r>
            <a:r>
              <a:rPr lang="en-US" dirty="0">
                <a:cs typeface="Times New Roman" panose="02020603050405020304" pitchFamily="18" charset="0"/>
              </a:rPr>
              <a:t>the order).</a:t>
            </a:r>
          </a:p>
          <a:p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6C72D9-B831-48AB-B672-094C7912CB59}"/>
              </a:ext>
            </a:extLst>
          </p:cNvPr>
          <p:cNvSpPr/>
          <p:nvPr/>
        </p:nvSpPr>
        <p:spPr>
          <a:xfrm>
            <a:off x="-1" y="6555204"/>
            <a:ext cx="12192001" cy="302797"/>
          </a:xfrm>
          <a:prstGeom prst="rect">
            <a:avLst/>
          </a:prstGeom>
          <a:solidFill>
            <a:srgbClr val="0070C0"/>
          </a:solidFill>
          <a:ln w="28575"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sazzad@diucse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026061B-333A-4C07-A252-E04ED1708C96}"/>
              </a:ext>
            </a:extLst>
          </p:cNvPr>
          <p:cNvSpPr txBox="1"/>
          <p:nvPr/>
        </p:nvSpPr>
        <p:spPr>
          <a:xfrm>
            <a:off x="1571625" y="82549"/>
            <a:ext cx="904875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b="1" dirty="0">
                <a:solidFill>
                  <a:srgbClr val="C00000"/>
                </a:solidFill>
                <a:latin typeface="+mj-lt"/>
              </a:rPr>
              <a:t>Indexing and Slicing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4C52F6-485A-430B-AB54-B7467E09CDB1}"/>
              </a:ext>
            </a:extLst>
          </p:cNvPr>
          <p:cNvSpPr txBox="1"/>
          <p:nvPr/>
        </p:nvSpPr>
        <p:spPr>
          <a:xfrm>
            <a:off x="583096" y="2729950"/>
            <a:ext cx="11078817" cy="3139321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Indexing with One-Dimensional arrays</a:t>
            </a:r>
          </a:p>
          <a:p>
            <a:endParaRPr lang="en-US" dirty="0">
              <a:solidFill>
                <a:srgbClr val="00B050"/>
              </a:solidFill>
            </a:endParaRPr>
          </a:p>
          <a:p>
            <a:endParaRPr lang="en-US" dirty="0">
              <a:solidFill>
                <a:srgbClr val="00B050"/>
              </a:solidFill>
            </a:endParaRPr>
          </a:p>
          <a:p>
            <a:endParaRPr lang="en-US" dirty="0">
              <a:solidFill>
                <a:srgbClr val="00B050"/>
              </a:solidFill>
            </a:endParaRPr>
          </a:p>
          <a:p>
            <a:endParaRPr lang="en-US" dirty="0">
              <a:solidFill>
                <a:srgbClr val="00B050"/>
              </a:solidFill>
            </a:endParaRPr>
          </a:p>
          <a:p>
            <a:endParaRPr lang="en-US" dirty="0">
              <a:solidFill>
                <a:srgbClr val="00B050"/>
              </a:solidFill>
            </a:endParaRPr>
          </a:p>
          <a:p>
            <a:endParaRPr lang="en-US" dirty="0">
              <a:solidFill>
                <a:srgbClr val="00B050"/>
              </a:solidFill>
            </a:endParaRPr>
          </a:p>
          <a:p>
            <a:endParaRPr lang="en-US" dirty="0">
              <a:solidFill>
                <a:srgbClr val="00B050"/>
              </a:solidFill>
            </a:endParaRPr>
          </a:p>
          <a:p>
            <a:endParaRPr lang="en-US" dirty="0">
              <a:solidFill>
                <a:srgbClr val="00B050"/>
              </a:solidFill>
            </a:endParaRPr>
          </a:p>
          <a:p>
            <a:endParaRPr lang="en-US" dirty="0">
              <a:solidFill>
                <a:srgbClr val="00B050"/>
              </a:solidFill>
            </a:endParaRPr>
          </a:p>
          <a:p>
            <a:endParaRPr lang="en-US" dirty="0">
              <a:solidFill>
                <a:srgbClr val="00B05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2882F20-8782-495D-ABDA-BC4AC44A8E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4322" y="2783001"/>
            <a:ext cx="3331556" cy="36122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D4605AC-DFEB-444A-860D-6322860108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2967"/>
          <a:stretch/>
        </p:blipFill>
        <p:spPr>
          <a:xfrm>
            <a:off x="2124157" y="3731544"/>
            <a:ext cx="3796219" cy="14404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24232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632" y="1285460"/>
            <a:ext cx="11219688" cy="5188491"/>
          </a:xfrm>
        </p:spPr>
        <p:txBody>
          <a:bodyPr>
            <a:normAutofit/>
          </a:bodyPr>
          <a:lstStyle/>
          <a:p>
            <a:r>
              <a:rPr lang="en-US" sz="2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Indexing with Two-Dimensional arrays</a:t>
            </a:r>
          </a:p>
          <a:p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632" y="2591977"/>
            <a:ext cx="4641538" cy="29805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6803" y="1894719"/>
            <a:ext cx="6332949" cy="43797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AA8CA84-16B4-4233-9736-521A9F26B43B}"/>
              </a:ext>
            </a:extLst>
          </p:cNvPr>
          <p:cNvSpPr/>
          <p:nvPr/>
        </p:nvSpPr>
        <p:spPr>
          <a:xfrm>
            <a:off x="-1" y="6555204"/>
            <a:ext cx="12192001" cy="302797"/>
          </a:xfrm>
          <a:prstGeom prst="rect">
            <a:avLst/>
          </a:prstGeom>
          <a:solidFill>
            <a:srgbClr val="0070C0"/>
          </a:solidFill>
          <a:ln w="28575"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sazzad@diucse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D2538D-8AB0-4A30-A02E-A37358919726}"/>
              </a:ext>
            </a:extLst>
          </p:cNvPr>
          <p:cNvSpPr txBox="1"/>
          <p:nvPr/>
        </p:nvSpPr>
        <p:spPr>
          <a:xfrm>
            <a:off x="1571625" y="82549"/>
            <a:ext cx="904875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b="1" dirty="0">
                <a:solidFill>
                  <a:srgbClr val="C00000"/>
                </a:solidFill>
                <a:latin typeface="+mj-lt"/>
              </a:rPr>
              <a:t>Indexing and Slicing </a:t>
            </a:r>
          </a:p>
        </p:txBody>
      </p:sp>
    </p:spTree>
    <p:extLst>
      <p:ext uri="{BB962C8B-B14F-4D97-AF65-F5344CB8AC3E}">
        <p14:creationId xmlns:p14="http://schemas.microsoft.com/office/powerpoint/2010/main" val="2922263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632" y="932688"/>
            <a:ext cx="11219688" cy="554126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4592" y="1426117"/>
            <a:ext cx="7279767" cy="4981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C5DF742-970C-4E29-9544-691BDF0A77B7}"/>
              </a:ext>
            </a:extLst>
          </p:cNvPr>
          <p:cNvSpPr/>
          <p:nvPr/>
        </p:nvSpPr>
        <p:spPr>
          <a:xfrm>
            <a:off x="-1" y="6555204"/>
            <a:ext cx="12192001" cy="302797"/>
          </a:xfrm>
          <a:prstGeom prst="rect">
            <a:avLst/>
          </a:prstGeom>
          <a:solidFill>
            <a:srgbClr val="0070C0"/>
          </a:solidFill>
          <a:ln w="28575"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sazzad@diucse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276B70-2445-4430-8636-8BEA921B1B00}"/>
              </a:ext>
            </a:extLst>
          </p:cNvPr>
          <p:cNvSpPr txBox="1"/>
          <p:nvPr/>
        </p:nvSpPr>
        <p:spPr>
          <a:xfrm>
            <a:off x="1571625" y="82549"/>
            <a:ext cx="904875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b="1" dirty="0">
                <a:solidFill>
                  <a:srgbClr val="C00000"/>
                </a:solidFill>
                <a:latin typeface="+mj-lt"/>
              </a:rPr>
              <a:t>Indexing and Slicing </a:t>
            </a:r>
          </a:p>
        </p:txBody>
      </p:sp>
    </p:spTree>
    <p:extLst>
      <p:ext uri="{BB962C8B-B14F-4D97-AF65-F5344CB8AC3E}">
        <p14:creationId xmlns:p14="http://schemas.microsoft.com/office/powerpoint/2010/main" val="1169941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728D249-1983-451D-8451-059C0BA5C7BA}">
  <ds:schemaRefs>
    <ds:schemaRef ds:uri="http://schemas.microsoft.com/office/2006/documentManagement/types"/>
    <ds:schemaRef ds:uri="http://www.w3.org/XML/1998/namespace"/>
    <ds:schemaRef ds:uri="http://purl.org/dc/dcmitype/"/>
    <ds:schemaRef ds:uri="http://schemas.microsoft.com/office/2006/metadata/properties"/>
    <ds:schemaRef ds:uri="http://schemas.microsoft.com/office/infopath/2007/PartnerControls"/>
    <ds:schemaRef ds:uri="16c05727-aa75-4e4a-9b5f-8a80a1165891"/>
    <ds:schemaRef ds:uri="http://purl.org/dc/elements/1.1/"/>
    <ds:schemaRef ds:uri="http://schemas.openxmlformats.org/package/2006/metadata/core-properties"/>
    <ds:schemaRef ds:uri="71af3243-3dd4-4a8d-8c0d-dd76da1f02a5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4C1B96DA-D61E-4352-8013-F432E69A263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8CC0DF8-A3C6-4F0C-AAB6-327115DBBEC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636</Words>
  <Application>Microsoft Office PowerPoint</Application>
  <PresentationFormat>Widescreen</PresentationFormat>
  <Paragraphs>157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Arial Black</vt:lpstr>
      <vt:lpstr>Calibri</vt:lpstr>
      <vt:lpstr>Calibri Light</vt:lpstr>
      <vt:lpstr>Times New Roman</vt:lpstr>
      <vt:lpstr>Office Theme</vt:lpstr>
      <vt:lpstr>NumPy Function, Slice &amp; Reshape in Python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2020-08-24T04:53:53Z</dcterms:created>
  <dcterms:modified xsi:type="dcterms:W3CDTF">2020-12-10T08:04:38Z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