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31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7315200" cy="9601200"/>
  <p:embeddedFontLst>
    <p:embeddedFont>
      <p:font typeface="Book Antiqua" panose="02040602050305030304" pitchFamily="18" charset="0"/>
      <p:regular r:id="rId66"/>
      <p:bold r:id="rId67"/>
      <p:italic r:id="rId68"/>
      <p:boldItalic r:id="rId69"/>
    </p:embeddedFont>
    <p:embeddedFont>
      <p:font typeface="Georgia" panose="02040502050405020303" pitchFamily="18" charset="0"/>
      <p:regular r:id="rId70"/>
      <p:bold r:id="rId71"/>
      <p:italic r:id="rId72"/>
      <p:boldItalic r:id="rId73"/>
    </p:embeddedFont>
    <p:embeddedFont>
      <p:font typeface="Helvetica Neue" panose="020B0604020202020204" charset="0"/>
      <p:regular r:id="rId74"/>
      <p:bold r:id="rId75"/>
      <p:italic r:id="rId76"/>
      <p:boldItalic r:id="rId77"/>
    </p:embeddedFont>
    <p:embeddedFont>
      <p:font typeface="Tahoma" panose="020B0604030504040204" pitchFamily="34" charset="0"/>
      <p:regular r:id="rId78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5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gJueELPyTJHGRtdDHxcg0Dnt7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770"/>
        <p:guide pos="5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01" name="Google Shape;601;p52:notes"/>
          <p:cNvSpPr/>
          <p:nvPr/>
        </p:nvSpPr>
        <p:spPr>
          <a:xfrm>
            <a:off x="4143649" y="0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52:notes"/>
          <p:cNvSpPr/>
          <p:nvPr/>
        </p:nvSpPr>
        <p:spPr>
          <a:xfrm>
            <a:off x="4143649" y="9121219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03" name="Google Shape;603;p52:notes"/>
          <p:cNvSpPr/>
          <p:nvPr/>
        </p:nvSpPr>
        <p:spPr>
          <a:xfrm>
            <a:off x="0" y="9121219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52:notes"/>
          <p:cNvSpPr/>
          <p:nvPr/>
        </p:nvSpPr>
        <p:spPr>
          <a:xfrm>
            <a:off x="0" y="0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6" name="Google Shape;606;p52:notes"/>
          <p:cNvSpPr txBox="1">
            <a:spLocks noGrp="1"/>
          </p:cNvSpPr>
          <p:nvPr>
            <p:ph type="body" idx="1"/>
          </p:nvPr>
        </p:nvSpPr>
        <p:spPr>
          <a:xfrm>
            <a:off x="973846" y="4559820"/>
            <a:ext cx="5365762" cy="431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42" name="Google Shape;742;p59:notes"/>
          <p:cNvSpPr/>
          <p:nvPr/>
        </p:nvSpPr>
        <p:spPr>
          <a:xfrm>
            <a:off x="4143649" y="0"/>
            <a:ext cx="3171552" cy="47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3" name="Google Shape;743;p59:notes"/>
          <p:cNvSpPr/>
          <p:nvPr/>
        </p:nvSpPr>
        <p:spPr>
          <a:xfrm>
            <a:off x="4143649" y="9121219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744" name="Google Shape;744;p59:notes"/>
          <p:cNvSpPr/>
          <p:nvPr/>
        </p:nvSpPr>
        <p:spPr>
          <a:xfrm>
            <a:off x="0" y="9121219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5" name="Google Shape;745;p59:notes"/>
          <p:cNvSpPr/>
          <p:nvPr/>
        </p:nvSpPr>
        <p:spPr>
          <a:xfrm>
            <a:off x="0" y="0"/>
            <a:ext cx="3169804" cy="47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7" name="Google Shape;747;p59:notes"/>
          <p:cNvSpPr txBox="1">
            <a:spLocks noGrp="1"/>
          </p:cNvSpPr>
          <p:nvPr>
            <p:ph type="body" idx="1"/>
          </p:nvPr>
        </p:nvSpPr>
        <p:spPr>
          <a:xfrm>
            <a:off x="973846" y="4559820"/>
            <a:ext cx="5365762" cy="431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0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91" name="Google Shape;791;p60:notes"/>
          <p:cNvSpPr/>
          <p:nvPr/>
        </p:nvSpPr>
        <p:spPr>
          <a:xfrm>
            <a:off x="4143649" y="0"/>
            <a:ext cx="3171552" cy="47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2" name="Google Shape;792;p60:notes"/>
          <p:cNvSpPr/>
          <p:nvPr/>
        </p:nvSpPr>
        <p:spPr>
          <a:xfrm>
            <a:off x="4143649" y="9121219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93" name="Google Shape;793;p60:notes"/>
          <p:cNvSpPr/>
          <p:nvPr/>
        </p:nvSpPr>
        <p:spPr>
          <a:xfrm>
            <a:off x="0" y="9121219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4" name="Google Shape;794;p60:notes"/>
          <p:cNvSpPr/>
          <p:nvPr/>
        </p:nvSpPr>
        <p:spPr>
          <a:xfrm>
            <a:off x="0" y="0"/>
            <a:ext cx="3169804" cy="47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5" name="Google Shape;7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6" name="Google Shape;796;p60:notes"/>
          <p:cNvSpPr txBox="1">
            <a:spLocks noGrp="1"/>
          </p:cNvSpPr>
          <p:nvPr>
            <p:ph type="body" idx="1"/>
          </p:nvPr>
        </p:nvSpPr>
        <p:spPr>
          <a:xfrm>
            <a:off x="973846" y="4559820"/>
            <a:ext cx="5365762" cy="431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833" name="Google Shape;833;p61:notes"/>
          <p:cNvSpPr/>
          <p:nvPr/>
        </p:nvSpPr>
        <p:spPr>
          <a:xfrm>
            <a:off x="4143649" y="0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61:notes"/>
          <p:cNvSpPr/>
          <p:nvPr/>
        </p:nvSpPr>
        <p:spPr>
          <a:xfrm>
            <a:off x="4143649" y="9121219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835" name="Google Shape;835;p61:notes"/>
          <p:cNvSpPr/>
          <p:nvPr/>
        </p:nvSpPr>
        <p:spPr>
          <a:xfrm>
            <a:off x="0" y="9121219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6" name="Google Shape;836;p61:notes"/>
          <p:cNvSpPr/>
          <p:nvPr/>
        </p:nvSpPr>
        <p:spPr>
          <a:xfrm>
            <a:off x="0" y="0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7" name="Google Shape;8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8" name="Google Shape;838;p61:notes"/>
          <p:cNvSpPr txBox="1">
            <a:spLocks noGrp="1"/>
          </p:cNvSpPr>
          <p:nvPr>
            <p:ph type="body" idx="1"/>
          </p:nvPr>
        </p:nvSpPr>
        <p:spPr>
          <a:xfrm>
            <a:off x="973846" y="4559820"/>
            <a:ext cx="5365762" cy="432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73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7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7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73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73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73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4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7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74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7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4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74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74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4" name="Google Shape;124;p7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74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74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74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4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75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5" name="Google Shape;135;p7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7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7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75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7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75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75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7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75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75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5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7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7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75"/>
          <p:cNvSpPr txBox="1">
            <a:spLocks noGrp="1"/>
          </p:cNvSpPr>
          <p:nvPr>
            <p:ph type="dt" idx="10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ftr" idx="11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6"/>
          <p:cNvSpPr txBox="1">
            <a:spLocks noGrp="1"/>
          </p:cNvSpPr>
          <p:nvPr>
            <p:ph type="body" idx="1"/>
          </p:nvPr>
        </p:nvSpPr>
        <p:spPr>
          <a:xfrm rot="5400000">
            <a:off x="2269331" y="-443706"/>
            <a:ext cx="4598988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6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6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6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77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77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7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77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7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77"/>
          <p:cNvCxnSpPr/>
          <p:nvPr/>
        </p:nvCxnSpPr>
        <p:spPr>
          <a:xfrm rot="5400000">
            <a:off x="4021137" y="3278188"/>
            <a:ext cx="6245225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7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77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77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7"/>
          <p:cNvSpPr txBox="1">
            <a:spLocks noGrp="1"/>
          </p:cNvSpPr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7"/>
          <p:cNvSpPr txBox="1">
            <a:spLocks noGrp="1"/>
          </p:cNvSpPr>
          <p:nvPr>
            <p:ph type="sldNum" idx="12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77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7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body" idx="1"/>
          </p:nvPr>
        </p:nvSpPr>
        <p:spPr>
          <a:xfrm>
            <a:off x="855663" y="1222375"/>
            <a:ext cx="3754437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2"/>
          </p:nvPr>
        </p:nvSpPr>
        <p:spPr>
          <a:xfrm>
            <a:off x="4762500" y="1222375"/>
            <a:ext cx="3754438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8"/>
          <p:cNvCxnSpPr/>
          <p:nvPr/>
        </p:nvCxnSpPr>
        <p:spPr>
          <a:xfrm rot="10800000" flipH="1">
            <a:off x="4562475" y="1576388"/>
            <a:ext cx="9525" cy="48180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" name="Google Shape;42;p6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dt" idx="10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9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>
            <a:spLocks noGrp="1"/>
          </p:cNvSpPr>
          <p:nvPr>
            <p:ph type="clipArt" idx="2"/>
          </p:nvPr>
        </p:nvSpPr>
        <p:spPr>
          <a:xfrm>
            <a:off x="4686300" y="1447800"/>
            <a:ext cx="42291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9"/>
          <p:cNvSpPr txBox="1">
            <a:spLocks noGrp="1"/>
          </p:cNvSpPr>
          <p:nvPr>
            <p:ph type="sldNum" idx="12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70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7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70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70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" name="Google Shape;59;p70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0" name="Google Shape;60;p7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7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7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7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sldNum" idx="12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7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71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71"/>
          <p:cNvSpPr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71"/>
          <p:cNvSpPr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71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71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" name="Google Shape;77;p71"/>
          <p:cNvCxnSpPr/>
          <p:nvPr/>
        </p:nvCxnSpPr>
        <p:spPr>
          <a:xfrm>
            <a:off x="152400" y="2438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7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71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sldNum" idx="12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72"/>
          <p:cNvCxnSpPr/>
          <p:nvPr/>
        </p:nvCxnSpPr>
        <p:spPr>
          <a:xfrm rot="10800000">
            <a:off x="4572000" y="2200275"/>
            <a:ext cx="0" cy="418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7" name="Google Shape;87;p7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7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7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7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72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72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72"/>
          <p:cNvCxnSpPr/>
          <p:nvPr/>
        </p:nvCxnSpPr>
        <p:spPr>
          <a:xfrm>
            <a:off x="152400" y="1279525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4" name="Google Shape;94;p72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72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72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72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72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72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72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ldNum" idx="12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63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6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6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63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63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63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63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Google Shape;18;p6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6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63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63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ctrTitle" idx="4294967295"/>
          </p:nvPr>
        </p:nvSpPr>
        <p:spPr>
          <a:xfrm>
            <a:off x="472931" y="1600056"/>
            <a:ext cx="8269287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Entity-Relationship Model</a:t>
            </a:r>
            <a:endParaRPr dirty="0"/>
          </a:p>
        </p:txBody>
      </p:sp>
      <p:sp>
        <p:nvSpPr>
          <p:cNvPr id="178" name="Google Shape;178;p1"/>
          <p:cNvSpPr txBox="1"/>
          <p:nvPr/>
        </p:nvSpPr>
        <p:spPr>
          <a:xfrm>
            <a:off x="1170039" y="3035300"/>
            <a:ext cx="698090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b="1" dirty="0">
                <a:latin typeface="Tahoma" pitchFamily="34" charset="0"/>
              </a:rPr>
              <a:t>Modified by</a:t>
            </a:r>
          </a:p>
          <a:p>
            <a:pPr algn="ctr">
              <a:spcBef>
                <a:spcPts val="0"/>
              </a:spcBef>
            </a:pPr>
            <a:r>
              <a:rPr lang="en-US" sz="2400" dirty="0" err="1">
                <a:latin typeface="Tahoma" pitchFamily="34" charset="0"/>
              </a:rPr>
              <a:t>Shadman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Rabby</a:t>
            </a:r>
            <a:endParaRPr lang="en-US" sz="2400" dirty="0">
              <a:latin typeface="Tahoma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Lecturer, Dept. of CSE, Daffodil </a:t>
            </a:r>
            <a:r>
              <a:rPr lang="en-US" sz="1800" dirty="0" err="1">
                <a:latin typeface="Tahoma" pitchFamily="34" charset="0"/>
              </a:rPr>
              <a:t>Internatioal</a:t>
            </a:r>
            <a:r>
              <a:rPr lang="en-US" sz="1800" dirty="0">
                <a:latin typeface="Tahoma" pitchFamily="34" charset="0"/>
              </a:rPr>
              <a:t> University</a:t>
            </a:r>
          </a:p>
          <a:p>
            <a:pPr algn="ctr">
              <a:spcBef>
                <a:spcPts val="0"/>
              </a:spcBef>
            </a:pPr>
            <a:endParaRPr lang="en-US" sz="2400" b="1" dirty="0">
              <a:latin typeface="Tahoma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2000" b="1" dirty="0">
                <a:latin typeface="Tahoma" pitchFamily="34" charset="0"/>
              </a:rPr>
              <a:t>Created by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Professor Dr. K. M. </a:t>
            </a:r>
            <a:r>
              <a:rPr lang="en-US" sz="1800" dirty="0" err="1">
                <a:latin typeface="Tahoma" pitchFamily="34" charset="0"/>
              </a:rPr>
              <a:t>Azharul</a:t>
            </a:r>
            <a:r>
              <a:rPr lang="en-US" sz="1800" dirty="0">
                <a:latin typeface="Tahoma" pitchFamily="34" charset="0"/>
              </a:rPr>
              <a:t> Hasan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Dept. of CSE,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 (Cont.)</a:t>
            </a:r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346364" y="1474788"/>
            <a:ext cx="831821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attribute</a:t>
            </a:r>
            <a:r>
              <a:rPr lang="en-US"/>
              <a:t> can also be property of a relationship set.</a:t>
            </a:r>
            <a:endParaRPr/>
          </a:p>
          <a:p>
            <a:pPr marL="274320" lvl="0" indent="-274347" algn="l" rtl="0">
              <a:lnSpc>
                <a:spcPct val="90000"/>
              </a:lnSpc>
              <a:spcBef>
                <a:spcPts val="418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For instance, the </a:t>
            </a:r>
            <a:r>
              <a:rPr lang="en-US" i="1"/>
              <a:t>depositor </a:t>
            </a:r>
            <a:r>
              <a:rPr lang="en-US"/>
              <a:t>relationship set between entity sets </a:t>
            </a:r>
            <a:r>
              <a:rPr lang="en-US" i="1"/>
              <a:t>customer </a:t>
            </a:r>
            <a:r>
              <a:rPr lang="en-US"/>
              <a:t>and </a:t>
            </a:r>
            <a:r>
              <a:rPr lang="en-US" i="1"/>
              <a:t>account </a:t>
            </a:r>
            <a:r>
              <a:rPr lang="en-US"/>
              <a:t>may have the attribute </a:t>
            </a:r>
            <a:r>
              <a:rPr lang="en-US" i="1"/>
              <a:t>access-date</a:t>
            </a:r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l="435" t="6686" r="655" b="6395"/>
          <a:stretch/>
        </p:blipFill>
        <p:spPr>
          <a:xfrm>
            <a:off x="2050472" y="2701866"/>
            <a:ext cx="5332557" cy="351507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Degree of a Relationship Set</a:t>
            </a:r>
            <a:endParaRPr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body" idx="1"/>
          </p:nvPr>
        </p:nvSpPr>
        <p:spPr>
          <a:xfrm>
            <a:off x="352425" y="1487488"/>
            <a:ext cx="7737475" cy="491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Refers to </a:t>
            </a:r>
            <a:r>
              <a:rPr lang="en-US">
                <a:solidFill>
                  <a:srgbClr val="FF0000"/>
                </a:solidFill>
              </a:rPr>
              <a:t>number of entity sets </a:t>
            </a:r>
            <a:r>
              <a:rPr lang="en-US"/>
              <a:t>that participate in a relationship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Relationship sets that involve two entity sets are </a:t>
            </a:r>
            <a:r>
              <a:rPr lang="en-US" b="1">
                <a:solidFill>
                  <a:schemeClr val="dk2"/>
                </a:solidFill>
              </a:rPr>
              <a:t>binary</a:t>
            </a:r>
            <a:r>
              <a:rPr lang="en-US"/>
              <a:t> (or degree two).  Generally, most relationship sets in a database system are binary.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Relationships between more than two entity sets are rare.  Most relationships are binary.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Mapping Cardinality Constraints</a:t>
            </a:r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body" idx="1"/>
          </p:nvPr>
        </p:nvSpPr>
        <p:spPr>
          <a:xfrm>
            <a:off x="471054" y="1510145"/>
            <a:ext cx="8160327" cy="455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Number of entities to which another entity can be associated via a relationship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Most useful in describing binary relationship sets.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For a binary relationship set the mapping cardinality must be one of the following types: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One to one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One to many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Many to one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Many to many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Cardinalities</a:t>
            </a:r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1803400" y="5865813"/>
            <a:ext cx="1416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one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5878513" y="5813425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many</a:t>
            </a:r>
            <a:endParaRPr/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3">
            <a:alphaModFix/>
          </a:blip>
          <a:srcRect l="624" t="9708" r="416" b="9707"/>
          <a:stretch/>
        </p:blipFill>
        <p:spPr>
          <a:xfrm>
            <a:off x="1019175" y="1674813"/>
            <a:ext cx="6796088" cy="415131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Cardinalities 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992313" y="5930900"/>
            <a:ext cx="14366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one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867400" y="5918200"/>
            <a:ext cx="16097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many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l="581" t="9547" r="387" b="9805"/>
          <a:stretch/>
        </p:blipFill>
        <p:spPr>
          <a:xfrm>
            <a:off x="1142130" y="1685925"/>
            <a:ext cx="6816725" cy="4164013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Keys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314178" y="1845973"/>
            <a:ext cx="8467725" cy="37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rgbClr val="FF0000"/>
                </a:solidFill>
              </a:rPr>
              <a:t>super key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an </a:t>
            </a:r>
            <a:r>
              <a:rPr lang="en-US" u="sng"/>
              <a:t>entity set </a:t>
            </a:r>
            <a:r>
              <a:rPr lang="en-US"/>
              <a:t>is a set of one or more attributes whose values uniquely determine each entity.</a:t>
            </a:r>
            <a:endParaRPr/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rgbClr val="FF0000"/>
                </a:solidFill>
              </a:rPr>
              <a:t>candidate key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an </a:t>
            </a:r>
            <a:r>
              <a:rPr lang="en-US" u="sng"/>
              <a:t>entity set </a:t>
            </a:r>
            <a:r>
              <a:rPr lang="en-US"/>
              <a:t>is a minimal super key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/>
              <a:t>Customer_id</a:t>
            </a:r>
            <a:r>
              <a:rPr lang="en-US"/>
              <a:t> is candidate key of </a:t>
            </a:r>
            <a:r>
              <a:rPr lang="en-US" i="1"/>
              <a:t>customer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/>
              <a:t>account_number</a:t>
            </a:r>
            <a:r>
              <a:rPr lang="en-US"/>
              <a:t> is candidate key of </a:t>
            </a:r>
            <a:r>
              <a:rPr lang="en-US" i="1"/>
              <a:t>account</a:t>
            </a:r>
            <a:endParaRPr/>
          </a:p>
          <a:p>
            <a:pPr marL="548640" lvl="1" indent="-183864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None/>
            </a:pP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Although several candidate keys may exist, one of the candidate keys is selected to be the </a:t>
            </a:r>
            <a:r>
              <a:rPr lang="en-US" b="1">
                <a:solidFill>
                  <a:srgbClr val="FF0000"/>
                </a:solidFill>
              </a:rPr>
              <a:t>primary key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Keys for Relationship Sets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1"/>
          </p:nvPr>
        </p:nvSpPr>
        <p:spPr>
          <a:xfrm>
            <a:off x="470322" y="1517798"/>
            <a:ext cx="8313459" cy="384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combination of primary keys </a:t>
            </a:r>
            <a:r>
              <a:rPr lang="en-US" dirty="0"/>
              <a:t>of the participating entity sets form a super key of a relationship set.</a:t>
            </a:r>
            <a:endParaRPr dirty="0"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/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account_number</a:t>
            </a:r>
            <a:r>
              <a:rPr lang="en-US" dirty="0"/>
              <a:t>) is the super key of </a:t>
            </a:r>
            <a:r>
              <a:rPr lang="en-US" i="1" dirty="0"/>
              <a:t>depositor</a:t>
            </a:r>
            <a:endParaRPr dirty="0"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Must consider the </a:t>
            </a:r>
            <a:r>
              <a:rPr lang="en-US" dirty="0">
                <a:solidFill>
                  <a:srgbClr val="FF0000"/>
                </a:solidFill>
              </a:rPr>
              <a:t>mapping cardinality </a:t>
            </a:r>
            <a:r>
              <a:rPr lang="en-US" dirty="0"/>
              <a:t>of the relationship set when deciding what are the candidate keys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455613" y="295275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Diagrams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277813" y="3371708"/>
            <a:ext cx="8613775" cy="30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Rectangles represent entity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Diamonds represent relationship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link attributes to entity sets and entity sets to relationship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Ellipses represent attributes</a:t>
            </a:r>
            <a:endParaRPr/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ellipses represent multivalued attributes.</a:t>
            </a:r>
            <a:endParaRPr/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Dashed ellipses denote derived attributes.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Underline indicates primary key attributes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l="423" t="30743" r="635" b="31024"/>
          <a:stretch/>
        </p:blipFill>
        <p:spPr>
          <a:xfrm>
            <a:off x="828675" y="1220935"/>
            <a:ext cx="7175500" cy="207962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Entity With Composite, Multivalued, and Derived Attributes</a:t>
            </a:r>
            <a:endParaRPr sz="2400"/>
          </a:p>
        </p:txBody>
      </p:sp>
      <p:sp>
        <p:nvSpPr>
          <p:cNvPr id="311" name="Google Shape;311;p17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512" y="1496290"/>
            <a:ext cx="2519363" cy="476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>
            <a:off x="568325" y="285750"/>
            <a:ext cx="7831138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E-R Diagram With Composite, Multivalued, and Derived Attributes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l="600" t="15976" r="998" b="15975"/>
          <a:stretch/>
        </p:blipFill>
        <p:spPr>
          <a:xfrm>
            <a:off x="953366" y="1745096"/>
            <a:ext cx="7109980" cy="4275138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Entity-Relationship Model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entity relationship diagram (ERD) is a representation of data within a domain. It consists of entities as well as relationships between entities.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graphical representation of </a:t>
            </a:r>
            <a:r>
              <a:rPr lang="en-US" i="1"/>
              <a:t>entities</a:t>
            </a:r>
            <a:r>
              <a:rPr lang="en-US"/>
              <a:t> and their </a:t>
            </a:r>
            <a:r>
              <a:rPr lang="en-US" i="1"/>
              <a:t>relationships</a:t>
            </a:r>
            <a:r>
              <a:rPr lang="en-US"/>
              <a:t> to each other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logical data model of the real world.</a:t>
            </a:r>
            <a:endParaRPr/>
          </a:p>
        </p:txBody>
      </p:sp>
      <p:pic>
        <p:nvPicPr>
          <p:cNvPr id="185" name="Google Shape;185;p2" descr="0"/>
          <p:cNvPicPr preferRelativeResize="0"/>
          <p:nvPr/>
        </p:nvPicPr>
        <p:blipFill rotWithShape="1">
          <a:blip r:embed="rId3">
            <a:alphaModFix/>
          </a:blip>
          <a:srcRect t="58332"/>
          <a:stretch/>
        </p:blipFill>
        <p:spPr>
          <a:xfrm>
            <a:off x="581891" y="4419600"/>
            <a:ext cx="7744691" cy="173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 with Attributes</a:t>
            </a: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l="638" t="28896" r="637" b="29177"/>
          <a:stretch/>
        </p:blipFill>
        <p:spPr>
          <a:xfrm>
            <a:off x="627273" y="2487613"/>
            <a:ext cx="7999413" cy="25479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403225" y="184150"/>
            <a:ext cx="9267825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Summary of Symbols Used in E-R Notation</a:t>
            </a:r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l="20950" t="558" r="21368" b="1396"/>
          <a:stretch/>
        </p:blipFill>
        <p:spPr>
          <a:xfrm>
            <a:off x="1704109" y="1579418"/>
            <a:ext cx="5696816" cy="455627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Roles</a:t>
            </a:r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173038" y="1328738"/>
            <a:ext cx="8785225" cy="2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function that an entity plays in a relationship is called </a:t>
            </a:r>
            <a:r>
              <a:rPr lang="en-US" sz="2400" b="1"/>
              <a:t>role</a:t>
            </a:r>
            <a:r>
              <a:rPr lang="en-US" sz="2400"/>
              <a:t>. </a:t>
            </a:r>
            <a:endParaRPr sz="2400"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labels “manager” and “worker” are called </a:t>
            </a:r>
            <a:r>
              <a:rPr lang="en-US" sz="2400" b="1">
                <a:solidFill>
                  <a:schemeClr val="dk2"/>
                </a:solidFill>
              </a:rPr>
              <a:t>roles</a:t>
            </a:r>
            <a:r>
              <a:rPr lang="en-US" sz="2400"/>
              <a:t>; they specify how employee entities interact via the works_for relationship set.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Roles are indicated in E-R diagrams by labeling the lines that connect diamonds to rectangles.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Role labels are optional, and are used to clarify semantics of the relationship</a:t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l="578" t="17995" r="577" b="17994"/>
          <a:stretch/>
        </p:blipFill>
        <p:spPr>
          <a:xfrm>
            <a:off x="3685309" y="4572525"/>
            <a:ext cx="5193579" cy="181441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Cardinality Constraints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387927" y="1685925"/>
            <a:ext cx="8303636" cy="332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We express cardinality constraints by drawing either a directed line (→), signifying “one,” or an undirected line (—), signifying “many,” between the relationship set and the entity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One-to-one relationship: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593725" y="3175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One-To-Many Relationship</a:t>
            </a: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body" idx="1"/>
          </p:nvPr>
        </p:nvSpPr>
        <p:spPr>
          <a:xfrm>
            <a:off x="277091" y="1474788"/>
            <a:ext cx="8387484" cy="19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In the one-to-many relationship a loan is associated with at most one customer via </a:t>
            </a:r>
            <a:r>
              <a:rPr lang="en-US" i="1"/>
              <a:t>borrower</a:t>
            </a:r>
            <a:r>
              <a:rPr lang="en-US"/>
              <a:t>, a customer is associated with several (including 0) loans via </a:t>
            </a:r>
            <a:r>
              <a:rPr lang="en-US" i="1"/>
              <a:t>borrower</a:t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l="16525" t="846" r="16736" b="72424"/>
          <a:stretch/>
        </p:blipFill>
        <p:spPr>
          <a:xfrm>
            <a:off x="744538" y="3859213"/>
            <a:ext cx="8037512" cy="241458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552450" y="508000"/>
            <a:ext cx="81137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Many-To-One Relationships</a:t>
            </a:r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body" idx="1"/>
          </p:nvPr>
        </p:nvSpPr>
        <p:spPr>
          <a:xfrm>
            <a:off x="346364" y="1539875"/>
            <a:ext cx="8318211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/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3">
            <a:alphaModFix/>
          </a:blip>
          <a:srcRect l="16525" t="31746" r="16736" b="39992"/>
          <a:stretch/>
        </p:blipFill>
        <p:spPr>
          <a:xfrm>
            <a:off x="890588" y="3379793"/>
            <a:ext cx="7508875" cy="238442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Many-To-Many Relationship</a:t>
            </a:r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79" name="Google Shape;379;p25"/>
          <p:cNvSpPr txBox="1">
            <a:spLocks noGrp="1"/>
          </p:cNvSpPr>
          <p:nvPr>
            <p:ph type="body" idx="1"/>
          </p:nvPr>
        </p:nvSpPr>
        <p:spPr>
          <a:xfrm>
            <a:off x="346364" y="1460500"/>
            <a:ext cx="7526049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A customer is associated with several (possibly 0) loans via borrower</a:t>
            </a:r>
            <a:endParaRPr/>
          </a:p>
          <a:p>
            <a:pPr marL="274320" lvl="0" indent="-274320" algn="l" rtl="0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r>
              <a:rPr lang="en-US"/>
              <a:t>A loan is associated with several (possibly 0) customers via borrower</a:t>
            </a:r>
            <a:endParaRPr/>
          </a:p>
        </p:txBody>
      </p:sp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 l="1064" t="30733" r="1064" b="30733"/>
          <a:stretch/>
        </p:blipFill>
        <p:spPr>
          <a:xfrm>
            <a:off x="1239838" y="3890963"/>
            <a:ext cx="7723187" cy="22812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568325" y="425450"/>
            <a:ext cx="7594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Participation of an Entity Set in a Relationship Set</a:t>
            </a: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338138" y="1268840"/>
            <a:ext cx="8372475" cy="291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participation (indicated by double line):  every entity in the entity set participates in at least one relationship in the relationship set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Arial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participation of loan in borrower is total;  every loan must have a customer</a:t>
            </a: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participation:  some entities may not participate in any relationship in the relationship set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Arial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participation of customer in borrower is partial</a:t>
            </a:r>
            <a:endParaRPr/>
          </a:p>
        </p:txBody>
      </p:sp>
      <p:pic>
        <p:nvPicPr>
          <p:cNvPr id="389" name="Google Shape;389;p26"/>
          <p:cNvPicPr preferRelativeResize="0"/>
          <p:nvPr/>
        </p:nvPicPr>
        <p:blipFill rotWithShape="1">
          <a:blip r:embed="rId3">
            <a:alphaModFix/>
          </a:blip>
          <a:srcRect l="385" t="34634" r="576" b="34634"/>
          <a:stretch/>
        </p:blipFill>
        <p:spPr>
          <a:xfrm>
            <a:off x="617680" y="4385255"/>
            <a:ext cx="8104188" cy="188595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Participation of an Entity Set in a Relationship Set</a:t>
            </a:r>
            <a:endParaRPr sz="2800"/>
          </a:p>
        </p:txBody>
      </p:sp>
      <p:sp>
        <p:nvSpPr>
          <p:cNvPr id="396" name="Google Shape;396;p27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97" name="Google Shape;397;p27" descr="https://wofford-ecs.org/DataAndVisualization/ermodel/images/fig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610" y="1553729"/>
            <a:ext cx="6655954" cy="2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/>
          <p:nvPr/>
        </p:nvSpPr>
        <p:spPr>
          <a:xfrm>
            <a:off x="444447" y="4405745"/>
            <a:ext cx="7161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student must be a member of a team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429491" y="4966993"/>
            <a:ext cx="81880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participation of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LeaderOf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</a:t>
            </a: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because only one  student might be a team leader. 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>
            <a:spLocks noGrp="1"/>
          </p:cNvSpPr>
          <p:nvPr>
            <p:ph type="title"/>
          </p:nvPr>
        </p:nvSpPr>
        <p:spPr>
          <a:xfrm>
            <a:off x="469900" y="292100"/>
            <a:ext cx="8420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Notation for Cardinality Limits</a:t>
            </a: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855663" y="1435101"/>
            <a:ext cx="7689850" cy="7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Cardinality limits can also express participation constraints</a:t>
            </a:r>
            <a:endParaRPr/>
          </a:p>
        </p:txBody>
      </p:sp>
      <p:pic>
        <p:nvPicPr>
          <p:cNvPr id="408" name="Google Shape;408;p28"/>
          <p:cNvPicPr preferRelativeResize="0"/>
          <p:nvPr/>
        </p:nvPicPr>
        <p:blipFill rotWithShape="1">
          <a:blip r:embed="rId3">
            <a:alphaModFix/>
          </a:blip>
          <a:srcRect l="435" t="30724" r="435" b="31015"/>
          <a:stretch/>
        </p:blipFill>
        <p:spPr>
          <a:xfrm>
            <a:off x="858838" y="2849563"/>
            <a:ext cx="7354887" cy="21288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Modeling</a:t>
            </a:r>
            <a:endParaRPr/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1"/>
          </p:nvPr>
        </p:nvSpPr>
        <p:spPr>
          <a:xfrm>
            <a:off x="696913" y="1474788"/>
            <a:ext cx="7848600" cy="480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</a:t>
            </a:r>
            <a:r>
              <a:rPr lang="en-US" i="1"/>
              <a:t>database</a:t>
            </a:r>
            <a:r>
              <a:rPr lang="en-US"/>
              <a:t> can be modeled as: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 collection of entities,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relationship among entities.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entity</a:t>
            </a:r>
            <a:r>
              <a:rPr lang="en-US" b="1"/>
              <a:t> </a:t>
            </a:r>
            <a:r>
              <a:rPr lang="en-US"/>
              <a:t>is an object that exists and is distinguishable from other objects.</a:t>
            </a:r>
            <a:endParaRPr/>
          </a:p>
          <a:p>
            <a:pPr marL="547688" lvl="1" indent="-273049" algn="l" rtl="0">
              <a:spcBef>
                <a:spcPts val="400"/>
              </a:spcBef>
              <a:spcAft>
                <a:spcPts val="0"/>
              </a:spcAft>
              <a:buSzPts val="1400"/>
              <a:buChar char="⚪"/>
            </a:pPr>
            <a:r>
              <a:rPr lang="en-US" sz="2000"/>
              <a:t>Example:  specific person, company, event, plant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Entities have </a:t>
            </a:r>
            <a:r>
              <a:rPr lang="en-US" i="1"/>
              <a:t>attributes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Example: people have </a:t>
            </a:r>
            <a:r>
              <a:rPr lang="en-US" i="1"/>
              <a:t>names </a:t>
            </a:r>
            <a:r>
              <a:rPr lang="en-US"/>
              <a:t>and </a:t>
            </a:r>
            <a:r>
              <a:rPr lang="en-US" i="1"/>
              <a:t>addresses	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entity set</a:t>
            </a:r>
            <a:r>
              <a:rPr lang="en-US"/>
              <a:t> is a set of entities of the same type that share the same properties.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Example: set of all persons, companies, trees, holidays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>
            <a:spLocks noGrp="1"/>
          </p:cNvSpPr>
          <p:nvPr>
            <p:ph type="title"/>
          </p:nvPr>
        </p:nvSpPr>
        <p:spPr>
          <a:xfrm>
            <a:off x="795338" y="34448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E-R</a:t>
            </a:r>
            <a:r>
              <a:rPr lang="en-US"/>
              <a:t> Diagram with a Ternary Relationship</a:t>
            </a:r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755" t="25692" r="377" b="25441"/>
          <a:stretch/>
        </p:blipFill>
        <p:spPr>
          <a:xfrm>
            <a:off x="1012258" y="2142692"/>
            <a:ext cx="7477125" cy="277177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Weak Entity Sets</a:t>
            </a: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body" idx="1"/>
          </p:nvPr>
        </p:nvSpPr>
        <p:spPr>
          <a:xfrm>
            <a:off x="682625" y="1500188"/>
            <a:ext cx="7848600" cy="41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An entity set that does not have a primary key is referred to as a </a:t>
            </a:r>
            <a:r>
              <a:rPr lang="en-US" b="1">
                <a:solidFill>
                  <a:schemeClr val="dk2"/>
                </a:solidFill>
              </a:rPr>
              <a:t>weak entity set</a:t>
            </a:r>
            <a:r>
              <a:rPr lang="en-US"/>
              <a:t>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The existence of a weak entity set depends on the existence of a </a:t>
            </a:r>
            <a:r>
              <a:rPr lang="en-US" b="1">
                <a:solidFill>
                  <a:schemeClr val="dk2"/>
                </a:solidFill>
              </a:rPr>
              <a:t>identifying entity set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 weak entity set relate to the identifying entity set via a total, one-to-many relationship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Identifying relationship depicted using a double diamond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Weak Entity Sets</a:t>
            </a:r>
            <a:endParaRPr/>
          </a:p>
        </p:txBody>
      </p:sp>
      <p:sp>
        <p:nvSpPr>
          <p:cNvPr id="430" name="Google Shape;430;p3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The </a:t>
            </a:r>
            <a:r>
              <a:rPr lang="en-US" b="1">
                <a:solidFill>
                  <a:schemeClr val="dk2"/>
                </a:solidFill>
              </a:rPr>
              <a:t>discriminator</a:t>
            </a:r>
            <a:r>
              <a:rPr lang="en-US" b="1" i="1">
                <a:solidFill>
                  <a:schemeClr val="dk2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or partial key)</a:t>
            </a:r>
            <a:r>
              <a:rPr lang="en-US"/>
              <a:t> of a weak entity set is the set of attributes that distinguishes among all the entities of a weak entity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The primary key of a weak entity set is formed by the primary key of the strong entity set on which the weak entity set is existence dependent, plus the weak entity set’s discriminator.</a:t>
            </a:r>
            <a:endParaRPr/>
          </a:p>
          <a:p>
            <a:pPr marL="273050" lvl="0" indent="-12731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sp>
        <p:nvSpPr>
          <p:cNvPr id="432" name="Google Shape;432;p3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>
            <a:spLocks noGrp="1"/>
          </p:cNvSpPr>
          <p:nvPr>
            <p:ph type="title"/>
          </p:nvPr>
        </p:nvSpPr>
        <p:spPr>
          <a:xfrm>
            <a:off x="498186" y="393989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Weak Entity Sets (Cont.)</a:t>
            </a:r>
            <a:endParaRPr/>
          </a:p>
        </p:txBody>
      </p:sp>
      <p:sp>
        <p:nvSpPr>
          <p:cNvPr id="439" name="Google Shape;439;p32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40" name="Google Shape;440;p32"/>
          <p:cNvSpPr txBox="1">
            <a:spLocks noGrp="1"/>
          </p:cNvSpPr>
          <p:nvPr>
            <p:ph type="body" idx="1"/>
          </p:nvPr>
        </p:nvSpPr>
        <p:spPr>
          <a:xfrm>
            <a:off x="842963" y="1447800"/>
            <a:ext cx="7478712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We depict a weak entity set by double rectangles.</a:t>
            </a: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We underline the discriminator of a weak entity set  with a dashed line.</a:t>
            </a: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Primary key for </a:t>
            </a:r>
            <a:r>
              <a:rPr lang="en-US" i="1"/>
              <a:t>payment </a:t>
            </a:r>
            <a:r>
              <a:rPr lang="en-US"/>
              <a:t>– (</a:t>
            </a:r>
            <a:r>
              <a:rPr lang="en-US" i="1"/>
              <a:t>loan_number, payment_number</a:t>
            </a:r>
            <a:r>
              <a:rPr lang="en-US"/>
              <a:t>) </a:t>
            </a:r>
            <a:endParaRPr/>
          </a:p>
        </p:txBody>
      </p:sp>
      <p:pic>
        <p:nvPicPr>
          <p:cNvPr id="441" name="Google Shape;441;p32"/>
          <p:cNvPicPr preferRelativeResize="0"/>
          <p:nvPr/>
        </p:nvPicPr>
        <p:blipFill rotWithShape="1">
          <a:blip r:embed="rId3">
            <a:alphaModFix/>
          </a:blip>
          <a:srcRect l="555" t="28395" r="555" b="28148"/>
          <a:stretch/>
        </p:blipFill>
        <p:spPr>
          <a:xfrm>
            <a:off x="823913" y="3713163"/>
            <a:ext cx="7629524" cy="2514601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Extended E-R Features: Specialization</a:t>
            </a:r>
            <a:endParaRPr/>
          </a:p>
        </p:txBody>
      </p:sp>
      <p:sp>
        <p:nvSpPr>
          <p:cNvPr id="448" name="Google Shape;448;p33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body" idx="1"/>
          </p:nvPr>
        </p:nvSpPr>
        <p:spPr>
          <a:xfrm>
            <a:off x="506413" y="1593850"/>
            <a:ext cx="8256587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 b="1"/>
              <a:t>Top-down design process</a:t>
            </a:r>
            <a:r>
              <a:rPr lang="en-US"/>
              <a:t>; we designate sub groupings within an entity set that are distinctive from other entities in the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Depicted by a </a:t>
            </a:r>
            <a:r>
              <a:rPr lang="en-US" i="1"/>
              <a:t>triangle</a:t>
            </a:r>
            <a:r>
              <a:rPr lang="en-US"/>
              <a:t> component labeled ISA (E.g. </a:t>
            </a:r>
            <a:r>
              <a:rPr lang="en-US" i="1"/>
              <a:t>customer</a:t>
            </a:r>
            <a:r>
              <a:rPr lang="en-US"/>
              <a:t> “is a” </a:t>
            </a:r>
            <a:r>
              <a:rPr lang="en-US" i="1"/>
              <a:t>person</a:t>
            </a:r>
            <a:r>
              <a:rPr lang="en-US"/>
              <a:t>).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 b="1">
                <a:solidFill>
                  <a:schemeClr val="dk2"/>
                </a:solidFill>
              </a:rPr>
              <a:t>Attribute inheritance</a:t>
            </a:r>
            <a:r>
              <a:rPr lang="en-US"/>
              <a:t> – a lower-level entity set inherits all the attributes and relationship participation of the higher-level entity set to which it is linked.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Specialization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116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group of entities is divided into sub-groups based on their characteristics</a:t>
            </a:r>
            <a:endParaRPr/>
          </a:p>
        </p:txBody>
      </p:sp>
      <p:sp>
        <p:nvSpPr>
          <p:cNvPr id="457" name="Google Shape;457;p3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58" name="Google Shape;458;p34" descr="Specia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956" y="3003982"/>
            <a:ext cx="3076575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Extended ER Features: Generalization</a:t>
            </a:r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66" name="Google Shape;466;p35"/>
          <p:cNvSpPr txBox="1">
            <a:spLocks noGrp="1"/>
          </p:cNvSpPr>
          <p:nvPr>
            <p:ph type="body" idx="1"/>
          </p:nvPr>
        </p:nvSpPr>
        <p:spPr>
          <a:xfrm>
            <a:off x="681487" y="1492370"/>
            <a:ext cx="7427463" cy="44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 b="1">
                <a:solidFill>
                  <a:schemeClr val="dk2"/>
                </a:solidFill>
              </a:rPr>
              <a:t>A bottom-up design process</a:t>
            </a:r>
            <a:r>
              <a:rPr lang="en-US" sz="2400"/>
              <a:t> – combine a number of entity sets that share the same features into a higher-level entity set.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Specialization and generalization are simple </a:t>
            </a:r>
            <a:r>
              <a:rPr lang="en-US" sz="2400" b="1"/>
              <a:t>inversions</a:t>
            </a:r>
            <a:r>
              <a:rPr lang="en-US" sz="2400"/>
              <a:t> of each other; they are represented in an E-R diagram in the same way.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terms specialization and generalization are </a:t>
            </a:r>
            <a:r>
              <a:rPr lang="en-US" sz="2400" b="1"/>
              <a:t>used interchangeably</a:t>
            </a:r>
            <a:r>
              <a:rPr lang="en-US" sz="2400"/>
              <a:t>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ISA relationship also referred to as </a:t>
            </a:r>
            <a:r>
              <a:rPr lang="en-US" sz="2400" b="1">
                <a:solidFill>
                  <a:schemeClr val="dk2"/>
                </a:solidFill>
              </a:rPr>
              <a:t>superclass - subclass</a:t>
            </a:r>
            <a:r>
              <a:rPr lang="en-US" sz="2400" b="1"/>
              <a:t> </a:t>
            </a:r>
            <a:r>
              <a:rPr lang="en-US" sz="2400"/>
              <a:t>relationship</a:t>
            </a:r>
            <a:endParaRPr/>
          </a:p>
          <a:p>
            <a:pPr marL="273050" lvl="0" indent="-12731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Generalization</a:t>
            </a:r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191084" cy="121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Process of generalizing entities. The generalized entities contain the properties of all the generalized entities called generalization</a:t>
            </a:r>
            <a:endParaRPr/>
          </a:p>
        </p:txBody>
      </p:sp>
      <p:sp>
        <p:nvSpPr>
          <p:cNvPr id="474" name="Google Shape;474;p36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75" name="Google Shape;475;p36" descr="Genera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440" y="3986211"/>
            <a:ext cx="5114925" cy="13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Specialization/Generalization Example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83" name="Google Shape;483;p37" descr="Inherit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66" y="1688812"/>
            <a:ext cx="41910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>
            <a:spLocks noGrp="1"/>
          </p:cNvSpPr>
          <p:nvPr>
            <p:ph type="title"/>
          </p:nvPr>
        </p:nvSpPr>
        <p:spPr>
          <a:xfrm>
            <a:off x="301625" y="198438"/>
            <a:ext cx="8534400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Specialization/Generalization Example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 l="11617" t="1085" r="11820" b="815"/>
          <a:stretch/>
        </p:blipFill>
        <p:spPr>
          <a:xfrm>
            <a:off x="2061713" y="1643489"/>
            <a:ext cx="5072332" cy="459341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Sets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loan</a:t>
            </a:r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sldNum" idx="12"/>
          </p:nvPr>
        </p:nvSpPr>
        <p:spPr>
          <a:xfrm>
            <a:off x="43307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128713" y="1619250"/>
            <a:ext cx="76581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     customer_      customer_           customer_                       loan_        amount</a:t>
            </a:r>
            <a:b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name            street                   city                                number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l="2493" t="7654" r="1528" b="8434"/>
          <a:stretch/>
        </p:blipFill>
        <p:spPr>
          <a:xfrm>
            <a:off x="1031875" y="2122489"/>
            <a:ext cx="7206351" cy="385561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title"/>
          </p:nvPr>
        </p:nvSpPr>
        <p:spPr>
          <a:xfrm>
            <a:off x="605227" y="388188"/>
            <a:ext cx="8077200" cy="59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Design Constraints on a Specialization/Generalization</a:t>
            </a: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99" name="Google Shape;499;p39"/>
          <p:cNvSpPr txBox="1">
            <a:spLocks noGrp="1"/>
          </p:cNvSpPr>
          <p:nvPr>
            <p:ph type="body" idx="1"/>
          </p:nvPr>
        </p:nvSpPr>
        <p:spPr>
          <a:xfrm>
            <a:off x="290945" y="1551709"/>
            <a:ext cx="8548255" cy="469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Constraint on which entities can be members of a given lower-level entity set.</a:t>
            </a:r>
            <a:endParaRPr/>
          </a:p>
          <a:p>
            <a:pPr marL="548640" lvl="1" indent="-274320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⚪"/>
            </a:pPr>
            <a:r>
              <a:rPr lang="en-US" sz="1600"/>
              <a:t>condition-defined</a:t>
            </a:r>
            <a:endParaRPr/>
          </a:p>
          <a:p>
            <a:pPr marL="82296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⯍"/>
            </a:pPr>
            <a:r>
              <a:rPr lang="en-US" sz="1600"/>
              <a:t>Example: all customers over 65 years are members of </a:t>
            </a:r>
            <a:r>
              <a:rPr lang="en-US" sz="1600" i="1"/>
              <a:t>senior-citizen </a:t>
            </a:r>
            <a:r>
              <a:rPr lang="en-US" sz="1600"/>
              <a:t>entity set; </a:t>
            </a:r>
            <a:r>
              <a:rPr lang="en-US" sz="1600" i="1"/>
              <a:t>senior-citizen</a:t>
            </a:r>
            <a:r>
              <a:rPr lang="en-US" sz="1600"/>
              <a:t> ISA  </a:t>
            </a:r>
            <a:r>
              <a:rPr lang="en-US" sz="1600" i="1"/>
              <a:t>person</a:t>
            </a:r>
            <a:r>
              <a:rPr lang="en-US" sz="1600"/>
              <a:t>.</a:t>
            </a:r>
            <a:endParaRPr/>
          </a:p>
          <a:p>
            <a:pPr marL="548640" lvl="1" indent="-274320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⚪"/>
            </a:pPr>
            <a:r>
              <a:rPr lang="en-US" sz="1600"/>
              <a:t>user-defined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Constraint on whether or not entities may belong to more than one lower-level entity set within a single generalization.</a:t>
            </a:r>
            <a:endParaRPr/>
          </a:p>
          <a:p>
            <a:pPr marL="548640" lvl="1" indent="-274320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⚪"/>
            </a:pPr>
            <a:r>
              <a:rPr lang="en-US" sz="1600" b="1"/>
              <a:t>Disjoint</a:t>
            </a:r>
            <a:endParaRPr/>
          </a:p>
          <a:p>
            <a:pPr marL="82296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⯍"/>
            </a:pPr>
            <a:r>
              <a:rPr lang="en-US" sz="1600"/>
              <a:t>an entity can belong to only one lower-level entity set</a:t>
            </a:r>
            <a:endParaRPr/>
          </a:p>
          <a:p>
            <a:pPr marL="82296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⯍"/>
            </a:pPr>
            <a:r>
              <a:rPr lang="en-US" sz="1600"/>
              <a:t>Noted in E-R diagram by writing </a:t>
            </a:r>
            <a:r>
              <a:rPr lang="en-US" sz="1600" i="1"/>
              <a:t>disjoint</a:t>
            </a:r>
            <a:r>
              <a:rPr lang="en-US" sz="1600"/>
              <a:t> next to the ISA triangle</a:t>
            </a:r>
            <a:endParaRPr sz="1600">
              <a:solidFill>
                <a:schemeClr val="dk2"/>
              </a:solidFill>
            </a:endParaRPr>
          </a:p>
          <a:p>
            <a:pPr marL="548640" lvl="1" indent="-274320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⚪"/>
            </a:pPr>
            <a:r>
              <a:rPr lang="en-US" sz="1600" b="1"/>
              <a:t>Overlapping</a:t>
            </a:r>
            <a:endParaRPr/>
          </a:p>
          <a:p>
            <a:pPr marL="82296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⯍"/>
            </a:pPr>
            <a:r>
              <a:rPr lang="en-US" sz="1600"/>
              <a:t>an entity can belong to more than one lower-level entity set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>
            <a:spLocks noGrp="1"/>
          </p:cNvSpPr>
          <p:nvPr>
            <p:ph type="title"/>
          </p:nvPr>
        </p:nvSpPr>
        <p:spPr>
          <a:xfrm>
            <a:off x="419100" y="277813"/>
            <a:ext cx="8077200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B9899"/>
                </a:solidFill>
              </a:rPr>
              <a:t>Design</a:t>
            </a:r>
            <a:r>
              <a:rPr lang="en-US">
                <a:solidFill>
                  <a:srgbClr val="7B9899"/>
                </a:solidFill>
              </a:rPr>
              <a:t> </a:t>
            </a:r>
            <a:r>
              <a:rPr lang="en-US" sz="2800">
                <a:solidFill>
                  <a:srgbClr val="7B9899"/>
                </a:solidFill>
              </a:rPr>
              <a:t>Constraints</a:t>
            </a:r>
            <a:r>
              <a:rPr lang="en-US">
                <a:solidFill>
                  <a:srgbClr val="7B9899"/>
                </a:solidFill>
              </a:rPr>
              <a:t> </a:t>
            </a:r>
            <a:r>
              <a:rPr lang="en-US" sz="2800">
                <a:solidFill>
                  <a:srgbClr val="7B9899"/>
                </a:solidFill>
              </a:rPr>
              <a:t>on a Specialization/Generalization (Cont.)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body" idx="1"/>
          </p:nvPr>
        </p:nvSpPr>
        <p:spPr>
          <a:xfrm>
            <a:off x="520700" y="1779588"/>
            <a:ext cx="8061325" cy="394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⚫"/>
            </a:pPr>
            <a:r>
              <a:rPr lang="en-US" sz="2000" b="1">
                <a:solidFill>
                  <a:schemeClr val="dk2"/>
                </a:solidFill>
              </a:rPr>
              <a:t>Completeness</a:t>
            </a:r>
            <a:r>
              <a:rPr lang="en-US" sz="2000" b="1"/>
              <a:t> </a:t>
            </a:r>
            <a:r>
              <a:rPr lang="en-US" sz="2000" b="1">
                <a:solidFill>
                  <a:schemeClr val="dk2"/>
                </a:solidFill>
              </a:rPr>
              <a:t>constraint</a:t>
            </a:r>
            <a:r>
              <a:rPr lang="en-US" sz="2000"/>
              <a:t> -- specifies whether or not an entity in the higher-level entity set must belong to at least one of the lower-level entity sets within a generalization.</a:t>
            </a:r>
            <a:endParaRPr/>
          </a:p>
          <a:p>
            <a:pPr marL="547688" lvl="1" indent="-273049" algn="l" rtl="0">
              <a:spcBef>
                <a:spcPts val="400"/>
              </a:spcBef>
              <a:spcAft>
                <a:spcPts val="0"/>
              </a:spcAft>
              <a:buSzPts val="1400"/>
              <a:buChar char="⚪"/>
            </a:pPr>
            <a:r>
              <a:rPr lang="en-US" sz="2000" b="1"/>
              <a:t>total </a:t>
            </a:r>
            <a:r>
              <a:rPr lang="en-US" sz="2000"/>
              <a:t>: an entity must belong to one of the lower-level entity sets</a:t>
            </a:r>
            <a:endParaRPr/>
          </a:p>
          <a:p>
            <a:pPr marL="547688" lvl="1" indent="-273049" algn="l" rtl="0">
              <a:spcBef>
                <a:spcPts val="400"/>
              </a:spcBef>
              <a:spcAft>
                <a:spcPts val="0"/>
              </a:spcAft>
              <a:buSzPts val="1400"/>
              <a:buChar char="⚪"/>
            </a:pPr>
            <a:r>
              <a:rPr lang="en-US" sz="2000" b="1"/>
              <a:t>partial</a:t>
            </a:r>
            <a:r>
              <a:rPr lang="en-US" sz="2000"/>
              <a:t>: an entity need not belong to one of the lower-level entity sets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>
            <a:spLocks noGrp="1"/>
          </p:cNvSpPr>
          <p:nvPr>
            <p:ph type="title"/>
          </p:nvPr>
        </p:nvSpPr>
        <p:spPr>
          <a:xfrm>
            <a:off x="1209675" y="52388"/>
            <a:ext cx="6726238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Aggregation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277091" y="1435100"/>
            <a:ext cx="852400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want to record managers for tasks performed by an employee at a branch</a:t>
            </a:r>
            <a:endParaRPr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 l="417" t="2777" r="625" b="2776"/>
          <a:stretch/>
        </p:blipFill>
        <p:spPr>
          <a:xfrm>
            <a:off x="2813050" y="2887663"/>
            <a:ext cx="4424363" cy="316706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Aggregation (Cont.)</a:t>
            </a:r>
            <a:endParaRPr/>
          </a:p>
        </p:txBody>
      </p:sp>
      <p:sp>
        <p:nvSpPr>
          <p:cNvPr id="523" name="Google Shape;523;p42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body" idx="1"/>
          </p:nvPr>
        </p:nvSpPr>
        <p:spPr>
          <a:xfrm>
            <a:off x="349250" y="1630363"/>
            <a:ext cx="8556625" cy="473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Relationship sets </a:t>
            </a:r>
            <a:r>
              <a:rPr lang="en-US" i="1"/>
              <a:t>works_on </a:t>
            </a:r>
            <a:r>
              <a:rPr lang="en-US"/>
              <a:t>and </a:t>
            </a:r>
            <a:r>
              <a:rPr lang="en-US" i="1"/>
              <a:t>manages</a:t>
            </a:r>
            <a:r>
              <a:rPr lang="en-US"/>
              <a:t> represent overlapping information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Every </a:t>
            </a:r>
            <a:r>
              <a:rPr lang="en-US" i="1"/>
              <a:t>manages</a:t>
            </a:r>
            <a:r>
              <a:rPr lang="en-US"/>
              <a:t> relationship corresponds to a </a:t>
            </a:r>
            <a:r>
              <a:rPr lang="en-US" i="1"/>
              <a:t>works_on</a:t>
            </a:r>
            <a:r>
              <a:rPr lang="en-US"/>
              <a:t> relationship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However, some </a:t>
            </a:r>
            <a:r>
              <a:rPr lang="en-US" i="1"/>
              <a:t>works_on</a:t>
            </a:r>
            <a:r>
              <a:rPr lang="en-US"/>
              <a:t> relationships may not correspond to any </a:t>
            </a:r>
            <a:r>
              <a:rPr lang="en-US" i="1"/>
              <a:t>manages</a:t>
            </a:r>
            <a:r>
              <a:rPr lang="en-US"/>
              <a:t> relationships </a:t>
            </a:r>
            <a:endParaRPr/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/>
              <a:t>So we can’t discard the </a:t>
            </a:r>
            <a:r>
              <a:rPr lang="en-US" i="1"/>
              <a:t>works_on</a:t>
            </a:r>
            <a:r>
              <a:rPr lang="en-US"/>
              <a:t> relationship</a:t>
            </a: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Eliminate this redundancy via </a:t>
            </a:r>
            <a:r>
              <a:rPr lang="en-US" i="1"/>
              <a:t>aggregation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Treat relationship as an abstract entity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Allows relationships between relationships 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Abstraction of relationship into new entity</a:t>
            </a: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Without introducing redundancy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An employee works on a particular job at a particular branch 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/>
              <a:t>An employee, branch, job combination may have an associated manager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Diagram With Aggregation</a:t>
            </a:r>
            <a:endParaRPr/>
          </a:p>
        </p:txBody>
      </p:sp>
      <p:sp>
        <p:nvSpPr>
          <p:cNvPr id="531" name="Google Shape;531;p43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532" name="Google Shape;532;p43"/>
          <p:cNvPicPr preferRelativeResize="0"/>
          <p:nvPr/>
        </p:nvPicPr>
        <p:blipFill rotWithShape="1">
          <a:blip r:embed="rId3">
            <a:alphaModFix/>
          </a:blip>
          <a:srcRect l="1233" t="1918" r="1643" b="548"/>
          <a:stretch/>
        </p:blipFill>
        <p:spPr>
          <a:xfrm>
            <a:off x="1260475" y="1544024"/>
            <a:ext cx="6883400" cy="476885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Diagram With Aggregation</a:t>
            </a:r>
            <a:endParaRPr/>
          </a:p>
        </p:txBody>
      </p:sp>
      <p:sp>
        <p:nvSpPr>
          <p:cNvPr id="539" name="Google Shape;539;p44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332509" y="1435664"/>
            <a:ext cx="83681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a new relationship which associates some entity with some other existing relationship called </a:t>
            </a:r>
            <a:r>
              <a:rPr lang="en-US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1" name="Google Shape;541;p44" descr="http://euler.slu.edu/%7Egoldwasser/class/slu/csa341/2003_Fall/lectures/design/figure2.1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032" y="1848139"/>
            <a:ext cx="69913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>
            <a:spLocks noGrp="1"/>
          </p:cNvSpPr>
          <p:nvPr>
            <p:ph type="title"/>
          </p:nvPr>
        </p:nvSpPr>
        <p:spPr>
          <a:xfrm>
            <a:off x="846138" y="31273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Reduction to Relation Schemas</a:t>
            </a:r>
            <a:endParaRPr/>
          </a:p>
        </p:txBody>
      </p:sp>
      <p:sp>
        <p:nvSpPr>
          <p:cNvPr id="548" name="Google Shape;548;p4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body" idx="1"/>
          </p:nvPr>
        </p:nvSpPr>
        <p:spPr>
          <a:xfrm>
            <a:off x="544510" y="1596447"/>
            <a:ext cx="8197708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An E-R diagram can be represented by a </a:t>
            </a:r>
            <a:r>
              <a:rPr lang="en-US" sz="2000" b="1"/>
              <a:t>collection of schemas</a:t>
            </a:r>
            <a:r>
              <a:rPr lang="en-US" sz="2000"/>
              <a:t>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 Primary keys allow entity sets and relationship sets to be expressed </a:t>
            </a:r>
            <a:r>
              <a:rPr lang="en-US" sz="2000" b="1"/>
              <a:t>uniformly as </a:t>
            </a:r>
            <a:r>
              <a:rPr lang="en-US" sz="2000" b="1" i="1"/>
              <a:t>relation schemas</a:t>
            </a:r>
            <a:r>
              <a:rPr lang="en-US" sz="2000"/>
              <a:t>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For each </a:t>
            </a:r>
            <a:r>
              <a:rPr lang="en-US" sz="2000" b="1"/>
              <a:t>entity set and relationship set there is a unique schema</a:t>
            </a:r>
            <a:r>
              <a:rPr lang="en-US" sz="2000"/>
              <a:t> that is assigned the name of the corresponding entity set or relationship set.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⚫"/>
            </a:pPr>
            <a:r>
              <a:rPr lang="en-US" sz="2000"/>
              <a:t>Each schema has a number of columns (generally corresponding to attributes), which have unique names.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712932" y="35300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Representing Entity Sets as Schemas</a:t>
            </a:r>
            <a:endParaRPr/>
          </a:p>
        </p:txBody>
      </p:sp>
      <p:sp>
        <p:nvSpPr>
          <p:cNvPr id="555" name="Google Shape;555;p46"/>
          <p:cNvSpPr txBox="1">
            <a:spLocks noGrp="1"/>
          </p:cNvSpPr>
          <p:nvPr>
            <p:ph type="body" idx="1"/>
          </p:nvPr>
        </p:nvSpPr>
        <p:spPr>
          <a:xfrm>
            <a:off x="427038" y="1568596"/>
            <a:ext cx="8351837" cy="186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3600"/>
              <a:t>A strong entity set reduces to a </a:t>
            </a:r>
            <a:r>
              <a:rPr lang="en-US" sz="3600" b="1"/>
              <a:t>schema with the same attributes</a:t>
            </a:r>
            <a:r>
              <a:rPr lang="en-US" sz="3600"/>
              <a:t>.</a:t>
            </a:r>
            <a:endParaRPr/>
          </a:p>
          <a:p>
            <a:pPr marL="274320" lvl="0" indent="-274320" algn="l" rtl="0">
              <a:spcBef>
                <a:spcPts val="342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3600"/>
              <a:t>A weak entity set becomes a table that includes a </a:t>
            </a:r>
            <a:r>
              <a:rPr lang="en-US" sz="3600" b="1"/>
              <a:t>column for the primary key of the identifying strong</a:t>
            </a:r>
            <a:r>
              <a:rPr lang="en-US" sz="3600"/>
              <a:t> entity set</a:t>
            </a:r>
            <a:endParaRPr/>
          </a:p>
          <a:p>
            <a:pPr marL="274320" lvl="0" indent="-274320" algn="l" rtl="0">
              <a:spcBef>
                <a:spcPts val="256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274320" lvl="0" indent="-274320" algn="l" rtl="0">
              <a:spcBef>
                <a:spcPts val="256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274320" lvl="0" indent="-274320" algn="l" rtl="0">
              <a:spcBef>
                <a:spcPts val="332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en-US" sz="3500" i="1"/>
              <a:t>loan(</a:t>
            </a:r>
            <a:r>
              <a:rPr lang="en-US" sz="3500" i="1" u="sng"/>
              <a:t>loan_number</a:t>
            </a:r>
            <a:r>
              <a:rPr lang="en-US" sz="3500" i="1"/>
              <a:t>, amount)</a:t>
            </a:r>
            <a:endParaRPr/>
          </a:p>
          <a:p>
            <a:pPr marL="274320" lvl="0" indent="-274320" algn="l" rtl="0">
              <a:spcBef>
                <a:spcPts val="332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en-US" sz="3500" i="1"/>
              <a:t>payment = </a:t>
            </a:r>
            <a:r>
              <a:rPr lang="en-US" sz="3500"/>
              <a:t>( </a:t>
            </a:r>
            <a:r>
              <a:rPr lang="en-US" sz="3500" i="1" u="sng"/>
              <a:t>loan_number</a:t>
            </a:r>
            <a:r>
              <a:rPr lang="en-US" sz="3500" i="1"/>
              <a:t>, </a:t>
            </a:r>
            <a:r>
              <a:rPr lang="en-US" sz="3500" i="1" u="sng"/>
              <a:t>payment_number</a:t>
            </a:r>
            <a:r>
              <a:rPr lang="en-US" sz="3500" i="1"/>
              <a:t>, payment_date, payment_amount </a:t>
            </a:r>
            <a:r>
              <a:rPr lang="en-US" sz="3500"/>
              <a:t>)</a:t>
            </a:r>
            <a:endParaRPr sz="2000"/>
          </a:p>
        </p:txBody>
      </p:sp>
      <p:pic>
        <p:nvPicPr>
          <p:cNvPr id="556" name="Google Shape;556;p4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555" t="28395" r="555" b="28148"/>
          <a:stretch/>
        </p:blipFill>
        <p:spPr>
          <a:xfrm>
            <a:off x="609600" y="3713015"/>
            <a:ext cx="8108950" cy="2424544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7" name="Google Shape;557;p46"/>
          <p:cNvSpPr/>
          <p:nvPr/>
        </p:nvSpPr>
        <p:spPr>
          <a:xfrm>
            <a:off x="906463" y="3119438"/>
            <a:ext cx="7451725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>
            <a:spLocks noGrp="1"/>
          </p:cNvSpPr>
          <p:nvPr>
            <p:ph type="title"/>
          </p:nvPr>
        </p:nvSpPr>
        <p:spPr>
          <a:xfrm>
            <a:off x="254000" y="231775"/>
            <a:ext cx="869156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Representing Relationship Sets as Schemas</a:t>
            </a:r>
            <a:endParaRPr/>
          </a:p>
        </p:txBody>
      </p:sp>
      <p:sp>
        <p:nvSpPr>
          <p:cNvPr id="563" name="Google Shape;563;p47"/>
          <p:cNvSpPr txBox="1">
            <a:spLocks noGrp="1"/>
          </p:cNvSpPr>
          <p:nvPr>
            <p:ph type="body" idx="1"/>
          </p:nvPr>
        </p:nvSpPr>
        <p:spPr>
          <a:xfrm>
            <a:off x="304801" y="1496291"/>
            <a:ext cx="8617526" cy="170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 many-to-many relationship set is represented as a schema with </a:t>
            </a:r>
            <a:r>
              <a:rPr lang="en-US" b="1"/>
              <a:t>attributes for the primary keys</a:t>
            </a:r>
            <a:r>
              <a:rPr lang="en-US"/>
              <a:t> of the two participating entity sets, </a:t>
            </a:r>
            <a:r>
              <a:rPr lang="en-US" b="1"/>
              <a:t>and any descriptive attributes</a:t>
            </a:r>
            <a:r>
              <a:rPr lang="en-US"/>
              <a:t> of the relationship set. </a:t>
            </a:r>
            <a:endParaRPr/>
          </a:p>
          <a:p>
            <a:pPr marL="274320" lvl="0" indent="-274347" algn="l" rtl="0">
              <a:spcBef>
                <a:spcPts val="418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Example: schema for relationship set borrower</a:t>
            </a:r>
            <a:endParaRPr/>
          </a:p>
          <a:p>
            <a:pPr marL="274320" lvl="0" indent="-274320" algn="l" rtl="0">
              <a:spcBef>
                <a:spcPts val="418"/>
              </a:spcBef>
              <a:spcAft>
                <a:spcPts val="0"/>
              </a:spcAft>
              <a:buSzPct val="143437"/>
              <a:buFont typeface="Arial"/>
              <a:buNone/>
            </a:pPr>
            <a:r>
              <a:rPr lang="en-US"/>
              <a:t>	</a:t>
            </a:r>
            <a:r>
              <a:rPr lang="en-US" i="1"/>
              <a:t>borrower = </a:t>
            </a:r>
            <a:r>
              <a:rPr lang="en-US"/>
              <a:t>(</a:t>
            </a:r>
            <a:r>
              <a:rPr lang="en-US" i="1" u="sng"/>
              <a:t>customer_id, loan_number </a:t>
            </a:r>
            <a:r>
              <a:rPr lang="en-US"/>
              <a:t>)</a:t>
            </a:r>
            <a:endParaRPr sz="1600"/>
          </a:p>
        </p:txBody>
      </p:sp>
      <p:pic>
        <p:nvPicPr>
          <p:cNvPr id="564" name="Google Shape;564;p4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435" t="30724" r="435" b="31015"/>
          <a:stretch/>
        </p:blipFill>
        <p:spPr>
          <a:xfrm>
            <a:off x="1017588" y="3419475"/>
            <a:ext cx="7331075" cy="281622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Redundancy of Schemas</a:t>
            </a:r>
            <a:endParaRPr/>
          </a:p>
        </p:txBody>
      </p:sp>
      <p:sp>
        <p:nvSpPr>
          <p:cNvPr id="571" name="Google Shape;571;p4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572" name="Google Shape;572;p48"/>
          <p:cNvPicPr preferRelativeResize="0"/>
          <p:nvPr/>
        </p:nvPicPr>
        <p:blipFill rotWithShape="1">
          <a:blip r:embed="rId3">
            <a:alphaModFix/>
          </a:blip>
          <a:srcRect l="1164" t="30377" r="832" b="30377"/>
          <a:stretch/>
        </p:blipFill>
        <p:spPr>
          <a:xfrm>
            <a:off x="546822" y="3763967"/>
            <a:ext cx="8077200" cy="242570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73" name="Google Shape;573;p48"/>
          <p:cNvSpPr/>
          <p:nvPr/>
        </p:nvSpPr>
        <p:spPr>
          <a:xfrm>
            <a:off x="457199" y="1460500"/>
            <a:ext cx="8451273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Many-to-one and one-to-many relationship sets that are total on the 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many-side can be represented by adding an extra attribute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the “many” side, containing the primary key of the “one” side</a:t>
            </a:r>
            <a:endParaRPr/>
          </a:p>
          <a:p>
            <a:pPr marL="342900" marR="0" lvl="0" indent="-2400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Instead of creating a schema for relationship set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account_branch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add an attribute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branch_name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the schema arising from entity set </a:t>
            </a: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/>
          </a:p>
          <a:p>
            <a:pPr marL="342900" marR="0" lvl="0" indent="-2400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Account=(account-number, balance, branch-name</a:t>
            </a:r>
            <a:r>
              <a:rPr lang="en-US" sz="24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Attributes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396876" y="1466850"/>
            <a:ext cx="8471080" cy="486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entity is represented </a:t>
            </a:r>
            <a:r>
              <a:rPr lang="en-US" dirty="0"/>
              <a:t>by a set of attributes, that is </a:t>
            </a:r>
            <a:r>
              <a:rPr lang="en-US" dirty="0">
                <a:solidFill>
                  <a:srgbClr val="FF0000"/>
                </a:solidFill>
              </a:rPr>
              <a:t>descriptive properties </a:t>
            </a:r>
            <a:r>
              <a:rPr lang="en-US" dirty="0"/>
              <a:t>possessed by all members of an entity set.</a:t>
            </a:r>
            <a:endParaRPr dirty="0"/>
          </a:p>
          <a:p>
            <a:pPr marL="274320" lvl="0" indent="-274320" algn="l" rtl="0">
              <a:spcBef>
                <a:spcPts val="499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en-US" dirty="0"/>
              <a:t>	</a:t>
            </a:r>
            <a:endParaRPr i="1" dirty="0"/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i="1" dirty="0">
              <a:solidFill>
                <a:schemeClr val="dk2"/>
              </a:solidFill>
            </a:endParaRPr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i="1" dirty="0">
              <a:solidFill>
                <a:schemeClr val="dk2"/>
              </a:solidFill>
            </a:endParaRPr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b="1" dirty="0">
                <a:solidFill>
                  <a:schemeClr val="dk2"/>
                </a:solidFill>
              </a:rPr>
              <a:t>Domain</a:t>
            </a:r>
            <a:r>
              <a:rPr lang="en-US" dirty="0"/>
              <a:t> – the set of permitted values for each attribute </a:t>
            </a:r>
            <a:endParaRPr dirty="0"/>
          </a:p>
        </p:txBody>
      </p:sp>
      <p:sp>
        <p:nvSpPr>
          <p:cNvPr id="211" name="Google Shape;211;p5"/>
          <p:cNvSpPr txBox="1"/>
          <p:nvPr/>
        </p:nvSpPr>
        <p:spPr>
          <a:xfrm>
            <a:off x="554182" y="2545048"/>
            <a:ext cx="78278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	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=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  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customer_street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customer_city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loan =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amount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 i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Redundancy of Schemas (Cont.)</a:t>
            </a:r>
            <a:endParaRPr/>
          </a:p>
        </p:txBody>
      </p:sp>
      <p:sp>
        <p:nvSpPr>
          <p:cNvPr id="580" name="Google Shape;580;p4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body" idx="1"/>
          </p:nvPr>
        </p:nvSpPr>
        <p:spPr>
          <a:xfrm>
            <a:off x="252413" y="1527175"/>
            <a:ext cx="8678862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 sz="2400"/>
              <a:t>For one-to-one relationship sets, </a:t>
            </a:r>
            <a:r>
              <a:rPr lang="en-US" sz="2400" b="1"/>
              <a:t>either side can be chosen to act as</a:t>
            </a:r>
            <a:r>
              <a:rPr lang="en-US" sz="2400"/>
              <a:t> the “many” side</a:t>
            </a:r>
            <a:endParaRPr/>
          </a:p>
          <a:p>
            <a:pPr marL="274320" lvl="0" indent="-1447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400"/>
          </a:p>
          <a:p>
            <a:pPr marL="548640" lvl="1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⚪"/>
            </a:pPr>
            <a:r>
              <a:rPr lang="en-US" sz="2000"/>
              <a:t>That is, extra attribute can be added to either of the tables corresponding to the two entity sets </a:t>
            </a:r>
            <a:endParaRPr sz="2000"/>
          </a:p>
          <a:p>
            <a:pPr marL="548640" lvl="1" indent="-1854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000"/>
          </a:p>
          <a:p>
            <a:pPr marL="274320" lvl="0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⚫"/>
            </a:pPr>
            <a:r>
              <a:rPr lang="en-US" sz="2400"/>
              <a:t>If participation is </a:t>
            </a:r>
            <a:r>
              <a:rPr lang="en-US" sz="2400" b="1" i="1"/>
              <a:t>partial</a:t>
            </a:r>
            <a:r>
              <a:rPr lang="en-US" sz="2400" b="1"/>
              <a:t> on the “many” side</a:t>
            </a:r>
            <a:r>
              <a:rPr lang="en-US" sz="2400"/>
              <a:t>, replacing a schema by an </a:t>
            </a:r>
            <a:r>
              <a:rPr lang="en-US" sz="2400" b="1"/>
              <a:t>extra attribute in the schema</a:t>
            </a:r>
            <a:r>
              <a:rPr lang="en-US" sz="2400"/>
              <a:t> corresponding to the “many” side could result in </a:t>
            </a:r>
            <a:r>
              <a:rPr lang="en-US" sz="2400" b="1"/>
              <a:t>null values</a:t>
            </a:r>
            <a:endParaRPr/>
          </a:p>
          <a:p>
            <a:pPr marL="274320" lvl="0" indent="-187960" algn="l" rtl="0">
              <a:spcBef>
                <a:spcPts val="32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>
            <a:spLocks noGrp="1"/>
          </p:cNvSpPr>
          <p:nvPr>
            <p:ph type="title"/>
          </p:nvPr>
        </p:nvSpPr>
        <p:spPr>
          <a:xfrm>
            <a:off x="829574" y="43761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Binary Vs. Non-Binary Relationships</a:t>
            </a:r>
            <a:endParaRPr/>
          </a:p>
        </p:txBody>
      </p:sp>
      <p:sp>
        <p:nvSpPr>
          <p:cNvPr id="588" name="Google Shape;588;p5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589" name="Google Shape;589;p50"/>
          <p:cNvSpPr txBox="1">
            <a:spLocks noGrp="1"/>
          </p:cNvSpPr>
          <p:nvPr>
            <p:ph type="body" idx="1"/>
          </p:nvPr>
        </p:nvSpPr>
        <p:spPr>
          <a:xfrm>
            <a:off x="387927" y="1554163"/>
            <a:ext cx="8208386" cy="386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Some relationships that appear to be non-binary may be better represented using binary relationships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E.g.  A ternary relationship </a:t>
            </a:r>
            <a:r>
              <a:rPr lang="en-US" i="1"/>
              <a:t>parents</a:t>
            </a:r>
            <a:r>
              <a:rPr lang="en-US"/>
              <a:t>, relating a child to his/her father and mother, is best replaced by two binary relationships,  </a:t>
            </a:r>
            <a:r>
              <a:rPr lang="en-US" i="1"/>
              <a:t>father</a:t>
            </a:r>
            <a:r>
              <a:rPr lang="en-US"/>
              <a:t> and </a:t>
            </a:r>
            <a:r>
              <a:rPr lang="en-US" i="1"/>
              <a:t>mother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</a:pPr>
            <a:r>
              <a:rPr lang="en-US"/>
              <a:t>Using two binary relationships allows partial information (e.g. only mother being know)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But there are some relationships that are naturally non-binary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</a:pPr>
            <a:r>
              <a:rPr lang="en-US"/>
              <a:t>Example: </a:t>
            </a:r>
            <a:r>
              <a:rPr lang="en-US" i="1"/>
              <a:t>works_on</a:t>
            </a:r>
            <a:endParaRPr i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55663" y="34131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Converting Non-Binary Relationships to Binary Form</a:t>
            </a:r>
            <a:endParaRPr/>
          </a:p>
        </p:txBody>
      </p:sp>
      <p:sp>
        <p:nvSpPr>
          <p:cNvPr id="596" name="Google Shape;596;p5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597" name="Google Shape;597;p51"/>
          <p:cNvSpPr txBox="1">
            <a:spLocks noGrp="1"/>
          </p:cNvSpPr>
          <p:nvPr>
            <p:ph type="body" idx="1"/>
          </p:nvPr>
        </p:nvSpPr>
        <p:spPr>
          <a:xfrm>
            <a:off x="360218" y="1420813"/>
            <a:ext cx="8553595" cy="3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360"/>
              <a:buChar char="⚫"/>
            </a:pPr>
            <a:r>
              <a:rPr lang="en-US" sz="1600"/>
              <a:t>In general, any non-binary relationship can be represented using </a:t>
            </a:r>
            <a:r>
              <a:rPr lang="en-US" sz="1600" b="1"/>
              <a:t>binary relationships by creating an artificial entity set.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Replace </a:t>
            </a:r>
            <a:r>
              <a:rPr lang="en-US" sz="1600" b="1" i="1"/>
              <a:t>R </a:t>
            </a:r>
            <a:r>
              <a:rPr lang="en-US" sz="1600" b="1"/>
              <a:t>between entity sets A, B and C</a:t>
            </a:r>
            <a:r>
              <a:rPr lang="en-US" sz="1600" b="1" i="1"/>
              <a:t> </a:t>
            </a:r>
            <a:r>
              <a:rPr lang="en-US" sz="1600" b="1"/>
              <a:t>by an entity set </a:t>
            </a:r>
            <a:r>
              <a:rPr lang="en-US" sz="1600" b="1" i="1"/>
              <a:t>E</a:t>
            </a:r>
            <a:r>
              <a:rPr lang="en-US" sz="1600"/>
              <a:t>, and three relationship sets: 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	1.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A </a:t>
            </a:r>
            <a:r>
              <a:rPr lang="en-US" sz="1600"/>
              <a:t>		  2.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B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	3.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C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Create a special identifying attribute for </a:t>
            </a:r>
            <a:r>
              <a:rPr lang="en-US" sz="1600" i="1"/>
              <a:t>E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Add any attributes of </a:t>
            </a:r>
            <a:r>
              <a:rPr lang="en-US" sz="1600" i="1"/>
              <a:t>R </a:t>
            </a:r>
            <a:r>
              <a:rPr lang="en-US" sz="1600"/>
              <a:t>to </a:t>
            </a:r>
            <a:r>
              <a:rPr lang="en-US" sz="1600" i="1"/>
              <a:t>E 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For each relationship (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</a:t>
            </a:r>
            <a:r>
              <a:rPr lang="en-US" sz="1600"/>
              <a:t>) in </a:t>
            </a:r>
            <a:r>
              <a:rPr lang="en-US" sz="1600" i="1"/>
              <a:t>R,</a:t>
            </a:r>
            <a:r>
              <a:rPr lang="en-US" sz="1600"/>
              <a:t> create 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      1. a new entity 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in the entity set </a:t>
            </a:r>
            <a:r>
              <a:rPr lang="en-US" sz="1600" i="1"/>
              <a:t>E       </a:t>
            </a:r>
            <a:r>
              <a:rPr lang="en-US" sz="1600"/>
              <a:t>2.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a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      3.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 i="1"/>
              <a:t>      </a:t>
            </a:r>
            <a:r>
              <a:rPr lang="en-US" sz="1600"/>
              <a:t>	                4.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endParaRPr/>
          </a:p>
        </p:txBody>
      </p:sp>
      <p:pic>
        <p:nvPicPr>
          <p:cNvPr id="598" name="Google Shape;598;p51"/>
          <p:cNvPicPr preferRelativeResize="0"/>
          <p:nvPr/>
        </p:nvPicPr>
        <p:blipFill rotWithShape="1">
          <a:blip r:embed="rId3">
            <a:alphaModFix/>
          </a:blip>
          <a:srcRect l="405" t="28411" r="608" b="29225"/>
          <a:stretch/>
        </p:blipFill>
        <p:spPr>
          <a:xfrm>
            <a:off x="3519488" y="4697988"/>
            <a:ext cx="5327650" cy="1564268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52"/>
          <p:cNvSpPr txBox="1">
            <a:spLocks noGrp="1"/>
          </p:cNvSpPr>
          <p:nvPr>
            <p:ph type="title"/>
          </p:nvPr>
        </p:nvSpPr>
        <p:spPr>
          <a:xfrm>
            <a:off x="429490" y="207817"/>
            <a:ext cx="8257309" cy="81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vs. Ternary Relationships</a:t>
            </a:r>
            <a:endParaRPr/>
          </a:p>
        </p:txBody>
      </p:sp>
      <p:grpSp>
        <p:nvGrpSpPr>
          <p:cNvPr id="611" name="Google Shape;611;p52"/>
          <p:cNvGrpSpPr/>
          <p:nvPr/>
        </p:nvGrpSpPr>
        <p:grpSpPr>
          <a:xfrm>
            <a:off x="511685" y="3548070"/>
            <a:ext cx="5376498" cy="1914519"/>
            <a:chOff x="2714629" y="3548070"/>
            <a:chExt cx="6303959" cy="1914519"/>
          </a:xfrm>
        </p:grpSpPr>
        <p:grpSp>
          <p:nvGrpSpPr>
            <p:cNvPr id="612" name="Google Shape;612;p52"/>
            <p:cNvGrpSpPr/>
            <p:nvPr/>
          </p:nvGrpSpPr>
          <p:grpSpPr>
            <a:xfrm>
              <a:off x="5975350" y="4878389"/>
              <a:ext cx="1557338" cy="584200"/>
              <a:chOff x="3764" y="3073"/>
              <a:chExt cx="981" cy="368"/>
            </a:xfrm>
          </p:grpSpPr>
          <p:sp>
            <p:nvSpPr>
              <p:cNvPr id="613" name="Google Shape;613;p52"/>
              <p:cNvSpPr/>
              <p:nvPr/>
            </p:nvSpPr>
            <p:spPr>
              <a:xfrm>
                <a:off x="3764" y="3073"/>
                <a:ext cx="981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981" h="368" extrusionOk="0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14" name="Google Shape;614;p52"/>
              <p:cNvSpPr/>
              <p:nvPr/>
            </p:nvSpPr>
            <p:spPr>
              <a:xfrm>
                <a:off x="3863" y="3155"/>
                <a:ext cx="746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Beneficiary</a:t>
                </a:r>
                <a:endParaRPr/>
              </a:p>
            </p:txBody>
          </p:sp>
        </p:grpSp>
        <p:sp>
          <p:nvSpPr>
            <p:cNvPr id="615" name="Google Shape;615;p52"/>
            <p:cNvSpPr/>
            <p:nvPr/>
          </p:nvSpPr>
          <p:spPr>
            <a:xfrm>
              <a:off x="7010400" y="3581400"/>
              <a:ext cx="965200" cy="382588"/>
            </a:xfrm>
            <a:custGeom>
              <a:avLst/>
              <a:gdLst/>
              <a:ahLst/>
              <a:cxnLst/>
              <a:rect l="l" t="t" r="r" b="b"/>
              <a:pathLst>
                <a:path w="608" h="241" extrusionOk="0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8153400" y="3657600"/>
              <a:ext cx="795338" cy="300038"/>
            </a:xfrm>
            <a:custGeom>
              <a:avLst/>
              <a:gdLst/>
              <a:ahLst/>
              <a:cxnLst/>
              <a:rect l="l" t="t" r="r" b="b"/>
              <a:pathLst>
                <a:path w="501" h="189" extrusionOk="0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7675563" y="4157663"/>
              <a:ext cx="1343025" cy="279400"/>
            </a:xfrm>
            <a:custGeom>
              <a:avLst/>
              <a:gdLst/>
              <a:ahLst/>
              <a:cxnLst/>
              <a:rect l="l" t="t" r="r" b="b"/>
              <a:pathLst>
                <a:path w="846" h="176" extrusionOk="0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8323263" y="3613150"/>
              <a:ext cx="524389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7086600" y="3560763"/>
              <a:ext cx="795041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pname</a:t>
              </a: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7672388" y="4137025"/>
              <a:ext cx="1246127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Dependents</a:t>
              </a:r>
              <a:endParaRPr/>
            </a:p>
          </p:txBody>
        </p:sp>
        <p:cxnSp>
          <p:nvCxnSpPr>
            <p:cNvPr id="621" name="Google Shape;621;p52"/>
            <p:cNvCxnSpPr/>
            <p:nvPr/>
          </p:nvCxnSpPr>
          <p:spPr>
            <a:xfrm>
              <a:off x="7273925" y="3813175"/>
              <a:ext cx="587375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52"/>
            <p:cNvCxnSpPr/>
            <p:nvPr/>
          </p:nvCxnSpPr>
          <p:spPr>
            <a:xfrm>
              <a:off x="7626350" y="3952875"/>
              <a:ext cx="292100" cy="185738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52"/>
            <p:cNvCxnSpPr/>
            <p:nvPr/>
          </p:nvCxnSpPr>
          <p:spPr>
            <a:xfrm flipH="1">
              <a:off x="8451850" y="3968750"/>
              <a:ext cx="119063" cy="169863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4" name="Google Shape;624;p52"/>
            <p:cNvSpPr/>
            <p:nvPr/>
          </p:nvSpPr>
          <p:spPr>
            <a:xfrm>
              <a:off x="4551363" y="4875213"/>
              <a:ext cx="1093885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Purchaser</a:t>
              </a: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4471988" y="4749800"/>
              <a:ext cx="1293812" cy="600075"/>
            </a:xfrm>
            <a:custGeom>
              <a:avLst/>
              <a:gdLst/>
              <a:ahLst/>
              <a:cxnLst/>
              <a:rect l="l" t="t" r="r" b="b"/>
              <a:pathLst>
                <a:path w="815" h="378" extrusionOk="0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26" name="Google Shape;626;p52"/>
            <p:cNvGrpSpPr/>
            <p:nvPr/>
          </p:nvGrpSpPr>
          <p:grpSpPr>
            <a:xfrm>
              <a:off x="2714629" y="3548070"/>
              <a:ext cx="2257428" cy="1017589"/>
              <a:chOff x="1710" y="2235"/>
              <a:chExt cx="1422" cy="641"/>
            </a:xfrm>
          </p:grpSpPr>
          <p:sp>
            <p:nvSpPr>
              <p:cNvPr id="627" name="Google Shape;627;p52"/>
              <p:cNvSpPr/>
              <p:nvPr/>
            </p:nvSpPr>
            <p:spPr>
              <a:xfrm>
                <a:off x="1710" y="2385"/>
                <a:ext cx="501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89" extrusionOk="0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28" name="Google Shape;628;p52"/>
              <p:cNvSpPr/>
              <p:nvPr/>
            </p:nvSpPr>
            <p:spPr>
              <a:xfrm>
                <a:off x="2630" y="2385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29" name="Google Shape;629;p52"/>
              <p:cNvSpPr/>
              <p:nvPr/>
            </p:nvSpPr>
            <p:spPr>
              <a:xfrm>
                <a:off x="2160" y="2247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30" name="Google Shape;630;p52"/>
              <p:cNvSpPr/>
              <p:nvPr/>
            </p:nvSpPr>
            <p:spPr>
              <a:xfrm>
                <a:off x="2217" y="2235"/>
                <a:ext cx="431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631" name="Google Shape;631;p52"/>
              <p:cNvSpPr/>
              <p:nvPr/>
            </p:nvSpPr>
            <p:spPr>
              <a:xfrm>
                <a:off x="2071" y="2703"/>
                <a:ext cx="83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/>
              </a:p>
            </p:txBody>
          </p:sp>
          <p:sp>
            <p:nvSpPr>
              <p:cNvPr id="632" name="Google Shape;632;p52"/>
              <p:cNvSpPr/>
              <p:nvPr/>
            </p:nvSpPr>
            <p:spPr>
              <a:xfrm>
                <a:off x="1841" y="2358"/>
                <a:ext cx="33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sp>
            <p:nvSpPr>
              <p:cNvPr id="633" name="Google Shape;633;p52"/>
              <p:cNvSpPr/>
              <p:nvPr/>
            </p:nvSpPr>
            <p:spPr>
              <a:xfrm>
                <a:off x="2786" y="2363"/>
                <a:ext cx="275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lot</a:t>
                </a:r>
                <a:endParaRPr/>
              </a:p>
            </p:txBody>
          </p:sp>
          <p:sp>
            <p:nvSpPr>
              <p:cNvPr id="634" name="Google Shape;634;p52"/>
              <p:cNvSpPr/>
              <p:nvPr/>
            </p:nvSpPr>
            <p:spPr>
              <a:xfrm>
                <a:off x="2063" y="2692"/>
                <a:ext cx="751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70" extrusionOk="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635" name="Google Shape;635;p52"/>
              <p:cNvCxnSpPr/>
              <p:nvPr/>
            </p:nvCxnSpPr>
            <p:spPr>
              <a:xfrm>
                <a:off x="1962" y="2577"/>
                <a:ext cx="338" cy="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52"/>
              <p:cNvCxnSpPr/>
              <p:nvPr/>
            </p:nvCxnSpPr>
            <p:spPr>
              <a:xfrm>
                <a:off x="2423" y="2442"/>
                <a:ext cx="31" cy="24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52"/>
              <p:cNvCxnSpPr/>
              <p:nvPr/>
            </p:nvCxnSpPr>
            <p:spPr>
              <a:xfrm rot="10800000" flipH="1">
                <a:off x="2548" y="2540"/>
                <a:ext cx="184" cy="15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8" name="Google Shape;638;p52"/>
            <p:cNvCxnSpPr/>
            <p:nvPr/>
          </p:nvCxnSpPr>
          <p:spPr>
            <a:xfrm flipH="1">
              <a:off x="7061200" y="4445000"/>
              <a:ext cx="1193800" cy="48260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9" name="Google Shape;639;p52"/>
            <p:cNvCxnSpPr/>
            <p:nvPr/>
          </p:nvCxnSpPr>
          <p:spPr>
            <a:xfrm>
              <a:off x="3968750" y="4578350"/>
              <a:ext cx="825500" cy="2921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0" name="Google Shape;640;p52"/>
          <p:cNvGrpSpPr/>
          <p:nvPr/>
        </p:nvGrpSpPr>
        <p:grpSpPr>
          <a:xfrm>
            <a:off x="2941928" y="1593274"/>
            <a:ext cx="5709627" cy="1652925"/>
            <a:chOff x="2900363" y="1225551"/>
            <a:chExt cx="5999162" cy="2300291"/>
          </a:xfrm>
        </p:grpSpPr>
        <p:sp>
          <p:nvSpPr>
            <p:cNvPr id="641" name="Google Shape;641;p52"/>
            <p:cNvSpPr/>
            <p:nvPr/>
          </p:nvSpPr>
          <p:spPr>
            <a:xfrm>
              <a:off x="6975475" y="1447800"/>
              <a:ext cx="865188" cy="314325"/>
            </a:xfrm>
            <a:custGeom>
              <a:avLst/>
              <a:gdLst/>
              <a:ahLst/>
              <a:cxnLst/>
              <a:rect l="l" t="t" r="r" b="b"/>
              <a:pathLst>
                <a:path w="545" h="198" extrusionOk="0">
                  <a:moveTo>
                    <a:pt x="544" y="99"/>
                  </a:moveTo>
                  <a:lnTo>
                    <a:pt x="544" y="91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1" y="36"/>
                  </a:lnTo>
                  <a:lnTo>
                    <a:pt x="465" y="30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79" y="30"/>
                  </a:lnTo>
                  <a:lnTo>
                    <a:pt x="63" y="36"/>
                  </a:lnTo>
                  <a:lnTo>
                    <a:pt x="49" y="42"/>
                  </a:lnTo>
                  <a:lnTo>
                    <a:pt x="37" y="50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9"/>
                  </a:lnTo>
                  <a:lnTo>
                    <a:pt x="97" y="175"/>
                  </a:lnTo>
                  <a:lnTo>
                    <a:pt x="116" y="180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80"/>
                  </a:lnTo>
                  <a:lnTo>
                    <a:pt x="447" y="175"/>
                  </a:lnTo>
                  <a:lnTo>
                    <a:pt x="465" y="169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1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8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8034338" y="1457325"/>
              <a:ext cx="865187" cy="314325"/>
            </a:xfrm>
            <a:custGeom>
              <a:avLst/>
              <a:gdLst/>
              <a:ahLst/>
              <a:cxnLst/>
              <a:rect l="l" t="t" r="r" b="b"/>
              <a:pathLst>
                <a:path w="545" h="198" extrusionOk="0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6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9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9" y="179"/>
                  </a:lnTo>
                  <a:lnTo>
                    <a:pt x="447" y="174"/>
                  </a:lnTo>
                  <a:lnTo>
                    <a:pt x="464" y="169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2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50"/>
                  </a:lnTo>
                  <a:lnTo>
                    <a:pt x="26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5638800" y="1752600"/>
              <a:ext cx="1068388" cy="687388"/>
            </a:xfrm>
            <a:custGeom>
              <a:avLst/>
              <a:gdLst/>
              <a:ahLst/>
              <a:cxnLst/>
              <a:rect l="l" t="t" r="r" b="b"/>
              <a:pathLst>
                <a:path w="673" h="433" extrusionOk="0">
                  <a:moveTo>
                    <a:pt x="0" y="217"/>
                  </a:moveTo>
                  <a:lnTo>
                    <a:pt x="331" y="0"/>
                  </a:lnTo>
                  <a:lnTo>
                    <a:pt x="672" y="224"/>
                  </a:lnTo>
                  <a:lnTo>
                    <a:pt x="331" y="432"/>
                  </a:lnTo>
                  <a:lnTo>
                    <a:pt x="0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7515225" y="1981200"/>
              <a:ext cx="1339850" cy="293688"/>
            </a:xfrm>
            <a:custGeom>
              <a:avLst/>
              <a:gdLst/>
              <a:ahLst/>
              <a:cxnLst/>
              <a:rect l="l" t="t" r="r" b="b"/>
              <a:pathLst>
                <a:path w="844" h="185" extrusionOk="0">
                  <a:moveTo>
                    <a:pt x="843" y="184"/>
                  </a:moveTo>
                  <a:lnTo>
                    <a:pt x="843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843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52"/>
            <p:cNvSpPr/>
            <p:nvPr/>
          </p:nvSpPr>
          <p:spPr>
            <a:xfrm>
              <a:off x="8158163" y="1463675"/>
              <a:ext cx="469918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6970714" y="1436688"/>
              <a:ext cx="712457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pname</a:t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7566025" y="1938337"/>
              <a:ext cx="1116686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Dependents</a:t>
              </a:r>
              <a:endParaRPr/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5761039" y="1968500"/>
              <a:ext cx="737720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Covers</a:t>
              </a:r>
              <a:endParaRPr/>
            </a:p>
          </p:txBody>
        </p:sp>
        <p:grpSp>
          <p:nvGrpSpPr>
            <p:cNvPr id="649" name="Google Shape;649;p52"/>
            <p:cNvGrpSpPr/>
            <p:nvPr/>
          </p:nvGrpSpPr>
          <p:grpSpPr>
            <a:xfrm>
              <a:off x="2900363" y="1225551"/>
              <a:ext cx="2454275" cy="1104901"/>
              <a:chOff x="1827" y="772"/>
              <a:chExt cx="1546" cy="696"/>
            </a:xfrm>
          </p:grpSpPr>
          <p:sp>
            <p:nvSpPr>
              <p:cNvPr id="650" name="Google Shape;650;p52"/>
              <p:cNvSpPr/>
              <p:nvPr/>
            </p:nvSpPr>
            <p:spPr>
              <a:xfrm>
                <a:off x="1827" y="924"/>
                <a:ext cx="545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98" extrusionOk="0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1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5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4" y="168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1" name="Google Shape;651;p52"/>
              <p:cNvSpPr/>
              <p:nvPr/>
            </p:nvSpPr>
            <p:spPr>
              <a:xfrm>
                <a:off x="2827" y="924"/>
                <a:ext cx="546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8" extrusionOk="0">
                    <a:moveTo>
                      <a:pt x="0" y="99"/>
                    </a:moveTo>
                    <a:lnTo>
                      <a:pt x="1" y="107"/>
                    </a:lnTo>
                    <a:lnTo>
                      <a:pt x="5" y="116"/>
                    </a:lnTo>
                    <a:lnTo>
                      <a:pt x="9" y="124"/>
                    </a:lnTo>
                    <a:lnTo>
                      <a:pt x="17" y="132"/>
                    </a:lnTo>
                    <a:lnTo>
                      <a:pt x="26" y="140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8" y="174"/>
                    </a:lnTo>
                    <a:lnTo>
                      <a:pt x="117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9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5"/>
                    </a:lnTo>
                    <a:lnTo>
                      <a:pt x="343" y="194"/>
                    </a:lnTo>
                    <a:lnTo>
                      <a:pt x="366" y="191"/>
                    </a:lnTo>
                    <a:lnTo>
                      <a:pt x="388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8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6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1"/>
                    </a:lnTo>
                    <a:lnTo>
                      <a:pt x="536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9" y="13"/>
                    </a:lnTo>
                    <a:lnTo>
                      <a:pt x="388" y="9"/>
                    </a:lnTo>
                    <a:lnTo>
                      <a:pt x="366" y="6"/>
                    </a:lnTo>
                    <a:lnTo>
                      <a:pt x="343" y="3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9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7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50" y="42"/>
                    </a:lnTo>
                    <a:lnTo>
                      <a:pt x="37" y="49"/>
                    </a:lnTo>
                    <a:lnTo>
                      <a:pt x="26" y="57"/>
                    </a:lnTo>
                    <a:lnTo>
                      <a:pt x="17" y="65"/>
                    </a:lnTo>
                    <a:lnTo>
                      <a:pt x="9" y="73"/>
                    </a:lnTo>
                    <a:lnTo>
                      <a:pt x="5" y="81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2" name="Google Shape;652;p52"/>
              <p:cNvSpPr/>
              <p:nvPr/>
            </p:nvSpPr>
            <p:spPr>
              <a:xfrm>
                <a:off x="2317" y="1242"/>
                <a:ext cx="820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0" extrusionOk="0">
                    <a:moveTo>
                      <a:pt x="819" y="169"/>
                    </a:moveTo>
                    <a:lnTo>
                      <a:pt x="819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819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3" name="Google Shape;653;p52"/>
              <p:cNvSpPr/>
              <p:nvPr/>
            </p:nvSpPr>
            <p:spPr>
              <a:xfrm>
                <a:off x="2317" y="779"/>
                <a:ext cx="545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98" extrusionOk="0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79" y="29"/>
                    </a:lnTo>
                    <a:lnTo>
                      <a:pt x="63" y="35"/>
                    </a:lnTo>
                    <a:lnTo>
                      <a:pt x="49" y="42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4" name="Google Shape;654;p52"/>
              <p:cNvSpPr/>
              <p:nvPr/>
            </p:nvSpPr>
            <p:spPr>
              <a:xfrm>
                <a:off x="2349" y="772"/>
                <a:ext cx="38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655" name="Google Shape;655;p52"/>
              <p:cNvSpPr/>
              <p:nvPr/>
            </p:nvSpPr>
            <p:spPr>
              <a:xfrm>
                <a:off x="2362" y="1227"/>
                <a:ext cx="658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/>
              </a:p>
            </p:txBody>
          </p:sp>
          <p:sp>
            <p:nvSpPr>
              <p:cNvPr id="656" name="Google Shape;656;p52"/>
              <p:cNvSpPr/>
              <p:nvPr/>
            </p:nvSpPr>
            <p:spPr>
              <a:xfrm>
                <a:off x="1975" y="903"/>
                <a:ext cx="29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sp>
            <p:nvSpPr>
              <p:cNvPr id="657" name="Google Shape;657;p52"/>
              <p:cNvSpPr/>
              <p:nvPr/>
            </p:nvSpPr>
            <p:spPr>
              <a:xfrm>
                <a:off x="3002" y="908"/>
                <a:ext cx="2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lot</a:t>
                </a:r>
                <a:endParaRPr/>
              </a:p>
            </p:txBody>
          </p:sp>
          <p:cxnSp>
            <p:nvCxnSpPr>
              <p:cNvPr id="658" name="Google Shape;658;p52"/>
              <p:cNvCxnSpPr/>
              <p:nvPr/>
            </p:nvCxnSpPr>
            <p:spPr>
              <a:xfrm>
                <a:off x="2097" y="1137"/>
                <a:ext cx="318" cy="9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2"/>
              <p:cNvCxnSpPr/>
              <p:nvPr/>
            </p:nvCxnSpPr>
            <p:spPr>
              <a:xfrm>
                <a:off x="2582" y="993"/>
                <a:ext cx="0" cy="2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2"/>
              <p:cNvCxnSpPr/>
              <p:nvPr/>
            </p:nvCxnSpPr>
            <p:spPr>
              <a:xfrm flipH="1">
                <a:off x="2809" y="1137"/>
                <a:ext cx="296" cy="8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61" name="Google Shape;661;p52"/>
            <p:cNvCxnSpPr/>
            <p:nvPr/>
          </p:nvCxnSpPr>
          <p:spPr>
            <a:xfrm>
              <a:off x="6696075" y="2117725"/>
              <a:ext cx="795338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52"/>
            <p:cNvCxnSpPr/>
            <p:nvPr/>
          </p:nvCxnSpPr>
          <p:spPr>
            <a:xfrm>
              <a:off x="7413625" y="1774825"/>
              <a:ext cx="322263" cy="18415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52"/>
            <p:cNvCxnSpPr/>
            <p:nvPr/>
          </p:nvCxnSpPr>
          <p:spPr>
            <a:xfrm flipH="1">
              <a:off x="8223250" y="1804988"/>
              <a:ext cx="271463" cy="169862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52"/>
            <p:cNvCxnSpPr/>
            <p:nvPr/>
          </p:nvCxnSpPr>
          <p:spPr>
            <a:xfrm>
              <a:off x="7029450" y="1692275"/>
              <a:ext cx="676275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665" name="Google Shape;665;p52"/>
            <p:cNvGrpSpPr/>
            <p:nvPr/>
          </p:nvGrpSpPr>
          <p:grpSpPr>
            <a:xfrm>
              <a:off x="4954588" y="2636841"/>
              <a:ext cx="2227262" cy="889001"/>
              <a:chOff x="3121" y="1661"/>
              <a:chExt cx="1403" cy="560"/>
            </a:xfrm>
          </p:grpSpPr>
          <p:sp>
            <p:nvSpPr>
              <p:cNvPr id="666" name="Google Shape;666;p52"/>
              <p:cNvSpPr/>
              <p:nvPr/>
            </p:nvSpPr>
            <p:spPr>
              <a:xfrm>
                <a:off x="3121" y="1978"/>
                <a:ext cx="672" cy="20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9" extrusionOk="0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7" name="Google Shape;667;p52"/>
              <p:cNvSpPr/>
              <p:nvPr/>
            </p:nvSpPr>
            <p:spPr>
              <a:xfrm>
                <a:off x="3978" y="1995"/>
                <a:ext cx="546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8" extrusionOk="0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8" name="Google Shape;668;p52"/>
              <p:cNvSpPr/>
              <p:nvPr/>
            </p:nvSpPr>
            <p:spPr>
              <a:xfrm>
                <a:off x="3597" y="1677"/>
                <a:ext cx="71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03" extrusionOk="0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9" name="Google Shape;669;p52"/>
              <p:cNvSpPr/>
              <p:nvPr/>
            </p:nvSpPr>
            <p:spPr>
              <a:xfrm>
                <a:off x="3670" y="1661"/>
                <a:ext cx="50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Policies</a:t>
                </a:r>
                <a:endParaRPr/>
              </a:p>
            </p:txBody>
          </p:sp>
          <p:sp>
            <p:nvSpPr>
              <p:cNvPr id="670" name="Google Shape;670;p52"/>
              <p:cNvSpPr/>
              <p:nvPr/>
            </p:nvSpPr>
            <p:spPr>
              <a:xfrm>
                <a:off x="3130" y="1967"/>
                <a:ext cx="507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policyid</a:t>
                </a:r>
                <a:endParaRPr/>
              </a:p>
            </p:txBody>
          </p:sp>
          <p:sp>
            <p:nvSpPr>
              <p:cNvPr id="671" name="Google Shape;671;p52"/>
              <p:cNvSpPr/>
              <p:nvPr/>
            </p:nvSpPr>
            <p:spPr>
              <a:xfrm>
                <a:off x="4118" y="1980"/>
                <a:ext cx="330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/>
              </a:p>
            </p:txBody>
          </p:sp>
          <p:cxnSp>
            <p:nvCxnSpPr>
              <p:cNvPr id="672" name="Google Shape;672;p52"/>
              <p:cNvCxnSpPr/>
              <p:nvPr/>
            </p:nvCxnSpPr>
            <p:spPr>
              <a:xfrm rot="10800000" flipH="1">
                <a:off x="3457" y="1875"/>
                <a:ext cx="299" cy="11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52"/>
              <p:cNvCxnSpPr/>
              <p:nvPr/>
            </p:nvCxnSpPr>
            <p:spPr>
              <a:xfrm rot="10800000">
                <a:off x="4009" y="1887"/>
                <a:ext cx="248" cy="10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4" name="Google Shape;674;p52"/>
            <p:cNvCxnSpPr/>
            <p:nvPr/>
          </p:nvCxnSpPr>
          <p:spPr>
            <a:xfrm>
              <a:off x="6172200" y="2444750"/>
              <a:ext cx="0" cy="2159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52"/>
            <p:cNvCxnSpPr/>
            <p:nvPr/>
          </p:nvCxnSpPr>
          <p:spPr>
            <a:xfrm rot="10800000">
              <a:off x="4946650" y="2133600"/>
              <a:ext cx="6985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52"/>
            <p:cNvSpPr/>
            <p:nvPr/>
          </p:nvSpPr>
          <p:spPr>
            <a:xfrm>
              <a:off x="3262313" y="2424113"/>
              <a:ext cx="988680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Bad design</a:t>
              </a:r>
              <a:endParaRPr/>
            </a:p>
          </p:txBody>
        </p:sp>
      </p:grpSp>
      <p:grpSp>
        <p:nvGrpSpPr>
          <p:cNvPr id="677" name="Google Shape;677;p52"/>
          <p:cNvGrpSpPr/>
          <p:nvPr/>
        </p:nvGrpSpPr>
        <p:grpSpPr>
          <a:xfrm>
            <a:off x="2355881" y="5417127"/>
            <a:ext cx="2624193" cy="1233055"/>
            <a:chOff x="3103800" y="5156200"/>
            <a:chExt cx="4041544" cy="1549400"/>
          </a:xfrm>
        </p:grpSpPr>
        <p:sp>
          <p:nvSpPr>
            <p:cNvPr id="678" name="Google Shape;678;p52"/>
            <p:cNvSpPr/>
            <p:nvPr/>
          </p:nvSpPr>
          <p:spPr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79" name="Google Shape;679;p52"/>
            <p:cNvGrpSpPr/>
            <p:nvPr/>
          </p:nvGrpSpPr>
          <p:grpSpPr>
            <a:xfrm>
              <a:off x="4829179" y="5788028"/>
              <a:ext cx="2316165" cy="900113"/>
              <a:chOff x="3042" y="3646"/>
              <a:chExt cx="1459" cy="567"/>
            </a:xfrm>
          </p:grpSpPr>
          <p:sp>
            <p:nvSpPr>
              <p:cNvPr id="680" name="Google Shape;680;p52"/>
              <p:cNvSpPr/>
              <p:nvPr/>
            </p:nvSpPr>
            <p:spPr>
              <a:xfrm>
                <a:off x="3042" y="3994"/>
                <a:ext cx="713" cy="209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09" extrusionOk="0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1" name="Google Shape;681;p52"/>
              <p:cNvSpPr/>
              <p:nvPr/>
            </p:nvSpPr>
            <p:spPr>
              <a:xfrm>
                <a:off x="3967" y="4019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2" name="Google Shape;682;p52"/>
              <p:cNvSpPr/>
              <p:nvPr/>
            </p:nvSpPr>
            <p:spPr>
              <a:xfrm>
                <a:off x="3613" y="3682"/>
                <a:ext cx="624" cy="19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95" extrusionOk="0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3" name="Google Shape;683;p52"/>
              <p:cNvSpPr/>
              <p:nvPr/>
            </p:nvSpPr>
            <p:spPr>
              <a:xfrm>
                <a:off x="3129" y="3986"/>
                <a:ext cx="743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policyid</a:t>
                </a:r>
                <a:endParaRPr/>
              </a:p>
            </p:txBody>
          </p:sp>
          <p:sp>
            <p:nvSpPr>
              <p:cNvPr id="684" name="Google Shape;684;p52"/>
              <p:cNvSpPr/>
              <p:nvPr/>
            </p:nvSpPr>
            <p:spPr>
              <a:xfrm>
                <a:off x="4017" y="3996"/>
                <a:ext cx="484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/>
              </a:p>
            </p:txBody>
          </p:sp>
          <p:sp>
            <p:nvSpPr>
              <p:cNvPr id="685" name="Google Shape;685;p52"/>
              <p:cNvSpPr/>
              <p:nvPr/>
            </p:nvSpPr>
            <p:spPr>
              <a:xfrm>
                <a:off x="3614" y="3646"/>
                <a:ext cx="742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Policies</a:t>
                </a:r>
                <a:endParaRPr/>
              </a:p>
            </p:txBody>
          </p:sp>
          <p:cxnSp>
            <p:nvCxnSpPr>
              <p:cNvPr id="686" name="Google Shape;686;p52"/>
              <p:cNvCxnSpPr/>
              <p:nvPr/>
            </p:nvCxnSpPr>
            <p:spPr>
              <a:xfrm rot="10800000" flipH="1">
                <a:off x="3476" y="3874"/>
                <a:ext cx="271" cy="1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52"/>
              <p:cNvCxnSpPr/>
              <p:nvPr/>
            </p:nvCxnSpPr>
            <p:spPr>
              <a:xfrm rot="10800000">
                <a:off x="3939" y="3874"/>
                <a:ext cx="257" cy="1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88" name="Google Shape;688;p52"/>
            <p:cNvCxnSpPr/>
            <p:nvPr/>
          </p:nvCxnSpPr>
          <p:spPr>
            <a:xfrm rot="10800000">
              <a:off x="5461000" y="5156200"/>
              <a:ext cx="584200" cy="66040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9" name="Google Shape;689;p52"/>
            <p:cNvCxnSpPr/>
            <p:nvPr/>
          </p:nvCxnSpPr>
          <p:spPr>
            <a:xfrm rot="10800000" flipH="1">
              <a:off x="6254750" y="5403850"/>
              <a:ext cx="292100" cy="3937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0" name="Google Shape;690;p52"/>
            <p:cNvSpPr/>
            <p:nvPr/>
          </p:nvSpPr>
          <p:spPr>
            <a:xfrm>
              <a:off x="3103800" y="5513495"/>
              <a:ext cx="1659035" cy="344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Better design</a:t>
              </a:r>
              <a:endParaRPr/>
            </a:p>
          </p:txBody>
        </p:sp>
      </p:grpSp>
      <p:cxnSp>
        <p:nvCxnSpPr>
          <p:cNvPr id="691" name="Google Shape;691;p52"/>
          <p:cNvCxnSpPr/>
          <p:nvPr/>
        </p:nvCxnSpPr>
        <p:spPr>
          <a:xfrm>
            <a:off x="3061854" y="5084618"/>
            <a:ext cx="290946" cy="15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92" name="Google Shape;692;p52"/>
          <p:cNvCxnSpPr/>
          <p:nvPr/>
        </p:nvCxnSpPr>
        <p:spPr>
          <a:xfrm rot="10800000" flipH="1">
            <a:off x="249382" y="3380511"/>
            <a:ext cx="8645236" cy="138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3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54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3"/>
          <p:cNvSpPr txBox="1">
            <a:spLocks noGrp="1"/>
          </p:cNvSpPr>
          <p:nvPr>
            <p:ph type="title"/>
          </p:nvPr>
        </p:nvSpPr>
        <p:spPr>
          <a:xfrm>
            <a:off x="540327" y="381000"/>
            <a:ext cx="761307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/>
          </a:p>
        </p:txBody>
      </p:sp>
      <p:sp>
        <p:nvSpPr>
          <p:cNvPr id="699" name="Google Shape;699;p5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To transform the conceptual data model into a set of normalized relations</a:t>
            </a:r>
            <a:endParaRPr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Steps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Represent entities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Represent relationships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Normalize the relations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Merge the relations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SzPts val="1680"/>
              <a:buFont typeface="Georgia"/>
              <a:buNone/>
            </a:pPr>
            <a:endParaRPr sz="2400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 sz="3200"/>
          </a:p>
        </p:txBody>
      </p:sp>
      <p:sp>
        <p:nvSpPr>
          <p:cNvPr id="705" name="Google Shape;705;p5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pic>
        <p:nvPicPr>
          <p:cNvPr id="706" name="Google Shape;706;p54" descr="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363" y="3969329"/>
            <a:ext cx="8271164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54" descr="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0982" y="1482436"/>
            <a:ext cx="5070761" cy="2452544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 txBox="1"/>
          <p:nvPr/>
        </p:nvSpPr>
        <p:spPr>
          <a:xfrm>
            <a:off x="374072" y="5444836"/>
            <a:ext cx="82157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Customer(</a:t>
            </a:r>
            <a:r>
              <a:rPr lang="en-US" sz="2000" b="1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</a:t>
            </a: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name, Address, City_State_ZIP, Discount)</a:t>
            </a: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/>
          </a:p>
        </p:txBody>
      </p:sp>
      <p:sp>
        <p:nvSpPr>
          <p:cNvPr id="714" name="Google Shape;714;p55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307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SzPts val="2125"/>
              <a:buNone/>
            </a:pPr>
            <a:r>
              <a:rPr lang="en-US"/>
              <a:t>Represent Relationships</a:t>
            </a:r>
            <a:endParaRPr/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/>
              <a:t>Binary 1:N Relationships</a:t>
            </a:r>
            <a:endParaRPr/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Add the primary key attribute of the entity on the one side of the relationship as a foreign key in the relation on the many side</a:t>
            </a:r>
            <a:endParaRPr/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SzPts val="1540"/>
              <a:buFont typeface="Georgia"/>
              <a:buNone/>
            </a:pPr>
            <a:endParaRPr/>
          </a:p>
        </p:txBody>
      </p:sp>
      <p:sp>
        <p:nvSpPr>
          <p:cNvPr id="715" name="Google Shape;715;p55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pic>
        <p:nvPicPr>
          <p:cNvPr id="716" name="Google Shape;716;p55" descr="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1212" y="1485901"/>
            <a:ext cx="3597001" cy="312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55" descr="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704" y="4786313"/>
            <a:ext cx="7619999" cy="154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 sz="3200"/>
          </a:p>
        </p:txBody>
      </p:sp>
      <p:sp>
        <p:nvSpPr>
          <p:cNvPr id="723" name="Google Shape;723;p56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pic>
        <p:nvPicPr>
          <p:cNvPr id="724" name="Google Shape;724;p56" descr="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368" y="2092063"/>
            <a:ext cx="3048000" cy="360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6" descr="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3964" y="1496287"/>
            <a:ext cx="4648200" cy="472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7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58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1" name="Google Shape;731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/>
          </a:p>
        </p:txBody>
      </p:sp>
      <p:sp>
        <p:nvSpPr>
          <p:cNvPr id="732" name="Google Shape;732;p5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7688" lvl="1" indent="-273050" algn="l" rtl="0">
              <a:spcBef>
                <a:spcPts val="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Binary 1:1 relationship</a:t>
            </a:r>
            <a:endParaRPr/>
          </a:p>
          <a:p>
            <a:pPr marL="822325" lvl="2" indent="-2286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Three possible options</a:t>
            </a:r>
            <a:endParaRPr/>
          </a:p>
          <a:p>
            <a:pPr marL="1096963" lvl="3" indent="-2286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lphaLcPeriod"/>
            </a:pPr>
            <a:r>
              <a:rPr lang="en-US"/>
              <a:t>Add the primary key of A as a foreign key of B</a:t>
            </a:r>
            <a:endParaRPr/>
          </a:p>
          <a:p>
            <a:pPr marL="1096963" lvl="3" indent="-2286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lphaLcPeriod"/>
            </a:pPr>
            <a:r>
              <a:rPr lang="en-US"/>
              <a:t>Add the primary key of B as a foreign key of A</a:t>
            </a:r>
            <a:endParaRPr/>
          </a:p>
          <a:p>
            <a:pPr marL="1096963" lvl="3" indent="-2286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lphaLcPeriod"/>
            </a:pPr>
            <a:r>
              <a:rPr lang="en-US"/>
              <a:t>Both</a:t>
            </a:r>
            <a:endParaRPr/>
          </a:p>
          <a:p>
            <a:pPr marL="547688" lvl="1" indent="-273049" algn="l" rtl="0">
              <a:spcBef>
                <a:spcPts val="440"/>
              </a:spcBef>
              <a:spcAft>
                <a:spcPts val="0"/>
              </a:spcAft>
              <a:buSzPts val="1540"/>
              <a:buFont typeface="Georgia"/>
              <a:buNone/>
            </a:pPr>
            <a:endParaRPr/>
          </a:p>
          <a:p>
            <a:pPr marL="273050" lvl="0" indent="-12731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8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59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58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239000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Transforming E-R Diagrams into Relations</a:t>
            </a:r>
            <a:endParaRPr/>
          </a:p>
        </p:txBody>
      </p:sp>
      <p:sp>
        <p:nvSpPr>
          <p:cNvPr id="739" name="Google Shape;739;p58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772400" cy="363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Represent Relationships (continued)</a:t>
            </a:r>
            <a:endParaRPr/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Binary and higher M:N relationships</a:t>
            </a:r>
            <a:endParaRPr/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SzPts val="1500"/>
              <a:buChar char="⯍"/>
            </a:pPr>
            <a:r>
              <a:rPr lang="en-US"/>
              <a:t>Create another relation and include primary keys of all relations as primary key of new relation</a:t>
            </a:r>
            <a:endParaRPr/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SzPts val="1540"/>
              <a:buFont typeface="Georgia"/>
              <a:buNone/>
            </a:pPr>
            <a:endParaRPr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0F35-3E4C-D1D5-7E2E-56F96E7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7EF0-3BE7-1806-FE5C-83AD29AFA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dirty="0"/>
              <a:t>Attribute types:</a:t>
            </a: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Simple</a:t>
            </a:r>
            <a:r>
              <a:rPr lang="en-US" dirty="0"/>
              <a:t> attributes: </a:t>
            </a:r>
            <a:r>
              <a:rPr lang="en-US" sz="2000" dirty="0" err="1">
                <a:solidFill>
                  <a:schemeClr val="tx1"/>
                </a:solidFill>
              </a:rPr>
              <a:t>Student</a:t>
            </a:r>
            <a:r>
              <a:rPr lang="en-US" sz="2100" dirty="0" err="1">
                <a:solidFill>
                  <a:schemeClr val="tx1"/>
                </a:solidFill>
              </a:rPr>
              <a:t>_Id</a:t>
            </a:r>
            <a:endParaRPr lang="en-US" sz="2100" dirty="0">
              <a:solidFill>
                <a:schemeClr val="tx1"/>
              </a:solidFill>
            </a:endParaRP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dirty="0"/>
              <a:t> </a:t>
            </a:r>
            <a:r>
              <a:rPr lang="en-US" i="1" dirty="0"/>
              <a:t>composite</a:t>
            </a:r>
            <a:r>
              <a:rPr lang="en-US" dirty="0"/>
              <a:t> attributes : </a:t>
            </a:r>
            <a:r>
              <a:rPr lang="en-US" sz="1900" dirty="0">
                <a:solidFill>
                  <a:schemeClr val="tx1"/>
                </a:solidFill>
              </a:rPr>
              <a:t>Street  (street can be further </a:t>
            </a:r>
            <a:r>
              <a:rPr lang="en-US" sz="1900" dirty="0" err="1">
                <a:solidFill>
                  <a:schemeClr val="tx1"/>
                </a:solidFill>
              </a:rPr>
              <a:t>devided</a:t>
            </a:r>
            <a:r>
              <a:rPr lang="en-US" sz="1900" dirty="0">
                <a:solidFill>
                  <a:schemeClr val="tx1"/>
                </a:solidFill>
              </a:rPr>
              <a:t> into street no,  </a:t>
            </a:r>
            <a:r>
              <a:rPr lang="en-US" sz="1900" dirty="0" err="1">
                <a:solidFill>
                  <a:schemeClr val="tx1"/>
                </a:solidFill>
              </a:rPr>
              <a:t>street_name</a:t>
            </a:r>
            <a:r>
              <a:rPr lang="en-US" sz="1900" dirty="0">
                <a:solidFill>
                  <a:schemeClr val="tx1"/>
                </a:solidFill>
              </a:rPr>
              <a:t> etc.</a:t>
            </a: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Single-valued</a:t>
            </a:r>
            <a:r>
              <a:rPr lang="en-US" dirty="0"/>
              <a:t> and </a:t>
            </a:r>
            <a:r>
              <a:rPr lang="en-US" i="1" dirty="0"/>
              <a:t>multi-valued</a:t>
            </a:r>
            <a:r>
              <a:rPr lang="en-US" dirty="0"/>
              <a:t>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Example: multi valued attribute: </a:t>
            </a:r>
            <a:r>
              <a:rPr lang="en-US" i="1" dirty="0" err="1"/>
              <a:t>phone_numbers</a:t>
            </a:r>
            <a:endParaRPr lang="en-US" i="1" dirty="0"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Derived</a:t>
            </a:r>
            <a:r>
              <a:rPr lang="en-US" dirty="0"/>
              <a:t>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Can be computed from other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Example:  age, given </a:t>
            </a:r>
            <a:r>
              <a:rPr lang="en-US" dirty="0" err="1"/>
              <a:t>date_of_birth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FF9B-1F0E-E252-B016-81DA90F65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7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"/>
          <p:cNvSpPr txBox="1">
            <a:spLocks noGrp="1"/>
          </p:cNvSpPr>
          <p:nvPr>
            <p:ph type="sldNum" idx="12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50" name="Google Shape;750;p59"/>
          <p:cNvSpPr txBox="1">
            <a:spLocks noGrp="1"/>
          </p:cNvSpPr>
          <p:nvPr>
            <p:ph type="title"/>
          </p:nvPr>
        </p:nvSpPr>
        <p:spPr>
          <a:xfrm>
            <a:off x="706582" y="263235"/>
            <a:ext cx="7239000" cy="61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Constraints</a:t>
            </a:r>
            <a:endParaRPr/>
          </a:p>
        </p:txBody>
      </p:sp>
      <p:sp>
        <p:nvSpPr>
          <p:cNvPr id="751" name="Google Shape;751;p59"/>
          <p:cNvSpPr txBox="1">
            <a:spLocks noGrp="1"/>
          </p:cNvSpPr>
          <p:nvPr>
            <p:ph type="body" idx="1"/>
          </p:nvPr>
        </p:nvSpPr>
        <p:spPr>
          <a:xfrm>
            <a:off x="124695" y="1350805"/>
            <a:ext cx="3276600" cy="128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Each dept has at most one manager, according to the    </a:t>
            </a:r>
            <a:r>
              <a:rPr lang="en-US" sz="1800" i="1" u="sng">
                <a:solidFill>
                  <a:schemeClr val="accent2"/>
                </a:solidFill>
              </a:rPr>
              <a:t>key constraint</a:t>
            </a:r>
            <a:r>
              <a:rPr lang="en-US" sz="1800" i="1">
                <a:solidFill>
                  <a:schemeClr val="accent2"/>
                </a:solidFill>
              </a:rPr>
              <a:t> </a:t>
            </a:r>
            <a:r>
              <a:rPr lang="en-US" sz="1800"/>
              <a:t>on Manages.</a:t>
            </a: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6911975" y="2063750"/>
            <a:ext cx="720725" cy="519113"/>
          </a:xfrm>
          <a:custGeom>
            <a:avLst/>
            <a:gdLst/>
            <a:ahLst/>
            <a:cxnLst/>
            <a:rect l="l" t="t" r="r" b="b"/>
            <a:pathLst>
              <a:path w="454" h="327" extrusionOk="0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3" name="Google Shape;753;p59"/>
          <p:cNvSpPr/>
          <p:nvPr/>
        </p:nvSpPr>
        <p:spPr>
          <a:xfrm>
            <a:off x="8231188" y="2085975"/>
            <a:ext cx="912812" cy="496888"/>
          </a:xfrm>
          <a:custGeom>
            <a:avLst/>
            <a:gdLst/>
            <a:ahLst/>
            <a:cxnLst/>
            <a:rect l="l" t="t" r="r" b="b"/>
            <a:pathLst>
              <a:path w="575" h="313" extrusionOk="0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4" name="Google Shape;754;p59"/>
          <p:cNvGrpSpPr/>
          <p:nvPr/>
        </p:nvGrpSpPr>
        <p:grpSpPr>
          <a:xfrm>
            <a:off x="7481888" y="1682750"/>
            <a:ext cx="939800" cy="519113"/>
            <a:chOff x="4713" y="1060"/>
            <a:chExt cx="592" cy="327"/>
          </a:xfrm>
        </p:grpSpPr>
        <p:sp>
          <p:nvSpPr>
            <p:cNvPr id="755" name="Google Shape;755;p59"/>
            <p:cNvSpPr/>
            <p:nvPr/>
          </p:nvSpPr>
          <p:spPr>
            <a:xfrm>
              <a:off x="4713" y="1060"/>
              <a:ext cx="592" cy="327"/>
            </a:xfrm>
            <a:custGeom>
              <a:avLst/>
              <a:gdLst/>
              <a:ahLst/>
              <a:cxnLst/>
              <a:rect l="l" t="t" r="r" b="b"/>
              <a:pathLst>
                <a:path w="592" h="327" extrusionOk="0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59"/>
            <p:cNvSpPr/>
            <p:nvPr/>
          </p:nvSpPr>
          <p:spPr>
            <a:xfrm>
              <a:off x="4741" y="1103"/>
              <a:ext cx="526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/>
            </a:p>
          </p:txBody>
        </p:sp>
      </p:grpSp>
      <p:sp>
        <p:nvSpPr>
          <p:cNvPr id="757" name="Google Shape;757;p59"/>
          <p:cNvSpPr/>
          <p:nvPr/>
        </p:nvSpPr>
        <p:spPr>
          <a:xfrm>
            <a:off x="8286750" y="2133600"/>
            <a:ext cx="8572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758" name="Google Shape;758;p59"/>
          <p:cNvSpPr/>
          <p:nvPr/>
        </p:nvSpPr>
        <p:spPr>
          <a:xfrm>
            <a:off x="7016750" y="2147888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grpSp>
        <p:nvGrpSpPr>
          <p:cNvPr id="759" name="Google Shape;759;p59"/>
          <p:cNvGrpSpPr/>
          <p:nvPr/>
        </p:nvGrpSpPr>
        <p:grpSpPr>
          <a:xfrm>
            <a:off x="5815013" y="1377950"/>
            <a:ext cx="720725" cy="519113"/>
            <a:chOff x="3663" y="868"/>
            <a:chExt cx="454" cy="327"/>
          </a:xfrm>
        </p:grpSpPr>
        <p:sp>
          <p:nvSpPr>
            <p:cNvPr id="760" name="Google Shape;760;p59"/>
            <p:cNvSpPr/>
            <p:nvPr/>
          </p:nvSpPr>
          <p:spPr>
            <a:xfrm>
              <a:off x="3663" y="868"/>
              <a:ext cx="454" cy="327"/>
            </a:xfrm>
            <a:custGeom>
              <a:avLst/>
              <a:gdLst/>
              <a:ahLst/>
              <a:cxnLst/>
              <a:rect l="l" t="t" r="r" b="b"/>
              <a:pathLst>
                <a:path w="454" h="327" extrusionOk="0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59"/>
            <p:cNvSpPr/>
            <p:nvPr/>
          </p:nvSpPr>
          <p:spPr>
            <a:xfrm>
              <a:off x="3666" y="930"/>
              <a:ext cx="441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</a:t>
              </a:r>
              <a:endParaRPr/>
            </a:p>
          </p:txBody>
        </p:sp>
      </p:grpSp>
      <p:grpSp>
        <p:nvGrpSpPr>
          <p:cNvPr id="762" name="Google Shape;762;p59"/>
          <p:cNvGrpSpPr/>
          <p:nvPr/>
        </p:nvGrpSpPr>
        <p:grpSpPr>
          <a:xfrm>
            <a:off x="3349625" y="1666875"/>
            <a:ext cx="2039938" cy="900113"/>
            <a:chOff x="2110" y="1050"/>
            <a:chExt cx="1285" cy="567"/>
          </a:xfrm>
        </p:grpSpPr>
        <p:sp>
          <p:nvSpPr>
            <p:cNvPr id="763" name="Google Shape;763;p59"/>
            <p:cNvSpPr/>
            <p:nvPr/>
          </p:nvSpPr>
          <p:spPr>
            <a:xfrm>
              <a:off x="2517" y="1050"/>
              <a:ext cx="454" cy="327"/>
            </a:xfrm>
            <a:custGeom>
              <a:avLst/>
              <a:gdLst/>
              <a:ahLst/>
              <a:cxnLst/>
              <a:rect l="l" t="t" r="r" b="b"/>
              <a:pathLst>
                <a:path w="454" h="327" extrusionOk="0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59"/>
            <p:cNvSpPr/>
            <p:nvPr/>
          </p:nvSpPr>
          <p:spPr>
            <a:xfrm>
              <a:off x="2110" y="1291"/>
              <a:ext cx="454" cy="326"/>
            </a:xfrm>
            <a:custGeom>
              <a:avLst/>
              <a:gdLst/>
              <a:ahLst/>
              <a:cxnLst/>
              <a:rect l="l" t="t" r="r" b="b"/>
              <a:pathLst>
                <a:path w="454" h="326" extrusionOk="0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59"/>
            <p:cNvSpPr/>
            <p:nvPr/>
          </p:nvSpPr>
          <p:spPr>
            <a:xfrm>
              <a:off x="2943" y="1291"/>
              <a:ext cx="452" cy="326"/>
            </a:xfrm>
            <a:custGeom>
              <a:avLst/>
              <a:gdLst/>
              <a:ahLst/>
              <a:cxnLst/>
              <a:rect l="l" t="t" r="r" b="b"/>
              <a:pathLst>
                <a:path w="452" h="326" extrusionOk="0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59"/>
            <p:cNvSpPr/>
            <p:nvPr/>
          </p:nvSpPr>
          <p:spPr>
            <a:xfrm>
              <a:off x="3021" y="1353"/>
              <a:ext cx="271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sp>
          <p:nvSpPr>
            <p:cNvPr id="767" name="Google Shape;767;p59"/>
            <p:cNvSpPr/>
            <p:nvPr/>
          </p:nvSpPr>
          <p:spPr>
            <a:xfrm>
              <a:off x="2515" y="1093"/>
              <a:ext cx="448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768" name="Google Shape;768;p59"/>
            <p:cNvSpPr/>
            <p:nvPr/>
          </p:nvSpPr>
          <p:spPr>
            <a:xfrm>
              <a:off x="2166" y="1346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</p:grpSp>
      <p:grpSp>
        <p:nvGrpSpPr>
          <p:cNvPr id="769" name="Google Shape;769;p59"/>
          <p:cNvGrpSpPr/>
          <p:nvPr/>
        </p:nvGrpSpPr>
        <p:grpSpPr>
          <a:xfrm>
            <a:off x="5551488" y="2616200"/>
            <a:ext cx="1220787" cy="920750"/>
            <a:chOff x="3497" y="1648"/>
            <a:chExt cx="769" cy="580"/>
          </a:xfrm>
        </p:grpSpPr>
        <p:sp>
          <p:nvSpPr>
            <p:cNvPr id="770" name="Google Shape;770;p59"/>
            <p:cNvSpPr/>
            <p:nvPr/>
          </p:nvSpPr>
          <p:spPr>
            <a:xfrm>
              <a:off x="3567" y="1865"/>
              <a:ext cx="661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Manages</a:t>
              </a:r>
              <a:endParaRPr/>
            </a:p>
          </p:txBody>
        </p:sp>
        <p:sp>
          <p:nvSpPr>
            <p:cNvPr id="771" name="Google Shape;771;p59"/>
            <p:cNvSpPr/>
            <p:nvPr/>
          </p:nvSpPr>
          <p:spPr>
            <a:xfrm>
              <a:off x="3497" y="1648"/>
              <a:ext cx="769" cy="580"/>
            </a:xfrm>
            <a:custGeom>
              <a:avLst/>
              <a:gdLst/>
              <a:ahLst/>
              <a:cxnLst/>
              <a:rect l="l" t="t" r="r" b="b"/>
              <a:pathLst>
                <a:path w="769" h="580" extrusionOk="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72" name="Google Shape;772;p59"/>
          <p:cNvSpPr/>
          <p:nvPr/>
        </p:nvSpPr>
        <p:spPr>
          <a:xfrm>
            <a:off x="7329488" y="2901950"/>
            <a:ext cx="1295400" cy="479425"/>
          </a:xfrm>
          <a:custGeom>
            <a:avLst/>
            <a:gdLst/>
            <a:ahLst/>
            <a:cxnLst/>
            <a:rect l="l" t="t" r="r" b="b"/>
            <a:pathLst>
              <a:path w="816" h="302" extrusionOk="0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73" name="Google Shape;773;p59"/>
          <p:cNvGrpSpPr/>
          <p:nvPr/>
        </p:nvGrpSpPr>
        <p:grpSpPr>
          <a:xfrm>
            <a:off x="3760788" y="2886075"/>
            <a:ext cx="1292225" cy="468313"/>
            <a:chOff x="2369" y="1818"/>
            <a:chExt cx="814" cy="295"/>
          </a:xfrm>
        </p:grpSpPr>
        <p:sp>
          <p:nvSpPr>
            <p:cNvPr id="774" name="Google Shape;774;p59"/>
            <p:cNvSpPr/>
            <p:nvPr/>
          </p:nvSpPr>
          <p:spPr>
            <a:xfrm>
              <a:off x="2369" y="1818"/>
              <a:ext cx="814" cy="295"/>
            </a:xfrm>
            <a:custGeom>
              <a:avLst/>
              <a:gdLst/>
              <a:ahLst/>
              <a:cxnLst/>
              <a:rect l="l" t="t" r="r" b="b"/>
              <a:pathLst>
                <a:path w="814" h="295" extrusionOk="0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59"/>
            <p:cNvSpPr/>
            <p:nvPr/>
          </p:nvSpPr>
          <p:spPr>
            <a:xfrm>
              <a:off x="2381" y="1862"/>
              <a:ext cx="789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</p:grpSp>
      <p:sp>
        <p:nvSpPr>
          <p:cNvPr id="776" name="Google Shape;776;p59"/>
          <p:cNvSpPr/>
          <p:nvPr/>
        </p:nvSpPr>
        <p:spPr>
          <a:xfrm>
            <a:off x="7248525" y="2971800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cxnSp>
        <p:nvCxnSpPr>
          <p:cNvPr id="777" name="Google Shape;777;p59"/>
          <p:cNvCxnSpPr/>
          <p:nvPr/>
        </p:nvCxnSpPr>
        <p:spPr>
          <a:xfrm rot="10800000">
            <a:off x="5011738" y="3073400"/>
            <a:ext cx="5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59"/>
          <p:cNvCxnSpPr/>
          <p:nvPr/>
        </p:nvCxnSpPr>
        <p:spPr>
          <a:xfrm>
            <a:off x="6777038" y="3073400"/>
            <a:ext cx="5207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79" name="Google Shape;779;p59"/>
          <p:cNvCxnSpPr/>
          <p:nvPr/>
        </p:nvCxnSpPr>
        <p:spPr>
          <a:xfrm flipH="1">
            <a:off x="4783138" y="2546350"/>
            <a:ext cx="241300" cy="292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9"/>
          <p:cNvCxnSpPr/>
          <p:nvPr/>
        </p:nvCxnSpPr>
        <p:spPr>
          <a:xfrm>
            <a:off x="4332288" y="2165350"/>
            <a:ext cx="0" cy="673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59"/>
          <p:cNvCxnSpPr/>
          <p:nvPr/>
        </p:nvCxnSpPr>
        <p:spPr>
          <a:xfrm>
            <a:off x="3805238" y="2546350"/>
            <a:ext cx="139700" cy="292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59"/>
          <p:cNvCxnSpPr/>
          <p:nvPr/>
        </p:nvCxnSpPr>
        <p:spPr>
          <a:xfrm>
            <a:off x="6161088" y="1936750"/>
            <a:ext cx="0" cy="673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59"/>
          <p:cNvCxnSpPr/>
          <p:nvPr/>
        </p:nvCxnSpPr>
        <p:spPr>
          <a:xfrm>
            <a:off x="7386638" y="2546350"/>
            <a:ext cx="215900" cy="3683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59"/>
          <p:cNvCxnSpPr/>
          <p:nvPr/>
        </p:nvCxnSpPr>
        <p:spPr>
          <a:xfrm>
            <a:off x="7913688" y="2241550"/>
            <a:ext cx="0" cy="673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59"/>
          <p:cNvCxnSpPr/>
          <p:nvPr/>
        </p:nvCxnSpPr>
        <p:spPr>
          <a:xfrm flipH="1">
            <a:off x="8288338" y="2546350"/>
            <a:ext cx="165100" cy="3683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59"/>
          <p:cNvSpPr/>
          <p:nvPr/>
        </p:nvSpPr>
        <p:spPr>
          <a:xfrm>
            <a:off x="284017" y="2452246"/>
            <a:ext cx="4107874" cy="2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TABLE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Manages(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ssn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CHAR(11)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   did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INTEGER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   since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DATE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600" b="1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PRIMARY KEY  </a:t>
            </a:r>
            <a:r>
              <a:rPr lang="en-US" sz="1800" b="1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(did)</a:t>
            </a:r>
            <a:r>
              <a:rPr lang="en-US" sz="18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6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FOREIGN KEY </a:t>
            </a: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(ssn) </a:t>
            </a:r>
            <a:r>
              <a:rPr lang="en-US" sz="16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 Employees,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6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FOREIGN KEY </a:t>
            </a: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(did) </a:t>
            </a:r>
            <a:r>
              <a:rPr lang="en-US" sz="16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 </a:t>
            </a: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Departments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4045521" y="3793835"/>
            <a:ext cx="4946074" cy="230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TABLE 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Dept_Mgr(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did  INTEGER,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dname  CHAR(20),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Book Antiqua"/>
                <a:ea typeface="Book Antiqua"/>
                <a:cs typeface="Book Antiqua"/>
                <a:sym typeface="Book Antiqua"/>
              </a:rPr>
              <a:t>   budget  REAL,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ssn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CHAR(11)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since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DATE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PRIMARY KEY 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(did),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  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FOREIGN KEY 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(ssn) </a:t>
            </a:r>
            <a:r>
              <a:rPr lang="en-US" sz="16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r>
              <a:rPr lang="en-US" sz="1800">
                <a:solidFill>
                  <a:srgbClr val="434FD6"/>
                </a:solidFill>
                <a:latin typeface="Book Antiqua"/>
                <a:ea typeface="Book Antiqua"/>
                <a:cs typeface="Book Antiqua"/>
                <a:sym typeface="Book Antiqua"/>
              </a:rPr>
              <a:t> Employees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788" name="Google Shape;788;p59"/>
          <p:cNvSpPr/>
          <p:nvPr/>
        </p:nvSpPr>
        <p:spPr>
          <a:xfrm>
            <a:off x="311726" y="5237010"/>
            <a:ext cx="4107874" cy="119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You can create single table for the relatin or no new table for relation but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Primary key foreign key relation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Only.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0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0" name="Google Shape;800;p60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1" name="Google Shape;801;p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Weak Entities</a:t>
            </a:r>
            <a:endParaRPr/>
          </a:p>
        </p:txBody>
      </p:sp>
      <p:sp>
        <p:nvSpPr>
          <p:cNvPr id="802" name="Google Shape;802;p60"/>
          <p:cNvSpPr/>
          <p:nvPr/>
        </p:nvSpPr>
        <p:spPr>
          <a:xfrm>
            <a:off x="5845175" y="2450593"/>
            <a:ext cx="1254125" cy="530225"/>
          </a:xfrm>
          <a:custGeom>
            <a:avLst/>
            <a:gdLst/>
            <a:ahLst/>
            <a:cxnLst/>
            <a:rect l="l" t="t" r="r" b="b"/>
            <a:pathLst>
              <a:path w="790" h="334" extrusionOk="0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60"/>
          <p:cNvSpPr/>
          <p:nvPr/>
        </p:nvSpPr>
        <p:spPr>
          <a:xfrm>
            <a:off x="7378700" y="2466468"/>
            <a:ext cx="1254125" cy="530225"/>
          </a:xfrm>
          <a:custGeom>
            <a:avLst/>
            <a:gdLst/>
            <a:ahLst/>
            <a:cxnLst/>
            <a:rect l="l" t="t" r="r" b="b"/>
            <a:pathLst>
              <a:path w="790" h="334" extrusionOk="0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4" name="Google Shape;804;p60"/>
          <p:cNvSpPr/>
          <p:nvPr/>
        </p:nvSpPr>
        <p:spPr>
          <a:xfrm>
            <a:off x="496888" y="2482343"/>
            <a:ext cx="1254125" cy="530225"/>
          </a:xfrm>
          <a:custGeom>
            <a:avLst/>
            <a:gdLst/>
            <a:ahLst/>
            <a:cxnLst/>
            <a:rect l="l" t="t" r="r" b="b"/>
            <a:pathLst>
              <a:path w="790" h="334" extrusionOk="0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5" name="Google Shape;805;p60"/>
          <p:cNvSpPr/>
          <p:nvPr/>
        </p:nvSpPr>
        <p:spPr>
          <a:xfrm>
            <a:off x="2797175" y="2482343"/>
            <a:ext cx="1252538" cy="530225"/>
          </a:xfrm>
          <a:custGeom>
            <a:avLst/>
            <a:gdLst/>
            <a:ahLst/>
            <a:cxnLst/>
            <a:rect l="l" t="t" r="r" b="b"/>
            <a:pathLst>
              <a:path w="789" h="334" extrusionOk="0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4344988" y="2358518"/>
            <a:ext cx="1252537" cy="528637"/>
          </a:xfrm>
          <a:custGeom>
            <a:avLst/>
            <a:gdLst/>
            <a:ahLst/>
            <a:cxnLst/>
            <a:rect l="l" t="t" r="r" b="b"/>
            <a:pathLst>
              <a:path w="789" h="333" extrusionOk="0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7" name="Google Shape;807;p60"/>
          <p:cNvSpPr/>
          <p:nvPr/>
        </p:nvSpPr>
        <p:spPr>
          <a:xfrm>
            <a:off x="6627813" y="3352293"/>
            <a:ext cx="1449387" cy="544512"/>
          </a:xfrm>
          <a:custGeom>
            <a:avLst/>
            <a:gdLst/>
            <a:ahLst/>
            <a:cxnLst/>
            <a:rect l="l" t="t" r="r" b="b"/>
            <a:pathLst>
              <a:path w="913" h="343" extrusionOk="0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60"/>
          <p:cNvSpPr/>
          <p:nvPr/>
        </p:nvSpPr>
        <p:spPr>
          <a:xfrm>
            <a:off x="1624013" y="3336418"/>
            <a:ext cx="1252537" cy="544512"/>
          </a:xfrm>
          <a:custGeom>
            <a:avLst/>
            <a:gdLst/>
            <a:ahLst/>
            <a:cxnLst/>
            <a:rect l="l" t="t" r="r" b="b"/>
            <a:pathLst>
              <a:path w="789" h="343" extrusionOk="0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60"/>
          <p:cNvSpPr/>
          <p:nvPr/>
        </p:nvSpPr>
        <p:spPr>
          <a:xfrm>
            <a:off x="1624013" y="2094993"/>
            <a:ext cx="1252537" cy="528637"/>
          </a:xfrm>
          <a:custGeom>
            <a:avLst/>
            <a:gdLst/>
            <a:ahLst/>
            <a:cxnLst/>
            <a:rect l="l" t="t" r="r" b="b"/>
            <a:pathLst>
              <a:path w="789" h="333" extrusionOk="0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0" name="Google Shape;810;p60"/>
          <p:cNvSpPr/>
          <p:nvPr/>
        </p:nvSpPr>
        <p:spPr>
          <a:xfrm>
            <a:off x="3240088" y="2595055"/>
            <a:ext cx="4302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811" name="Google Shape;811;p60"/>
          <p:cNvSpPr/>
          <p:nvPr/>
        </p:nvSpPr>
        <p:spPr>
          <a:xfrm>
            <a:off x="4360863" y="3274505"/>
            <a:ext cx="1252537" cy="622300"/>
          </a:xfrm>
          <a:custGeom>
            <a:avLst/>
            <a:gdLst/>
            <a:ahLst/>
            <a:cxnLst/>
            <a:rect l="l" t="t" r="r" b="b"/>
            <a:pathLst>
              <a:path w="789" h="392" extrusionOk="0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60"/>
          <p:cNvSpPr/>
          <p:nvPr/>
        </p:nvSpPr>
        <p:spPr>
          <a:xfrm>
            <a:off x="1973263" y="217595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813" name="Google Shape;813;p60"/>
          <p:cNvSpPr/>
          <p:nvPr/>
        </p:nvSpPr>
        <p:spPr>
          <a:xfrm>
            <a:off x="7804150" y="2549018"/>
            <a:ext cx="5302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814" name="Google Shape;814;p60"/>
          <p:cNvSpPr/>
          <p:nvPr/>
        </p:nvSpPr>
        <p:spPr>
          <a:xfrm>
            <a:off x="6146800" y="2533143"/>
            <a:ext cx="8350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/>
          </a:p>
        </p:txBody>
      </p:sp>
      <p:sp>
        <p:nvSpPr>
          <p:cNvPr id="815" name="Google Shape;815;p60"/>
          <p:cNvSpPr/>
          <p:nvPr/>
        </p:nvSpPr>
        <p:spPr>
          <a:xfrm>
            <a:off x="6742113" y="3433255"/>
            <a:ext cx="13414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endParaRPr/>
          </a:p>
        </p:txBody>
      </p:sp>
      <p:sp>
        <p:nvSpPr>
          <p:cNvPr id="816" name="Google Shape;816;p60"/>
          <p:cNvSpPr/>
          <p:nvPr/>
        </p:nvSpPr>
        <p:spPr>
          <a:xfrm>
            <a:off x="1619250" y="3450718"/>
            <a:ext cx="12525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817" name="Google Shape;817;p60"/>
          <p:cNvSpPr/>
          <p:nvPr/>
        </p:nvSpPr>
        <p:spPr>
          <a:xfrm>
            <a:off x="877888" y="2580768"/>
            <a:ext cx="5302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818" name="Google Shape;818;p60"/>
          <p:cNvSpPr/>
          <p:nvPr/>
        </p:nvSpPr>
        <p:spPr>
          <a:xfrm>
            <a:off x="4594225" y="3433255"/>
            <a:ext cx="7794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</p:txBody>
      </p:sp>
      <p:sp>
        <p:nvSpPr>
          <p:cNvPr id="819" name="Google Shape;819;p60"/>
          <p:cNvSpPr/>
          <p:nvPr/>
        </p:nvSpPr>
        <p:spPr>
          <a:xfrm>
            <a:off x="4708525" y="2471230"/>
            <a:ext cx="5984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cxnSp>
        <p:nvCxnSpPr>
          <p:cNvPr id="820" name="Google Shape;820;p60"/>
          <p:cNvCxnSpPr/>
          <p:nvPr/>
        </p:nvCxnSpPr>
        <p:spPr>
          <a:xfrm rot="10800000">
            <a:off x="6237288" y="2836355"/>
            <a:ext cx="6096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0"/>
          <p:cNvCxnSpPr/>
          <p:nvPr/>
        </p:nvCxnSpPr>
        <p:spPr>
          <a:xfrm>
            <a:off x="2265363" y="2647443"/>
            <a:ext cx="0" cy="66833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0"/>
          <p:cNvCxnSpPr/>
          <p:nvPr/>
        </p:nvCxnSpPr>
        <p:spPr>
          <a:xfrm>
            <a:off x="1108075" y="3026855"/>
            <a:ext cx="809625" cy="30956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0"/>
          <p:cNvCxnSpPr/>
          <p:nvPr/>
        </p:nvCxnSpPr>
        <p:spPr>
          <a:xfrm flipH="1">
            <a:off x="2600325" y="3007805"/>
            <a:ext cx="814388" cy="32861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0"/>
          <p:cNvCxnSpPr/>
          <p:nvPr/>
        </p:nvCxnSpPr>
        <p:spPr>
          <a:xfrm rot="10800000">
            <a:off x="4973638" y="2869693"/>
            <a:ext cx="0" cy="41433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60"/>
          <p:cNvCxnSpPr/>
          <p:nvPr/>
        </p:nvCxnSpPr>
        <p:spPr>
          <a:xfrm>
            <a:off x="6483350" y="3007805"/>
            <a:ext cx="369888" cy="34766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60"/>
          <p:cNvCxnSpPr/>
          <p:nvPr/>
        </p:nvCxnSpPr>
        <p:spPr>
          <a:xfrm flipH="1">
            <a:off x="7473950" y="3007805"/>
            <a:ext cx="514350" cy="34766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60"/>
          <p:cNvCxnSpPr/>
          <p:nvPr/>
        </p:nvCxnSpPr>
        <p:spPr>
          <a:xfrm rot="10800000">
            <a:off x="2881313" y="3582480"/>
            <a:ext cx="141605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60"/>
          <p:cNvCxnSpPr/>
          <p:nvPr/>
        </p:nvCxnSpPr>
        <p:spPr>
          <a:xfrm>
            <a:off x="5640388" y="3582480"/>
            <a:ext cx="931862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29" name="Google Shape;829;p60"/>
          <p:cNvSpPr txBox="1"/>
          <p:nvPr/>
        </p:nvSpPr>
        <p:spPr>
          <a:xfrm>
            <a:off x="166255" y="1371600"/>
            <a:ext cx="8783781" cy="10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Weak entity set and identifying relationship set are translated into a single table.</a:t>
            </a:r>
            <a:endParaRPr/>
          </a:p>
          <a:p>
            <a:pPr marL="547688" marR="0" lvl="1" indent="-27304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⚪"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the owner entity is deleted, all owned weak entities must also be deleted.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0" name="Google Shape;830;p60"/>
          <p:cNvSpPr/>
          <p:nvPr/>
        </p:nvSpPr>
        <p:spPr>
          <a:xfrm>
            <a:off x="554182" y="4017822"/>
            <a:ext cx="7938654" cy="23057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TABLE  Dep_Policy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pname  CHAR(20),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age  INTEGER,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cost  REAL,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ssn  CHAR(11) NOT NULL,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PRIMARY KEY  (pname, ssn),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FOREIGN KEY  (ssn) REFERENCES Employees,  ON DELETE CASCADE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hierarchies</a:t>
            </a:r>
            <a:endParaRPr/>
          </a:p>
        </p:txBody>
      </p:sp>
      <p:sp>
        <p:nvSpPr>
          <p:cNvPr id="841" name="Google Shape;841;p61"/>
          <p:cNvSpPr txBox="1">
            <a:spLocks noGrp="1"/>
          </p:cNvSpPr>
          <p:nvPr>
            <p:ph type="body" idx="2"/>
          </p:nvPr>
        </p:nvSpPr>
        <p:spPr>
          <a:xfrm>
            <a:off x="5514108" y="1371600"/>
            <a:ext cx="3325091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125"/>
              <a:buChar char="⚫"/>
            </a:pPr>
            <a:r>
              <a:rPr lang="en-US"/>
              <a:t> Two approaches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Three tables: employee, contract_emps,Hourly_emps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Two tables: Employees having Contract_emps attributes and Hourly_emps. And vice versa</a:t>
            </a:r>
            <a:endParaRPr/>
          </a:p>
          <a:p>
            <a:pPr marL="547688" lvl="1" indent="-175259" algn="l" rtl="0">
              <a:spcBef>
                <a:spcPts val="440"/>
              </a:spcBef>
              <a:spcAft>
                <a:spcPts val="0"/>
              </a:spcAft>
              <a:buSzPts val="1540"/>
              <a:buNone/>
            </a:pPr>
            <a:endParaRPr/>
          </a:p>
        </p:txBody>
      </p:sp>
      <p:sp>
        <p:nvSpPr>
          <p:cNvPr id="842" name="Google Shape;842;p61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843" name="Google Shape;843;p6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4" name="Google Shape;844;p6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5" name="Google Shape;845;p61" descr="0"/>
          <p:cNvPicPr preferRelativeResize="0"/>
          <p:nvPr/>
        </p:nvPicPr>
        <p:blipFill rotWithShape="1">
          <a:blip r:embed="rId3">
            <a:alphaModFix/>
          </a:blip>
          <a:srcRect l="4902" t="16993"/>
          <a:stretch/>
        </p:blipFill>
        <p:spPr>
          <a:xfrm>
            <a:off x="401783" y="1482440"/>
            <a:ext cx="5403272" cy="49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2"/>
          <p:cNvSpPr txBox="1">
            <a:spLocks noGrp="1"/>
          </p:cNvSpPr>
          <p:nvPr>
            <p:ph type="ctrTitle" idx="4294967295"/>
          </p:nvPr>
        </p:nvSpPr>
        <p:spPr>
          <a:xfrm>
            <a:off x="1371600" y="2298700"/>
            <a:ext cx="615926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338138" y="450850"/>
            <a:ext cx="8045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Attributes</a:t>
            </a:r>
            <a:endParaRPr/>
          </a:p>
        </p:txBody>
      </p:sp>
      <p:sp>
        <p:nvSpPr>
          <p:cNvPr id="218" name="Google Shape;218;p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l="421" t="28589" r="1050" b="28869"/>
          <a:stretch/>
        </p:blipFill>
        <p:spPr>
          <a:xfrm>
            <a:off x="815975" y="2357438"/>
            <a:ext cx="7762875" cy="245427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</a:t>
            </a:r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225425" y="1447800"/>
            <a:ext cx="869315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chemeClr val="dk2"/>
                </a:solidFill>
              </a:rPr>
              <a:t>relationship</a:t>
            </a:r>
            <a:r>
              <a:rPr lang="en-US"/>
              <a:t> is an association among several entities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None/>
            </a:pPr>
            <a:r>
              <a:rPr lang="en-US"/>
              <a:t>	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br>
              <a:rPr lang="en-US"/>
            </a:br>
            <a:r>
              <a:rPr lang="en-US"/>
              <a:t>	</a:t>
            </a:r>
            <a:r>
              <a:rPr lang="en-US" sz="2000" i="1"/>
              <a:t>customer</a:t>
            </a:r>
            <a:r>
              <a:rPr lang="en-US" sz="2000"/>
              <a:t> entity</a:t>
            </a:r>
            <a:r>
              <a:rPr lang="en-US"/>
              <a:t>	 </a:t>
            </a:r>
            <a:r>
              <a:rPr lang="en-US" sz="2000"/>
              <a:t>relationship set</a:t>
            </a:r>
            <a:r>
              <a:rPr lang="en-US"/>
              <a:t>	 </a:t>
            </a:r>
            <a:r>
              <a:rPr lang="en-US" sz="2000" i="1"/>
              <a:t>account</a:t>
            </a:r>
            <a:r>
              <a:rPr lang="en-US" sz="2000"/>
              <a:t> entity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chemeClr val="dk2"/>
                </a:solidFill>
              </a:rPr>
              <a:t>relationship 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≥ 2 entities, each taken from entity sets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None/>
            </a:pPr>
            <a:r>
              <a:rPr lang="en-US"/>
              <a:t>			{(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) |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  ∈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 ∈ 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 ∈ 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where (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) is a relationship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Example: 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Arial"/>
              <a:buNone/>
            </a:pPr>
            <a:r>
              <a:rPr lang="en-US"/>
              <a:t>		        (Hayes, A-102) ∈ </a:t>
            </a:r>
            <a:r>
              <a:rPr lang="en-US" i="1"/>
              <a:t>depositor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Set </a:t>
            </a:r>
            <a:r>
              <a:rPr lang="en-US" i="1"/>
              <a:t>borrower</a:t>
            </a:r>
            <a:endParaRPr/>
          </a:p>
        </p:txBody>
      </p:sp>
      <p:sp>
        <p:nvSpPr>
          <p:cNvPr id="234" name="Google Shape;234;p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l="1973" t="7632" r="1972" b="8157"/>
          <a:stretch/>
        </p:blipFill>
        <p:spPr>
          <a:xfrm>
            <a:off x="1095375" y="1525300"/>
            <a:ext cx="69532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2896</Words>
  <Application>Microsoft Office PowerPoint</Application>
  <PresentationFormat>On-screen Show (4:3)</PresentationFormat>
  <Paragraphs>398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Georgia</vt:lpstr>
      <vt:lpstr>Tahoma</vt:lpstr>
      <vt:lpstr>Helvetica Neue</vt:lpstr>
      <vt:lpstr>Noto Sans Symbols</vt:lpstr>
      <vt:lpstr>Arial</vt:lpstr>
      <vt:lpstr>Times New Roman</vt:lpstr>
      <vt:lpstr>Book Antiqua</vt:lpstr>
      <vt:lpstr>Civic</vt:lpstr>
      <vt:lpstr>Entity-Relationship Model</vt:lpstr>
      <vt:lpstr>Entity-Relationship Model</vt:lpstr>
      <vt:lpstr>Modeling</vt:lpstr>
      <vt:lpstr>Entity Sets customer and loan</vt:lpstr>
      <vt:lpstr>Attributes</vt:lpstr>
      <vt:lpstr>PowerPoint Presentation</vt:lpstr>
      <vt:lpstr>Composite Attributes</vt:lpstr>
      <vt:lpstr>Relationship Sets</vt:lpstr>
      <vt:lpstr>Relationship Set borrower</vt:lpstr>
      <vt:lpstr>Relationship Sets (Cont.)</vt:lpstr>
      <vt:lpstr>Degree of a Relationship Set</vt:lpstr>
      <vt:lpstr>Mapping Cardinality Constraints</vt:lpstr>
      <vt:lpstr>Mapping Cardinalities</vt:lpstr>
      <vt:lpstr>Mapping Cardinalities </vt:lpstr>
      <vt:lpstr>Keys</vt:lpstr>
      <vt:lpstr>Keys for Relationship Sets</vt:lpstr>
      <vt:lpstr>E-R Diagrams</vt:lpstr>
      <vt:lpstr>Entity With Composite, Multivalued, and Derived Attributes</vt:lpstr>
      <vt:lpstr>E-R Diagram With Composite, Multivalued, and Derived Attributes</vt:lpstr>
      <vt:lpstr>Relationship Sets with Attributes</vt:lpstr>
      <vt:lpstr>Summary of Symbols Used in E-R Notation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Participation of an Entity Set in a Relationship Set</vt:lpstr>
      <vt:lpstr>Alternative Notation for Cardinality Limits</vt:lpstr>
      <vt:lpstr>E-R Diagram with a Ternary Relationship</vt:lpstr>
      <vt:lpstr>Weak Entity Sets</vt:lpstr>
      <vt:lpstr>Weak Entity Sets</vt:lpstr>
      <vt:lpstr>Weak Entity Sets (Cont.)</vt:lpstr>
      <vt:lpstr>Extended E-R Features: Specialization</vt:lpstr>
      <vt:lpstr>Specialization</vt:lpstr>
      <vt:lpstr>Extended ER Features: Generalization</vt:lpstr>
      <vt:lpstr>Generalization</vt:lpstr>
      <vt:lpstr>Specialization/Generalization Example</vt:lpstr>
      <vt:lpstr>Specialization/Generalization Example</vt:lpstr>
      <vt:lpstr>Design Constraints on a Specialization/Generalization</vt:lpstr>
      <vt:lpstr>Design Constraints on a Specialization/Generalization (Cont.)</vt:lpstr>
      <vt:lpstr>Aggregation</vt:lpstr>
      <vt:lpstr>Aggregation (Cont.)</vt:lpstr>
      <vt:lpstr>E-R Diagram With Aggregation</vt:lpstr>
      <vt:lpstr>E-R Diagram With Aggregation</vt:lpstr>
      <vt:lpstr>Reduction to Relation Schemas</vt:lpstr>
      <vt:lpstr>Representing Entity Sets as Schemas</vt:lpstr>
      <vt:lpstr>Representing Relationship Sets as Schemas</vt:lpstr>
      <vt:lpstr>Redundancy of Schemas</vt:lpstr>
      <vt:lpstr>Redundancy of Schemas (Cont.)</vt:lpstr>
      <vt:lpstr>Binary Vs. Non-Binary Relationships</vt:lpstr>
      <vt:lpstr>Converting Non-Binary Relationships to Binary Form</vt:lpstr>
      <vt:lpstr>Binary vs. Ternary Relationships</vt:lpstr>
      <vt:lpstr>Transforming E-R Diagrams into Relations</vt:lpstr>
      <vt:lpstr>Transforming E-R Diagrams into Relations</vt:lpstr>
      <vt:lpstr>Transforming E-R Diagrams into Relations</vt:lpstr>
      <vt:lpstr>Transforming E-R Diagrams into Relations</vt:lpstr>
      <vt:lpstr>Transforming E-R Diagrams into Relations</vt:lpstr>
      <vt:lpstr>Transforming E-R Diagrams into Relations</vt:lpstr>
      <vt:lpstr>Key Constraints</vt:lpstr>
      <vt:lpstr>Weak Entities</vt:lpstr>
      <vt:lpstr>Translating hierarchies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Marilyn Turnamian</dc:creator>
  <cp:lastModifiedBy>HP</cp:lastModifiedBy>
  <cp:revision>2</cp:revision>
  <dcterms:created xsi:type="dcterms:W3CDTF">1999-11-04T22:02:40Z</dcterms:created>
  <dcterms:modified xsi:type="dcterms:W3CDTF">2024-09-05T14:12:11Z</dcterms:modified>
</cp:coreProperties>
</file>