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2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D5931-1ED0-4640-874E-8C3AFB4A2A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7</a:t>
            </a:fld>
            <a:endParaRPr sz="12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2165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/>
        </p:nvSpPr>
        <p:spPr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8</a:t>
            </a:fld>
            <a:endParaRPr sz="12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4714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biology/difference-between-data-and-informatio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history-of-dbm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youtube.com/watch?v=PtQiiknWUcI&amp;feature=youtu.be" TargetMode="External"/><Relationship Id="rId4" Type="http://schemas.openxmlformats.org/officeDocument/2006/relationships/hyperlink" Target="https://www.youtube.com/playlist?list=PL4cUxeGkcC9gksOX3Kd9KPo-O68ncT05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2488783"/>
            <a:ext cx="12192000" cy="22195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89971" y="2488783"/>
            <a:ext cx="7113558" cy="966633"/>
            <a:chOff x="4589971" y="1983640"/>
            <a:chExt cx="7113558" cy="966633"/>
          </a:xfrm>
        </p:grpSpPr>
        <p:sp>
          <p:nvSpPr>
            <p:cNvPr id="30" name="TextBox 29"/>
            <p:cNvSpPr txBox="1"/>
            <p:nvPr/>
          </p:nvSpPr>
          <p:spPr>
            <a:xfrm>
              <a:off x="4589971" y="1983640"/>
              <a:ext cx="2208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" panose="020B0606020104020203" pitchFamily="34" charset="0"/>
                </a:rPr>
                <a:t>CSE 311</a:t>
              </a:r>
            </a:p>
            <a:p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89971" y="2303942"/>
              <a:ext cx="7113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" panose="020B0606020104020203" pitchFamily="34" charset="0"/>
                </a:rPr>
                <a:t>Database Management System</a:t>
              </a:r>
            </a:p>
          </p:txBody>
        </p:sp>
      </p:grpSp>
      <p:pic>
        <p:nvPicPr>
          <p:cNvPr id="32" name="Picture 31" descr="A computer with a keyboard and a mous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99" y="2398292"/>
            <a:ext cx="2400485" cy="2400485"/>
          </a:xfrm>
          <a:prstGeom prst="rect">
            <a:avLst/>
          </a:prstGeom>
          <a:effectLst>
            <a:outerShdw blurRad="203200" dist="76200" dir="5400000" sx="97000" sy="97000" algn="t" rotWithShape="0">
              <a:prstClr val="black">
                <a:alpha val="93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589971" y="3625667"/>
            <a:ext cx="711355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sym typeface="+mn-ea"/>
              </a:rPr>
              <a:t>Introduction to Database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57" y="213799"/>
            <a:ext cx="1272886" cy="1272886"/>
          </a:xfrm>
          <a:prstGeom prst="rect">
            <a:avLst/>
          </a:prstGeom>
          <a:effectLst>
            <a:outerShdw blurRad="63500" dist="76200" dir="3300000" algn="t" rotWithShape="0">
              <a:prstClr val="black">
                <a:alpha val="78000"/>
              </a:prst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4378036" y="5370452"/>
            <a:ext cx="7813964" cy="31169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Shadman Rabby , Lecturer, Department of CSE, Daffodil International University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0" y="468630"/>
            <a:ext cx="841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Web-Based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970494" y="1882588"/>
            <a:ext cx="797859" cy="510988"/>
          </a:xfrm>
          <a:prstGeom prst="roundRect">
            <a:avLst/>
          </a:prstGeom>
          <a:solidFill>
            <a:srgbClr val="96E6E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63988" y="2949388"/>
            <a:ext cx="1810870" cy="365125"/>
          </a:xfrm>
          <a:prstGeom prst="rect">
            <a:avLst/>
          </a:prstGeom>
          <a:solidFill>
            <a:srgbClr val="26A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96400" y="2949388"/>
            <a:ext cx="1810870" cy="365125"/>
          </a:xfrm>
          <a:prstGeom prst="rect">
            <a:avLst/>
          </a:prstGeom>
          <a:solidFill>
            <a:srgbClr val="26A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96400" y="4527969"/>
            <a:ext cx="1810870" cy="365125"/>
          </a:xfrm>
          <a:prstGeom prst="rect">
            <a:avLst/>
          </a:prstGeom>
          <a:solidFill>
            <a:srgbClr val="26A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Application 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96400" y="5213591"/>
            <a:ext cx="1810870" cy="365125"/>
          </a:xfrm>
          <a:prstGeom prst="rect">
            <a:avLst/>
          </a:prstGeom>
          <a:solidFill>
            <a:srgbClr val="26A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System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63988" y="4795100"/>
            <a:ext cx="1810870" cy="365125"/>
          </a:xfrm>
          <a:prstGeom prst="rect">
            <a:avLst/>
          </a:prstGeom>
          <a:solidFill>
            <a:srgbClr val="26A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System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5011271" y="1721224"/>
            <a:ext cx="2716306" cy="1909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8767481" y="1677459"/>
            <a:ext cx="2716306" cy="1909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5024581" y="4133766"/>
            <a:ext cx="2716306" cy="1909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8767481" y="4111884"/>
            <a:ext cx="2716306" cy="1909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9802905" y="1802436"/>
            <a:ext cx="797859" cy="510988"/>
          </a:xfrm>
          <a:prstGeom prst="roundRect">
            <a:avLst/>
          </a:prstGeom>
          <a:solidFill>
            <a:srgbClr val="96E6E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2"/>
            <a:endCxn id="10" idx="0"/>
          </p:cNvCxnSpPr>
          <p:nvPr/>
        </p:nvCxnSpPr>
        <p:spPr>
          <a:xfrm flipH="1">
            <a:off x="6369423" y="2393576"/>
            <a:ext cx="1" cy="555812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11" idx="0"/>
          </p:cNvCxnSpPr>
          <p:nvPr/>
        </p:nvCxnSpPr>
        <p:spPr>
          <a:xfrm>
            <a:off x="10201835" y="2313424"/>
            <a:ext cx="0" cy="635964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6369423" y="3314513"/>
            <a:ext cx="0" cy="1480587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>
            <a:off x="10201835" y="3314513"/>
            <a:ext cx="0" cy="1213456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5" idx="0"/>
          </p:cNvCxnSpPr>
          <p:nvPr/>
        </p:nvCxnSpPr>
        <p:spPr>
          <a:xfrm>
            <a:off x="10201835" y="4893094"/>
            <a:ext cx="0" cy="320497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62048" y="2446740"/>
            <a:ext cx="766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62047" y="4903841"/>
            <a:ext cx="7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0210" y="1430131"/>
            <a:ext cx="4229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chemeClr val="tx1"/>
                </a:solidFill>
              </a:rPr>
              <a:t>Two-Tier Architecture :</a:t>
            </a:r>
          </a:p>
          <a:p>
            <a:pPr algn="just"/>
            <a:endParaRPr lang="en-US" b="1" dirty="0">
              <a:solidFill>
                <a:srgbClr val="26A09D"/>
              </a:solidFill>
            </a:endParaRPr>
          </a:p>
          <a:p>
            <a:pPr algn="just"/>
            <a:r>
              <a:rPr lang="en-US" dirty="0"/>
              <a:t>The application resides at the client machine, and invokes database system functionality at the server machine through query language statements. </a:t>
            </a:r>
          </a:p>
          <a:p>
            <a:pPr algn="just"/>
            <a:r>
              <a:rPr lang="en-US" b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 : Web Browsers (Firefox, Opera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>
                <a:solidFill>
                  <a:schemeClr val="tx1"/>
                </a:solidFill>
              </a:rPr>
              <a:t>Three-Tier Architecture:</a:t>
            </a:r>
          </a:p>
          <a:p>
            <a:pPr algn="just"/>
            <a:endParaRPr lang="en-US" b="1" dirty="0">
              <a:solidFill>
                <a:srgbClr val="26A09D"/>
              </a:solidFill>
            </a:endParaRPr>
          </a:p>
          <a:p>
            <a:pPr algn="just"/>
            <a:r>
              <a:rPr lang="en-US" dirty="0"/>
              <a:t>The client machine acts as a front end that</a:t>
            </a:r>
          </a:p>
          <a:p>
            <a:pPr algn="just"/>
            <a:r>
              <a:rPr lang="en-US" dirty="0"/>
              <a:t>communicates with an application server.</a:t>
            </a:r>
          </a:p>
          <a:p>
            <a:pPr algn="just"/>
            <a:r>
              <a:rPr lang="en-US" dirty="0"/>
              <a:t>The application server, in turn, communicates with a database system to</a:t>
            </a:r>
          </a:p>
          <a:p>
            <a:pPr algn="just"/>
            <a:r>
              <a:rPr lang="en-US" dirty="0"/>
              <a:t>access data.</a:t>
            </a:r>
          </a:p>
          <a:p>
            <a:pPr algn="just"/>
            <a:r>
              <a:rPr lang="en-US" b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 : Facebook, </a:t>
            </a:r>
            <a:r>
              <a:rPr lang="en-US" dirty="0" err="1"/>
              <a:t>Youtube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80213" y="60811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 Tier Architecture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3223" y="6062199"/>
            <a:ext cx="242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 Tier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0" y="468630"/>
            <a:ext cx="8263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Database System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32" y="1315211"/>
            <a:ext cx="4144809" cy="4489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1777752"/>
            <a:ext cx="2590800" cy="369332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Processor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3421701"/>
            <a:ext cx="2590800" cy="3693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741" y="4880984"/>
            <a:ext cx="2590800" cy="369332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0" y="489412"/>
            <a:ext cx="746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Database System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341" y="1565638"/>
            <a:ext cx="68848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Processor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DDL interpreter: </a:t>
            </a:r>
            <a:r>
              <a:rPr lang="en-US" dirty="0"/>
              <a:t>interprets DDL statements and records the definitions in the data dictionary.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DML compiler: </a:t>
            </a:r>
            <a:r>
              <a:rPr lang="en-US" dirty="0"/>
              <a:t>translates DML query statements into low-level instructions that the query evaluation engine understands. Also performs query optimization i.e. it picks lowest cost evaluation plan from a number of alternative evaluation plans.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Query evaluation engine: </a:t>
            </a:r>
            <a:r>
              <a:rPr lang="en-US" dirty="0"/>
              <a:t>executes low-level instructions generated by the DML compiler.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888941" y="1317041"/>
            <a:ext cx="4150659" cy="4489103"/>
            <a:chOff x="7888941" y="1306246"/>
            <a:chExt cx="4150659" cy="44891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88941" y="1306246"/>
              <a:ext cx="4150659" cy="44891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310282" y="186465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10282" y="34290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27915" y="48768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341" y="1565638"/>
            <a:ext cx="688489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Manager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Authorization and integrity manager </a:t>
            </a:r>
            <a:r>
              <a:rPr lang="en-US" dirty="0"/>
              <a:t>tests for the satisfaction of integrity constraints and checks the authority of users to access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Transaction manager </a:t>
            </a:r>
            <a:r>
              <a:rPr lang="en-US" dirty="0"/>
              <a:t>ensures that the database remains in a consistent (correct) state despite system failures, and that concurrent transaction executions proceed without conflicting.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File manager </a:t>
            </a:r>
            <a:r>
              <a:rPr lang="en-US" dirty="0"/>
              <a:t>manages the allocation of space on disk storage and the data structures used to represent information stored on disk.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Buffer manager </a:t>
            </a:r>
            <a:r>
              <a:rPr lang="en-US" dirty="0"/>
              <a:t>is responsible for fetching data from disk storage into main memory, and deciding what data to cache in main memory.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88941" y="1306246"/>
            <a:ext cx="4150659" cy="4489103"/>
            <a:chOff x="7888941" y="1306246"/>
            <a:chExt cx="4150659" cy="44891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88941" y="1306246"/>
              <a:ext cx="4150659" cy="448910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310282" y="186465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10282" y="34290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27915" y="48768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642620" y="468630"/>
            <a:ext cx="746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Database System 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341" y="1565638"/>
            <a:ext cx="6884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files, </a:t>
            </a:r>
            <a:r>
              <a:rPr lang="en-US" dirty="0"/>
              <a:t>which store the database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dictionary</a:t>
            </a:r>
            <a:r>
              <a:rPr lang="en-US" dirty="0"/>
              <a:t>, which stores metadata about the structure of the database, in particular the schema of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Indices</a:t>
            </a:r>
            <a:r>
              <a:rPr lang="en-US" dirty="0"/>
              <a:t>, which provide fast access to data items. A database index provides pointers to those data items that hold a particular value.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88941" y="1306246"/>
            <a:ext cx="4150659" cy="4489103"/>
            <a:chOff x="7888941" y="1306246"/>
            <a:chExt cx="4150659" cy="44891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88941" y="1306246"/>
              <a:ext cx="4150659" cy="448910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310282" y="186465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10282" y="34290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27915" y="48768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</a:p>
          </p:txBody>
        </p:sp>
      </p:grpSp>
      <p:sp>
        <p:nvSpPr>
          <p:cNvPr id="12" name="TextBox 1"/>
          <p:cNvSpPr txBox="1"/>
          <p:nvPr/>
        </p:nvSpPr>
        <p:spPr>
          <a:xfrm>
            <a:off x="642620" y="468630"/>
            <a:ext cx="746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Database System 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0" y="294640"/>
            <a:ext cx="7784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Data Abstraction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341" y="1565638"/>
            <a:ext cx="5453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database system is a collection of interrelated data(DB) and a set of programs(DBMS) that allow users to access and modify these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major purpose of a database system is to provide users with an abstract view of the data. That is, the system hides certain details of how the data are stored and maintained.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simplify users’ interactions with the system, developers hide the complexity from users through several levels of data abstraction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866965" y="1565638"/>
            <a:ext cx="4957482" cy="3513799"/>
            <a:chOff x="6866965" y="1565638"/>
            <a:chExt cx="4957482" cy="3513799"/>
          </a:xfrm>
        </p:grpSpPr>
        <p:grpSp>
          <p:nvGrpSpPr>
            <p:cNvPr id="21" name="Group 20"/>
            <p:cNvGrpSpPr/>
            <p:nvPr/>
          </p:nvGrpSpPr>
          <p:grpSpPr>
            <a:xfrm>
              <a:off x="6866965" y="1565638"/>
              <a:ext cx="4957482" cy="1290918"/>
              <a:chOff x="6866965" y="1565638"/>
              <a:chExt cx="4957482" cy="12909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866965" y="1565638"/>
                <a:ext cx="4957482" cy="1290918"/>
                <a:chOff x="6866965" y="1565638"/>
                <a:chExt cx="4957482" cy="1290918"/>
              </a:xfrm>
            </p:grpSpPr>
            <p:sp>
              <p:nvSpPr>
                <p:cNvPr id="12" name="Rectangle: Rounded Corners 11"/>
                <p:cNvSpPr/>
                <p:nvPr/>
              </p:nvSpPr>
              <p:spPr>
                <a:xfrm>
                  <a:off x="6866965" y="1565638"/>
                  <a:ext cx="4957482" cy="129091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7126941" y="2115316"/>
                  <a:ext cx="1129553" cy="35858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View 1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8731623" y="2115315"/>
                  <a:ext cx="1129553" cy="35858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View 2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0336305" y="2115314"/>
                  <a:ext cx="1129553" cy="35858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View 3</a:t>
                  </a: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8689041" y="1655811"/>
                <a:ext cx="1313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View Level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8689041" y="3429000"/>
              <a:ext cx="1313330" cy="58787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Level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89041" y="4491568"/>
              <a:ext cx="1313330" cy="5878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Level</a:t>
              </a:r>
            </a:p>
          </p:txBody>
        </p:sp>
        <p:cxnSp>
          <p:nvCxnSpPr>
            <p:cNvPr id="27" name="Straight Arrow Connector 26"/>
            <p:cNvCxnSpPr>
              <a:stCxn id="12" idx="2"/>
              <a:endCxn id="24" idx="0"/>
            </p:cNvCxnSpPr>
            <p:nvPr/>
          </p:nvCxnSpPr>
          <p:spPr>
            <a:xfrm>
              <a:off x="9345706" y="2856556"/>
              <a:ext cx="0" cy="57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25" idx="0"/>
            </p:cNvCxnSpPr>
            <p:nvPr/>
          </p:nvCxnSpPr>
          <p:spPr>
            <a:xfrm>
              <a:off x="9345706" y="4016870"/>
              <a:ext cx="0" cy="47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825316" y="2168283"/>
              <a:ext cx="59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341" y="468911"/>
            <a:ext cx="4503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Types of Data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0270" y="1441488"/>
            <a:ext cx="9819471" cy="3919484"/>
            <a:chOff x="660270" y="1452283"/>
            <a:chExt cx="9819471" cy="3919484"/>
          </a:xfrm>
        </p:grpSpPr>
        <p:sp>
          <p:nvSpPr>
            <p:cNvPr id="8" name="TextBox 7"/>
            <p:cNvSpPr txBox="1"/>
            <p:nvPr/>
          </p:nvSpPr>
          <p:spPr>
            <a:xfrm>
              <a:off x="726141" y="1452283"/>
              <a:ext cx="975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 High Level Conceptual Model</a:t>
              </a:r>
            </a:p>
            <a:p>
              <a:endParaRPr lang="en-US" dirty="0"/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b="1" i="1" dirty="0">
                  <a:solidFill>
                    <a:schemeClr val="accent2"/>
                  </a:solidFill>
                </a:rPr>
                <a:t>E-R Model 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dirty="0"/>
                <a:t>Object Oriented Model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270" y="2904565"/>
              <a:ext cx="975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Record based logical data models These models specify logical structure of database with records, fields and attributes</a:t>
              </a:r>
            </a:p>
            <a:p>
              <a:endParaRPr lang="en-US" dirty="0"/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b="1" i="1" dirty="0">
                  <a:solidFill>
                    <a:schemeClr val="accent2"/>
                  </a:solidFill>
                </a:rPr>
                <a:t>Relational Model </a:t>
              </a:r>
              <a:r>
                <a:rPr lang="en-US" dirty="0"/>
                <a:t>– collections of tables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dirty="0"/>
                <a:t>Hierarchical Model – collections of trees</a:t>
              </a:r>
            </a:p>
            <a:p>
              <a:pPr marL="1200150" lvl="2" indent="-285750">
                <a:buFont typeface="Wingdings" panose="05000000000000000000" pitchFamily="2" charset="2"/>
                <a:buChar char="Ø"/>
              </a:pPr>
              <a:r>
                <a:rPr lang="en-US" dirty="0"/>
                <a:t>Network Model – collections of records and links (graphs)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270" y="5002435"/>
              <a:ext cx="975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 Physical Data Models (Physical Level)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0" y="347345"/>
            <a:ext cx="7415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SQL vs NoSQL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4891422"/>
              </p:ext>
            </p:extLst>
          </p:nvPr>
        </p:nvGraphicFramePr>
        <p:xfrm>
          <a:off x="642620" y="1048385"/>
          <a:ext cx="10168890" cy="53771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84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44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Non-relational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8065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SQL databases use structured query language and have a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NoSQL databases have dynamic schemas for unstructured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SQL databases are vertically scalable.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NoSQL databases are horizontally scalable.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SQL databases are table based.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NoSQL databases are document, key-value, graph or wide-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column stores.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3289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SQLite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PostgreSQL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Oracle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MySQL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Microsoft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MongoDB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58" y="21974"/>
            <a:ext cx="10515600" cy="105284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Applications of DBMS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074821"/>
            <a:ext cx="10776284" cy="48294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smtClean="0"/>
              <a:t>Banking</a:t>
            </a:r>
            <a:r>
              <a:rPr lang="en-US" dirty="0" smtClean="0"/>
              <a:t>:  </a:t>
            </a:r>
            <a:r>
              <a:rPr lang="en-US" dirty="0"/>
              <a:t>Manages accounts, transactions, and online banking.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smtClean="0"/>
              <a:t>Telecommunication</a:t>
            </a:r>
            <a:r>
              <a:rPr lang="en-US" dirty="0" smtClean="0"/>
              <a:t>:  </a:t>
            </a:r>
            <a:r>
              <a:rPr lang="en-US" dirty="0"/>
              <a:t>Handles customer data, billing, and network management.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 smtClean="0"/>
              <a:t>Airline Reservations</a:t>
            </a:r>
            <a:r>
              <a:rPr lang="en-US" dirty="0" smtClean="0"/>
              <a:t>:  Manages </a:t>
            </a:r>
            <a:r>
              <a:rPr lang="en-US" dirty="0"/>
              <a:t>flight schedules, bookings, and seat allocation.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 smtClean="0"/>
              <a:t>Healthcare</a:t>
            </a:r>
            <a:r>
              <a:rPr lang="en-US" dirty="0" smtClean="0"/>
              <a:t>:  Stores </a:t>
            </a:r>
            <a:r>
              <a:rPr lang="en-US" dirty="0"/>
              <a:t>patient records and supports billing and treatment plans.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 smtClean="0"/>
              <a:t>Education</a:t>
            </a:r>
            <a:r>
              <a:rPr lang="en-US" dirty="0" smtClean="0"/>
              <a:t>:  Manages </a:t>
            </a:r>
            <a:r>
              <a:rPr lang="en-US" dirty="0"/>
              <a:t>student information, courses, and grades.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 smtClean="0"/>
              <a:t>E-Commerce</a:t>
            </a:r>
            <a:r>
              <a:rPr lang="en-US" dirty="0" smtClean="0"/>
              <a:t>:  </a:t>
            </a:r>
            <a:r>
              <a:rPr lang="en-US" dirty="0"/>
              <a:t>Handles product catalogs, orders, and payments.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b="1" dirty="0" smtClean="0"/>
              <a:t>Government</a:t>
            </a:r>
            <a:r>
              <a:rPr lang="en-US" dirty="0" smtClean="0"/>
              <a:t>:  </a:t>
            </a:r>
            <a:r>
              <a:rPr lang="en-US" dirty="0"/>
              <a:t>Manages citizen records, taxes, and public services.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b="1" dirty="0" smtClean="0"/>
              <a:t>Human Resources</a:t>
            </a:r>
            <a:r>
              <a:rPr lang="en-US" dirty="0" smtClean="0"/>
              <a:t>:  </a:t>
            </a:r>
            <a:r>
              <a:rPr lang="en-US" dirty="0"/>
              <a:t>Manages employee data, payroll, and recruitment.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b="1" dirty="0" smtClean="0"/>
              <a:t>Manufacturing</a:t>
            </a:r>
            <a:r>
              <a:rPr lang="en-US" dirty="0" smtClean="0"/>
              <a:t>:  </a:t>
            </a:r>
            <a:r>
              <a:rPr lang="en-US" dirty="0"/>
              <a:t>Controls supply chain, production, and inventory.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b="1" dirty="0" smtClean="0"/>
              <a:t>Social Media</a:t>
            </a:r>
            <a:r>
              <a:rPr lang="en-US" dirty="0" smtClean="0"/>
              <a:t>:  </a:t>
            </a:r>
            <a:r>
              <a:rPr lang="en-US" dirty="0"/>
              <a:t>Stores user data, posts,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2645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341" y="468911"/>
            <a:ext cx="5570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+mn-ea"/>
                <a:ea typeface="ADLaM Display" panose="020F0502020204030204" pitchFamily="2" charset="0"/>
                <a:cs typeface="+mn-ea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329" y="1540299"/>
            <a:ext cx="10354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System Concepts by S. Sudarshan, Henry F.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Korth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Abraham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Silberschatz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083"/>
            <a:ext cx="10347664" cy="42790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vs Information</a:t>
            </a:r>
          </a:p>
          <a:p>
            <a:r>
              <a:rPr lang="en-US" dirty="0"/>
              <a:t>What is Database?</a:t>
            </a:r>
          </a:p>
          <a:p>
            <a:r>
              <a:rPr lang="en-US" dirty="0"/>
              <a:t>Database vs DBMS</a:t>
            </a:r>
          </a:p>
          <a:p>
            <a:r>
              <a:rPr lang="en-US" dirty="0"/>
              <a:t>Flat File System</a:t>
            </a:r>
          </a:p>
          <a:p>
            <a:r>
              <a:rPr lang="en-US" dirty="0"/>
              <a:t>Purpose of DBMS</a:t>
            </a:r>
          </a:p>
          <a:p>
            <a:r>
              <a:rPr lang="en-US" dirty="0"/>
              <a:t>History of Database</a:t>
            </a:r>
          </a:p>
          <a:p>
            <a:r>
              <a:rPr lang="en-US" dirty="0"/>
              <a:t>Web-Based Architecture</a:t>
            </a:r>
          </a:p>
          <a:p>
            <a:r>
              <a:rPr lang="en-US" dirty="0"/>
              <a:t>Database System Structure</a:t>
            </a:r>
          </a:p>
          <a:p>
            <a:r>
              <a:rPr lang="en-US" dirty="0"/>
              <a:t>Data Abstraction in Database</a:t>
            </a:r>
          </a:p>
          <a:p>
            <a:r>
              <a:rPr lang="en-US" dirty="0"/>
              <a:t>Types of Data Model</a:t>
            </a:r>
          </a:p>
          <a:p>
            <a:r>
              <a:rPr lang="en-US" dirty="0"/>
              <a:t>SQL vs NO-SQL</a:t>
            </a:r>
          </a:p>
          <a:p>
            <a:r>
              <a:rPr lang="en-US" dirty="0"/>
              <a:t>Application of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2235" y="1627188"/>
            <a:ext cx="9144000" cy="2387600"/>
          </a:xfrm>
        </p:spPr>
        <p:txBody>
          <a:bodyPr/>
          <a:lstStyle/>
          <a:p>
            <a:r>
              <a:rPr 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92" y="354769"/>
            <a:ext cx="1272886" cy="1272886"/>
          </a:xfrm>
          <a:prstGeom prst="rect">
            <a:avLst/>
          </a:prstGeom>
          <a:effectLst>
            <a:outerShdw blurRad="63500" dist="76200" dir="3300000" algn="t" rotWithShape="0">
              <a:prstClr val="black">
                <a:alpha val="78000"/>
              </a:prstClr>
            </a:outerShdw>
          </a:effectLst>
        </p:spPr>
      </p:pic>
      <p:sp>
        <p:nvSpPr>
          <p:cNvPr id="9" name="Text Box 8"/>
          <p:cNvSpPr txBox="1"/>
          <p:nvPr/>
        </p:nvSpPr>
        <p:spPr>
          <a:xfrm>
            <a:off x="2278235" y="4565529"/>
            <a:ext cx="8604885" cy="1443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Shadman Rabby, Lecturer, Department of CSE, Daffodil International University; </a:t>
            </a:r>
          </a:p>
          <a:p>
            <a:pPr marL="1371600" lvl="3" indent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Contact : shadmanrabby.cse@diu.edu.bd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ym typeface="+mn-ea"/>
              </a:rPr>
              <a:t>Difference between Data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sym typeface="+mn-ea"/>
              </a:rPr>
              <a:t>Data</a:t>
            </a:r>
            <a:r>
              <a:rPr lang="en-US" dirty="0">
                <a:sym typeface="+mn-ea"/>
              </a:rPr>
              <a:t> is raw, unorganized facts that need to be processed.</a:t>
            </a:r>
            <a:endParaRPr lang="en-US" dirty="0"/>
          </a:p>
          <a:p>
            <a:r>
              <a:rPr lang="en-US" dirty="0">
                <a:sym typeface="+mn-ea"/>
              </a:rPr>
              <a:t>When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data</a:t>
            </a:r>
            <a:r>
              <a:rPr 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processed, organized, structured or presented </a:t>
            </a:r>
            <a:r>
              <a:rPr lang="en-US" b="1" dirty="0">
                <a:sym typeface="+mn-ea"/>
              </a:rPr>
              <a:t>in a</a:t>
            </a:r>
            <a:r>
              <a:rPr lang="en-US" dirty="0">
                <a:sym typeface="+mn-ea"/>
              </a:rPr>
              <a:t> given context so as to make it useful, it is called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information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59510" y="5587365"/>
            <a:ext cx="9563100" cy="85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For more information - </a:t>
            </a:r>
            <a:r>
              <a:rPr lang="en-US">
                <a:hlinkClick r:id="rId2" action="ppaction://hlinkfile">
                  <a:extLst>
                    <a:ext uri="{DAF060AB-1E55-43B9-8AAB-6FB025537F2F}">
                      <wpsdc:hlinkClr xmlns="" xmlns:wpsdc="http://www.wps.cn/officeDocument/2017/drawingmlCustomData" val="0563C1"/>
                      <wpsdc:folHlinkClr xmlns="" xmlns:wpsdc="http://www.wps.cn/officeDocument/2017/drawingmlCustomData" val="954F72"/>
                      <wpsdc:hlinkUnderline xmlns="" xmlns:wpsdc="http://www.wps.cn/officeDocument/2017/drawingmlCustomData" val="1"/>
                    </a:ext>
                  </a:extLst>
                </a:hlinkClick>
              </a:rPr>
              <a:t>Difference between data and information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What is Database?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134745" y="1778000"/>
            <a:ext cx="9517380" cy="4007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ym typeface="+mn-ea"/>
              </a:rPr>
              <a:t>- Database is collection of interrelated 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data (</a:t>
            </a:r>
            <a:r>
              <a:rPr lang="en-US" sz="2400" b="1" dirty="0">
                <a:solidFill>
                  <a:srgbClr val="0070C0"/>
                </a:solidFill>
                <a:sym typeface="+mn-ea"/>
              </a:rPr>
              <a:t>information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)</a:t>
            </a:r>
            <a:r>
              <a:rPr lang="en-US" sz="2400" dirty="0">
                <a:sym typeface="+mn-ea"/>
              </a:rPr>
              <a:t>.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- A database is an organized collection of structured information, or data, typically stored electronically in a computer system. A database is usually controlled by a database management system (DBMS).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340" y="468911"/>
            <a:ext cx="1012427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anose="020F0502020204030204" charset="0"/>
                <a:ea typeface="ADLaM Display" panose="020F0502020204030204" pitchFamily="2" charset="0"/>
                <a:cs typeface="Calibri" panose="020F0502020204030204" charset="0"/>
              </a:rPr>
              <a:t>Database vs Database Management System &amp; Relation with Web System</a:t>
            </a:r>
          </a:p>
          <a:p>
            <a:endParaRPr lang="en-US" sz="3200" b="1" dirty="0">
              <a:solidFill>
                <a:schemeClr val="tx1"/>
              </a:solidFill>
              <a:latin typeface="Calibri" panose="020F0502020204030204" charset="0"/>
              <a:ea typeface="ADLaM Display" panose="020F0502020204030204" pitchFamily="2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620" y="1410335"/>
            <a:ext cx="5441315" cy="4946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b="1" u="sng" dirty="0">
                <a:solidFill>
                  <a:schemeClr val="tx1"/>
                </a:solidFill>
              </a:rPr>
              <a:t>Database :</a:t>
            </a:r>
          </a:p>
          <a:p>
            <a:pPr algn="just"/>
            <a:endParaRPr lang="en-US" b="1" dirty="0">
              <a:solidFill>
                <a:srgbClr val="26A09D"/>
              </a:solidFill>
            </a:endParaRPr>
          </a:p>
          <a:p>
            <a:pPr algn="just"/>
            <a:r>
              <a:rPr lang="en-US" dirty="0"/>
              <a:t>A database is an organized collection of interrelated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, generally stored and accessed electronically from a computer system. </a:t>
            </a:r>
          </a:p>
          <a:p>
            <a:pPr algn="just"/>
            <a:r>
              <a:rPr lang="en-US" sz="2000" b="1" u="sng" dirty="0">
                <a:solidFill>
                  <a:schemeClr val="tx1"/>
                </a:solidFill>
              </a:rPr>
              <a:t>Database Management System :</a:t>
            </a:r>
          </a:p>
          <a:p>
            <a:pPr algn="just"/>
            <a:endParaRPr lang="en-US" b="1" dirty="0">
              <a:solidFill>
                <a:srgbClr val="26A09D"/>
              </a:solidFill>
            </a:endParaRPr>
          </a:p>
          <a:p>
            <a:pPr algn="just"/>
            <a:r>
              <a:rPr lang="en-US" dirty="0"/>
              <a:t>A DBMS is a software that interacts with end users, applications, and the database itself to control the storage, organization, and retrieval of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DBMS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understands the commands and the queries </a:t>
            </a:r>
            <a:r>
              <a:rPr lang="en-US" dirty="0"/>
              <a:t>which define what data is required by the app or website and thus use the </a:t>
            </a:r>
            <a:r>
              <a:rPr lang="en-US" b="1" dirty="0">
                <a:solidFill>
                  <a:schemeClr val="accent2"/>
                </a:solidFill>
              </a:rPr>
              <a:t>meaningful method of accessing the database</a:t>
            </a:r>
            <a:r>
              <a:rPr lang="en-US" dirty="0"/>
              <a:t> to retrieve the information.</a:t>
            </a:r>
          </a:p>
          <a:p>
            <a:pPr algn="just"/>
            <a:endParaRPr lang="en-US" dirty="0"/>
          </a:p>
          <a:p>
            <a:pPr algn="just"/>
            <a:r>
              <a:rPr lang="en-US" sz="2400" b="1" dirty="0">
                <a:solidFill>
                  <a:srgbClr val="C00000"/>
                </a:solidFill>
                <a:hlinkClick r:id="rId2"/>
              </a:rPr>
              <a:t>(History of DBMS)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92" y="1131090"/>
            <a:ext cx="2975897" cy="297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6256187" y="4160421"/>
            <a:ext cx="5611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26A09D"/>
                </a:solidFill>
              </a:rPr>
              <a:t>Backend Programming Language to Interact with  DB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hlinkClick r:id="rId4"/>
              </a:rPr>
              <a:t>PHP</a:t>
            </a:r>
            <a:endParaRPr lang="en-US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JSP (Java)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ASP (C#)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Ruby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1"/>
                </a:solidFill>
                <a:hlinkClick r:id="rId5"/>
              </a:rPr>
              <a:t>Django</a:t>
            </a:r>
            <a:r>
              <a:rPr lang="en-US" dirty="0"/>
              <a:t> (Python)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65214" y="1752600"/>
            <a:ext cx="4538751" cy="3211286"/>
          </a:xfrm>
        </p:spPr>
        <p:txBody>
          <a:bodyPr/>
          <a:lstStyle/>
          <a:p>
            <a:r>
              <a:rPr lang="en-US" dirty="0"/>
              <a:t>Simple Consecutive list of records.</a:t>
            </a:r>
          </a:p>
          <a:p>
            <a:r>
              <a:rPr lang="en-US" dirty="0"/>
              <a:t>The computer begin search at the start of list and search sequentially.</a:t>
            </a:r>
          </a:p>
          <a:p>
            <a:r>
              <a:rPr lang="en-US" dirty="0"/>
              <a:t>Slow method to search.</a:t>
            </a:r>
          </a:p>
        </p:txBody>
      </p:sp>
      <p:sp>
        <p:nvSpPr>
          <p:cNvPr id="16" name="Title 12"/>
          <p:cNvSpPr txBox="1"/>
          <p:nvPr/>
        </p:nvSpPr>
        <p:spPr>
          <a:xfrm>
            <a:off x="879682" y="662609"/>
            <a:ext cx="5812666" cy="5565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Flat File Database</a:t>
            </a:r>
          </a:p>
        </p:txBody>
      </p:sp>
      <p:pic>
        <p:nvPicPr>
          <p:cNvPr id="17" name="Picture 16" descr="Untitled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43" y="1673845"/>
            <a:ext cx="4305901" cy="3458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282575" y="580390"/>
            <a:ext cx="680593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+mn-ea"/>
                <a:cs typeface="+mn-ea"/>
              </a:rPr>
              <a:t>Purpose of Database Systems</a:t>
            </a:r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1202055" y="2366645"/>
            <a:ext cx="10281285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/>
              <a:t>Data redundancy and inconsistency:</a:t>
            </a:r>
            <a:r>
              <a:rPr lang="en-US" sz="2400" dirty="0"/>
              <a:t> data is stored  in multiple file formats resulting in duplication of information in different files</a:t>
            </a:r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>
                <a:solidFill>
                  <a:schemeClr val="tx1"/>
                </a:solidFill>
              </a:rPr>
              <a:t>Difficulty in accessing data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Need to write a new program to carry out each new task</a:t>
            </a:r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>
                <a:solidFill>
                  <a:schemeClr val="tx1"/>
                </a:solidFill>
              </a:rPr>
              <a:t>Data isolation</a:t>
            </a:r>
            <a:r>
              <a:rPr lang="en-US" sz="2400" b="1" dirty="0"/>
              <a:t> 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Multiple files and formats</a:t>
            </a:r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/>
              <a:t>Integrity problems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Integrity constraints  (e.g., account balance &gt; 0) become “buried” in program code rather than being stated explicitly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Hard to add new constraints or change existing ones</a:t>
            </a:r>
          </a:p>
        </p:txBody>
      </p:sp>
      <p:sp>
        <p:nvSpPr>
          <p:cNvPr id="117" name="Google Shape;117;p7"/>
          <p:cNvSpPr txBox="1"/>
          <p:nvPr/>
        </p:nvSpPr>
        <p:spPr>
          <a:xfrm>
            <a:off x="1532255" y="1537970"/>
            <a:ext cx="9859645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ea"/>
                <a:ea typeface="Helvetica Neue" panose="020B0604020202020204"/>
                <a:cs typeface="+mn-ea"/>
                <a:sym typeface="Helvetica Neue" panose="020B0604020202020204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629920" y="367665"/>
            <a:ext cx="6870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+mn-ea"/>
                <a:cs typeface="+mn-ea"/>
              </a:rPr>
              <a:t>Purpose of Database Systems (Cont.)</a:t>
            </a:r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716915" y="1169670"/>
            <a:ext cx="10534650" cy="3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/>
              <a:t>Atomicity of updates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Failures may leave database in an inconsistent state with partial updates carried out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Example: Transfer of funds from one account to another should either complete or not happen at all</a:t>
            </a:r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/>
              <a:t>Concurrent access by multiple users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Concurrent access needed for performance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Uncontrolled concurrent accesses can lead to inconsistencies</a:t>
            </a:r>
          </a:p>
          <a:p>
            <a:pPr marL="1085850" lvl="2" indent="-228600" algn="l" rtl="0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 sz="2400" dirty="0"/>
              <a:t>Ex: Two people reading a balance (say 100) and updating it by withdrawing money (say 50 each) at the same time</a:t>
            </a:r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2400" b="1" dirty="0"/>
              <a:t>Security problems</a:t>
            </a:r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2400" dirty="0"/>
              <a:t>Hard to provide user access to some, but not all, data</a:t>
            </a:r>
          </a:p>
          <a:p>
            <a:pPr marL="457200" lvl="1" indent="0" algn="l" rtl="0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 b="1" dirty="0">
                <a:solidFill>
                  <a:srgbClr val="002060"/>
                </a:solidFill>
              </a:rPr>
              <a:t>Database systems offer solutions to all the above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620" y="240665"/>
            <a:ext cx="9105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Background Process of Web-based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873D-DAE0-4775-91DD-E39748A963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A computer with a keyboard and a mous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6" y="2410296"/>
            <a:ext cx="1716508" cy="1716508"/>
          </a:xfrm>
          <a:prstGeom prst="rect">
            <a:avLst/>
          </a:prstGeom>
          <a:effectLst>
            <a:outerShdw blurRad="203200" dist="76200" dir="5400000" sx="97000" sy="97000" algn="t" rotWithShape="0">
              <a:prstClr val="black">
                <a:alpha val="93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08" y="2143178"/>
            <a:ext cx="2204918" cy="2245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94" y="2322515"/>
            <a:ext cx="1886333" cy="1886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69" y="4911666"/>
            <a:ext cx="1144421" cy="11444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70" y="2322515"/>
            <a:ext cx="1689197" cy="16891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5966" y="3810906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Computer</a:t>
            </a:r>
          </a:p>
          <a:p>
            <a:r>
              <a:rPr lang="en-US" dirty="0"/>
              <a:t>IP : 192.168.0.102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2533" y="420884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4007" y="4181402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Webserver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24334" y="416893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Database System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26" y="5965042"/>
            <a:ext cx="123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  <a:p>
            <a:pPr algn="ctr"/>
            <a:r>
              <a:rPr lang="en-US" dirty="0"/>
              <a:t>IP : </a:t>
            </a:r>
            <a:r>
              <a:rPr lang="en-US" b="1" dirty="0">
                <a:solidFill>
                  <a:schemeClr val="accent1"/>
                </a:solidFill>
              </a:rPr>
              <a:t>8.8.8.8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66913" y="3404920"/>
            <a:ext cx="871625" cy="0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0553" y="3269372"/>
            <a:ext cx="871625" cy="0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45084" y="3265681"/>
            <a:ext cx="871625" cy="0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05205" y="4068795"/>
            <a:ext cx="809199" cy="935145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645084" y="3419317"/>
            <a:ext cx="871625" cy="3585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178592" y="3417524"/>
            <a:ext cx="871625" cy="3585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063801" y="3523889"/>
            <a:ext cx="871625" cy="3585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641194" y="4100022"/>
            <a:ext cx="799609" cy="910495"/>
          </a:xfrm>
          <a:prstGeom prst="straightConnector1">
            <a:avLst/>
          </a:prstGeom>
          <a:ln w="38100">
            <a:solidFill>
              <a:srgbClr val="26A09D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50217" y="4452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IP: 157.240.0.32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93203" y="2880470"/>
            <a:ext cx="105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 req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61034" y="3500410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HTTP res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4577" y="28790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53" name="TextBox 52"/>
          <p:cNvSpPr txBox="1"/>
          <p:nvPr/>
        </p:nvSpPr>
        <p:spPr>
          <a:xfrm rot="2950258">
            <a:off x="4928860" y="427600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YouTube</a:t>
            </a:r>
          </a:p>
        </p:txBody>
      </p:sp>
      <p:sp>
        <p:nvSpPr>
          <p:cNvPr id="54" name="TextBox 53"/>
          <p:cNvSpPr txBox="1"/>
          <p:nvPr/>
        </p:nvSpPr>
        <p:spPr>
          <a:xfrm rot="2961526">
            <a:off x="4392726" y="462770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157.240.0.32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24334" y="1251161"/>
            <a:ext cx="1916158" cy="6718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</a:p>
        </p:txBody>
      </p:sp>
      <p:cxnSp>
        <p:nvCxnSpPr>
          <p:cNvPr id="59" name="Straight Arrow Connector 58"/>
          <p:cNvCxnSpPr>
            <a:stCxn id="15" idx="0"/>
            <a:endCxn id="57" idx="2"/>
          </p:cNvCxnSpPr>
          <p:nvPr/>
        </p:nvCxnSpPr>
        <p:spPr>
          <a:xfrm flipH="1" flipV="1">
            <a:off x="9582413" y="1922984"/>
            <a:ext cx="5856" cy="39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82413" y="1942034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42341" y="1281372"/>
            <a:ext cx="1916158" cy="6718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</a:t>
            </a:r>
          </a:p>
        </p:txBody>
      </p:sp>
      <p:cxnSp>
        <p:nvCxnSpPr>
          <p:cNvPr id="66" name="Straight Arrow Connector 65"/>
          <p:cNvCxnSpPr>
            <a:stCxn id="57" idx="1"/>
          </p:cNvCxnSpPr>
          <p:nvPr/>
        </p:nvCxnSpPr>
        <p:spPr>
          <a:xfrm flipH="1" flipV="1">
            <a:off x="2595730" y="1587072"/>
            <a:ext cx="60286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05840" y="1953195"/>
            <a:ext cx="0" cy="83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0*423"/>
  <p:tag name="TABLE_ENDDRAG_RECT" val="50*82*800*4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1322</Words>
  <Application>Microsoft Office PowerPoint</Application>
  <PresentationFormat>Widescreen</PresentationFormat>
  <Paragraphs>229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ADLaM Display</vt:lpstr>
      <vt:lpstr>Arial</vt:lpstr>
      <vt:lpstr>Bahnschrift Light Condensed</vt:lpstr>
      <vt:lpstr>Calibri</vt:lpstr>
      <vt:lpstr>Calibri Light</vt:lpstr>
      <vt:lpstr>Helvetica Neue</vt:lpstr>
      <vt:lpstr>Noto Sans Symbols</vt:lpstr>
      <vt:lpstr>Times New Roman</vt:lpstr>
      <vt:lpstr>Tw Cen MT Condensed</vt:lpstr>
      <vt:lpstr>Wingdings</vt:lpstr>
      <vt:lpstr>Office Theme</vt:lpstr>
      <vt:lpstr>PowerPoint Presentation</vt:lpstr>
      <vt:lpstr>What we will learn-</vt:lpstr>
      <vt:lpstr>Difference between Data and Information</vt:lpstr>
      <vt:lpstr>What is Database?</vt:lpstr>
      <vt:lpstr>PowerPoint Presentation</vt:lpstr>
      <vt:lpstr>PowerPoint Presentation</vt:lpstr>
      <vt:lpstr>Purpose of Database Systems</vt:lpstr>
      <vt:lpstr>Purpose of Database Systems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DBMS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HP</dc:creator>
  <cp:lastModifiedBy>USER</cp:lastModifiedBy>
  <cp:revision>19</cp:revision>
  <dcterms:created xsi:type="dcterms:W3CDTF">2024-08-17T04:33:00Z</dcterms:created>
  <dcterms:modified xsi:type="dcterms:W3CDTF">2024-09-01T06:10:15Z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86F32A2B7A0B494BA3235C3507B8CEF7_12</vt:lpwstr>
  </property>
  <property fmtid="{D5CDD505-2E9C-101B-9397-08002B2CF9AE}" pid="3" name="KSOProductBuildVer">
    <vt:lpwstr>1033-12.2.0.17562</vt:lpwstr>
  </property>
</Properties>
</file>