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4"/>
  </p:notesMasterIdLst>
  <p:sldIdLst>
    <p:sldId id="307" r:id="rId2"/>
    <p:sldId id="301" r:id="rId3"/>
    <p:sldId id="302" r:id="rId4"/>
    <p:sldId id="315" r:id="rId5"/>
    <p:sldId id="316" r:id="rId6"/>
    <p:sldId id="312" r:id="rId7"/>
    <p:sldId id="317" r:id="rId8"/>
    <p:sldId id="303"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308" r:id="rId23"/>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2463" indent="-195263"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36">
          <p15:clr>
            <a:srgbClr val="A4A3A4"/>
          </p15:clr>
        </p15:guide>
        <p15:guide id="2" pos="1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76" y="-90"/>
      </p:cViewPr>
      <p:guideLst>
        <p:guide orient="horz" pos="1536"/>
        <p:guide pos="1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C063F8F8-7DD2-667C-F4E2-293334FE723E}"/>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charset="0"/>
                <a:ea typeface="ＭＳ Ｐゴシック" charset="-128"/>
                <a:cs typeface="ＭＳ Ｐゴシック" charset="-128"/>
              </a:defRPr>
            </a:lvl1pPr>
          </a:lstStyle>
          <a:p>
            <a:pPr>
              <a:defRPr/>
            </a:pPr>
            <a:endParaRPr lang="en-US"/>
          </a:p>
        </p:txBody>
      </p:sp>
      <p:sp>
        <p:nvSpPr>
          <p:cNvPr id="300035" name="Rectangle 3">
            <a:extLst>
              <a:ext uri="{FF2B5EF4-FFF2-40B4-BE49-F238E27FC236}">
                <a16:creationId xmlns:a16="http://schemas.microsoft.com/office/drawing/2014/main" id="{7F213C43-A016-1DCB-45A6-8430B047CBBE}"/>
              </a:ext>
            </a:extLst>
          </p:cNvPr>
          <p:cNvSpPr>
            <a:spLocks noGrp="1" noChangeArrowheads="1"/>
          </p:cNvSpPr>
          <p:nvPr>
            <p:ph type="dt" idx="1"/>
          </p:nvPr>
        </p:nvSpPr>
        <p:spPr bwMode="auto">
          <a:xfrm>
            <a:off x="3963988" y="0"/>
            <a:ext cx="3032125"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charset="0"/>
                <a:ea typeface="ＭＳ Ｐゴシック" charset="-128"/>
                <a:cs typeface="ＭＳ Ｐゴシック" charset="-128"/>
              </a:defRPr>
            </a:lvl1pPr>
          </a:lstStyle>
          <a:p>
            <a:pPr>
              <a:defRPr/>
            </a:pPr>
            <a:endParaRPr lang="en-US"/>
          </a:p>
        </p:txBody>
      </p:sp>
      <p:sp>
        <p:nvSpPr>
          <p:cNvPr id="25604" name="Rectangle 4">
            <a:extLst>
              <a:ext uri="{FF2B5EF4-FFF2-40B4-BE49-F238E27FC236}">
                <a16:creationId xmlns:a16="http://schemas.microsoft.com/office/drawing/2014/main" id="{C209B0B1-21AB-18E8-8F67-8F5B37B100FD}"/>
              </a:ext>
            </a:extLst>
          </p:cNvPr>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F2B0FD8F-B0CE-EF24-027A-A380051641BC}"/>
              </a:ext>
            </a:extLst>
          </p:cNvPr>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0038" name="Rectangle 6">
            <a:extLst>
              <a:ext uri="{FF2B5EF4-FFF2-40B4-BE49-F238E27FC236}">
                <a16:creationId xmlns:a16="http://schemas.microsoft.com/office/drawing/2014/main" id="{1DBD4DFC-0082-53CF-D24D-381BFBEAA30D}"/>
              </a:ext>
            </a:extLst>
          </p:cNvPr>
          <p:cNvSpPr>
            <a:spLocks noGrp="1" noChangeArrowheads="1"/>
          </p:cNvSpPr>
          <p:nvPr>
            <p:ph type="ftr" sz="quarter" idx="4"/>
          </p:nvPr>
        </p:nvSpPr>
        <p:spPr bwMode="auto">
          <a:xfrm>
            <a:off x="0"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charset="0"/>
                <a:ea typeface="ＭＳ Ｐゴシック" charset="-128"/>
                <a:cs typeface="ＭＳ Ｐゴシック" charset="-128"/>
              </a:defRPr>
            </a:lvl1pPr>
          </a:lstStyle>
          <a:p>
            <a:pPr>
              <a:defRPr/>
            </a:pPr>
            <a:endParaRPr lang="en-US"/>
          </a:p>
        </p:txBody>
      </p:sp>
      <p:sp>
        <p:nvSpPr>
          <p:cNvPr id="300039" name="Rectangle 7">
            <a:extLst>
              <a:ext uri="{FF2B5EF4-FFF2-40B4-BE49-F238E27FC236}">
                <a16:creationId xmlns:a16="http://schemas.microsoft.com/office/drawing/2014/main" id="{55E673C0-982A-C30E-FC72-F93F9A88F8C5}"/>
              </a:ext>
            </a:extLst>
          </p:cNvPr>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panose="02020603050405020304" pitchFamily="18" charset="0"/>
              </a:defRPr>
            </a:lvl1pPr>
          </a:lstStyle>
          <a:p>
            <a:fld id="{FBE564B7-B4E8-49AE-A640-72F719CA92F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FABFB9B-7D1B-C76E-3CD9-FC09A5F24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F90436-0214-4D36-89B9-2AD9BBDF709D}"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26627" name="Rectangle 2">
            <a:extLst>
              <a:ext uri="{FF2B5EF4-FFF2-40B4-BE49-F238E27FC236}">
                <a16:creationId xmlns:a16="http://schemas.microsoft.com/office/drawing/2014/main" id="{DBBAE178-2EEA-32F2-9161-DC0CD7D5481E}"/>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6F1DD135-866B-FAB1-DB46-66EBA3C35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F652C74-6CB3-91D1-FDEB-462D1966E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8C3E4D-B755-41FF-8CD5-24098514EDD4}"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E59B42C3-67E4-37AC-2CB4-DC8C65525EF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82A6A4C-D263-3C6E-5C35-0B31142095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EE94EA8-B04B-C14E-E449-B55DCB48FC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30205E-1BB8-471B-9F63-460E298EFAF4}"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id="{69D5A919-8801-49A8-1FA3-3C18C1ADB686}"/>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7E6BD52-B8FE-0CB6-0BEE-EB275F122D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14ED313-3848-28C0-2C9A-ADBD6D6F15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D268EE-9B04-4F98-9368-21D633094E52}"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7891" name="Rectangle 2">
            <a:extLst>
              <a:ext uri="{FF2B5EF4-FFF2-40B4-BE49-F238E27FC236}">
                <a16:creationId xmlns:a16="http://schemas.microsoft.com/office/drawing/2014/main" id="{23218E23-2EED-C444-E644-9D21473A8D6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768364D-FBDD-4AC2-1F40-0029C1C868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4148E8B-2932-EE17-6B33-AE71C380E7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981FF2-AAD8-4153-B28E-57974BABF798}"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32F761AD-6E27-D600-5002-AD80E06BFF30}"/>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84397BE-40C8-D92F-B309-475565511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4385F79-6322-D150-0225-CB3993A25B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1D2F42-8794-4597-AA71-B796A69B6E4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8C3DDC3F-453F-FFD6-6F51-C2DBAEC0161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C2211BC-3E81-1AAA-1232-4588C0DAB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72F29CB-CA35-3A66-0FFE-CC0F2F5266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7112CB-2878-4F44-8831-517E4779F41C}"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0963" name="Rectangle 2">
            <a:extLst>
              <a:ext uri="{FF2B5EF4-FFF2-40B4-BE49-F238E27FC236}">
                <a16:creationId xmlns:a16="http://schemas.microsoft.com/office/drawing/2014/main" id="{7308133A-329A-61E7-D7A0-5809A3B1731A}"/>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9D7438F-468D-31F0-F893-4129AAE2DF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C4968B4-8034-AC58-E85F-D371E8A051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97F4C0-81E9-4A7C-84C0-48FDA9C213CB}"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0E2158C0-03D7-C44E-BF72-D0A8D10508E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476261D-5865-5A69-847E-815A117B8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16EA3C5-003A-0BFC-AE5B-BFE20018DC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C3D7AD-0732-4ACA-8DF7-EEC59DA98020}"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25C87B7B-44D3-0635-C738-D43F3DAC9588}"/>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708289F-7F83-3C25-B359-976675F76A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06D5EF7-2D58-E859-3F09-2625054DD7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F06BAC-4FD8-4876-ADF1-384AD075BD50}"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3BF416A1-127C-38E0-05D7-90D8388C176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BB725EE-8FDF-BCDD-3F9E-6BE886D49E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D54B574-8C41-94E3-685B-2E5ABFB236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94582F-09F8-460F-B596-0301F32A030F}"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22F884DE-087C-F436-2BAC-23C5E121D74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5375935-7F00-FDFE-B865-8D801AADB2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69E67B6-0DB2-E9F9-9974-FEF372E6C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493B62-53B8-4190-B259-30FADBF3B3B2}"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28675" name="Rectangle 2">
            <a:extLst>
              <a:ext uri="{FF2B5EF4-FFF2-40B4-BE49-F238E27FC236}">
                <a16:creationId xmlns:a16="http://schemas.microsoft.com/office/drawing/2014/main" id="{4BE40785-BD03-215E-6E9F-7FDF22E02E6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1873C654-EC84-3552-FD15-14AFD341E0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71D775E-732F-BABF-4EB3-8CA52A41BF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E27763-5E58-4C45-A1DD-52F97C3796B9}"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E08761D3-169D-B625-89AF-6166B4B6AA3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E78ABA7-4DB2-6E22-8384-2958211E43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5F692FB-ECF1-7FFD-CDA7-92225B5CAD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9D4097-3AA3-495A-88D7-ED482586CF18}"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30723" name="Rectangle 2">
            <a:extLst>
              <a:ext uri="{FF2B5EF4-FFF2-40B4-BE49-F238E27FC236}">
                <a16:creationId xmlns:a16="http://schemas.microsoft.com/office/drawing/2014/main" id="{6EF47489-6C58-CFF1-2BAA-34267EC8AAB1}"/>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0EC3B43-3B1E-081E-E89B-C0024323ED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C9F46E1-D6BE-11E5-B3E0-AE157CCB4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EC2D39-D499-4DCC-B042-7E424CBD4F31}"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D211566C-7D6B-B757-9BB9-C2991C058BD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863E880A-FCE7-6AAB-4701-63E9EBFDFA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BDAB9E1-424B-B1E2-AB33-6F9FEE2D4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5F9688-FC4E-4296-B021-70D0F0AC4734}"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CAB07B34-7F30-ADFC-C0DE-57C87813AC5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741E5EA-2F4A-018B-7343-9B67C5963B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5643EE1-32B6-A351-87D4-44AC045A7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D14F7B-D1E9-4173-BD77-9F99A4F46839}"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B9808822-6726-2FCF-A07D-4A56C6F285F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5B3702C-1675-3C1B-EDF8-A650F80E7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7ED69BD-8D1E-91CD-AE76-6FAD4B6852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FF83A6-D8E1-4040-921E-78D98A5C0285}"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4819" name="Rectangle 2">
            <a:extLst>
              <a:ext uri="{FF2B5EF4-FFF2-40B4-BE49-F238E27FC236}">
                <a16:creationId xmlns:a16="http://schemas.microsoft.com/office/drawing/2014/main" id="{85DBB2B2-7E46-2980-0526-B47A4D91E3D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A0D10EB4-6ED1-AB44-0D05-4F40A259F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C8BC931-4E12-533F-7F2F-726A8F324BBE}"/>
              </a:ext>
            </a:extLst>
          </p:cNvPr>
          <p:cNvGrpSpPr>
            <a:grpSpLocks/>
          </p:cNvGrpSpPr>
          <p:nvPr/>
        </p:nvGrpSpPr>
        <p:grpSpPr bwMode="auto">
          <a:xfrm>
            <a:off x="298450" y="3948113"/>
            <a:ext cx="12915900" cy="268287"/>
            <a:chOff x="125" y="1865"/>
            <a:chExt cx="5424" cy="127"/>
          </a:xfrm>
        </p:grpSpPr>
        <p:sp>
          <p:nvSpPr>
            <p:cNvPr id="3" name="Rectangle 4">
              <a:extLst>
                <a:ext uri="{FF2B5EF4-FFF2-40B4-BE49-F238E27FC236}">
                  <a16:creationId xmlns:a16="http://schemas.microsoft.com/office/drawing/2014/main" id="{75C3625E-0465-EFBB-C2D8-1D23D08AD659}"/>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4" name="Rectangle 5">
              <a:extLst>
                <a:ext uri="{FF2B5EF4-FFF2-40B4-BE49-F238E27FC236}">
                  <a16:creationId xmlns:a16="http://schemas.microsoft.com/office/drawing/2014/main" id="{7845A1D3-CD75-7E2A-BF16-8E7F53F7BBF5}"/>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5" name="Rectangle 6">
              <a:extLst>
                <a:ext uri="{FF2B5EF4-FFF2-40B4-BE49-F238E27FC236}">
                  <a16:creationId xmlns:a16="http://schemas.microsoft.com/office/drawing/2014/main" id="{3049EE96-A8FC-3213-CA06-8B5DB2944E28}"/>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6" name="Text Box 7">
            <a:extLst>
              <a:ext uri="{FF2B5EF4-FFF2-40B4-BE49-F238E27FC236}">
                <a16:creationId xmlns:a16="http://schemas.microsoft.com/office/drawing/2014/main" id="{D5A4B653-0215-BEF0-3961-3B6BAE098687}"/>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336699"/>
                </a:solidFill>
                <a:latin typeface="Helvetica" pitchFamily="-84" charset="0"/>
              </a:rPr>
              <a:t>Silberschatz, Galvin and Gagne ©2013</a:t>
            </a:r>
          </a:p>
        </p:txBody>
      </p:sp>
      <p:sp>
        <p:nvSpPr>
          <p:cNvPr id="7" name="Text Box 8">
            <a:extLst>
              <a:ext uri="{FF2B5EF4-FFF2-40B4-BE49-F238E27FC236}">
                <a16:creationId xmlns:a16="http://schemas.microsoft.com/office/drawing/2014/main" id="{3D977F71-11B0-356A-0A20-DD0985A426ED}"/>
              </a:ext>
            </a:extLst>
          </p:cNvPr>
          <p:cNvSpPr txBox="1">
            <a:spLocks noChangeArrowheads="1"/>
          </p:cNvSpPr>
          <p:nvPr/>
        </p:nvSpPr>
        <p:spPr bwMode="auto">
          <a:xfrm>
            <a:off x="41275" y="8818563"/>
            <a:ext cx="37274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336699"/>
                </a:solidFill>
                <a:latin typeface="Helvetica" pitchFamily="-84" charset="0"/>
              </a:rPr>
              <a:t>Operating System Concepts – 9</a:t>
            </a:r>
            <a:r>
              <a:rPr lang="en-US" sz="1400" b="1" baseline="30000">
                <a:solidFill>
                  <a:srgbClr val="336699"/>
                </a:solidFill>
                <a:latin typeface="Helvetica" pitchFamily="-84" charset="0"/>
              </a:rPr>
              <a:t>th</a:t>
            </a:r>
            <a:r>
              <a:rPr lang="en-US" sz="1400" b="1">
                <a:solidFill>
                  <a:srgbClr val="336699"/>
                </a:solidFill>
                <a:latin typeface="Helvetica" pitchFamily="-84" charset="0"/>
              </a:rPr>
              <a:t> Edition</a:t>
            </a:r>
          </a:p>
        </p:txBody>
      </p:sp>
      <p:pic>
        <p:nvPicPr>
          <p:cNvPr id="8" name="Picture 9" descr="dino_4">
            <a:extLst>
              <a:ext uri="{FF2B5EF4-FFF2-40B4-BE49-F238E27FC236}">
                <a16:creationId xmlns:a16="http://schemas.microsoft.com/office/drawing/2014/main" id="{AFA0F666-1121-1B22-ED9F-2CED9E08C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A6A122E0-0D4D-C7D2-074B-76DC45ECF5C6}"/>
              </a:ext>
            </a:extLst>
          </p:cNvPr>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p:spPr>
        <p:txBody>
          <a:bodyPr wrap="none" lIns="130622" tIns="65311" rIns="130622" bIns="65311" anchor="ctr"/>
          <a:lstStyle/>
          <a:p>
            <a:pPr>
              <a:defRPr/>
            </a:pPr>
            <a:endParaRPr lang="en-US"/>
          </a:p>
        </p:txBody>
      </p:sp>
      <p:sp>
        <p:nvSpPr>
          <p:cNvPr id="297986"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342951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03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83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355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a:t>Click to edit Master text styles</a:t>
            </a:r>
          </a:p>
        </p:txBody>
      </p:sp>
    </p:spTree>
    <p:extLst>
      <p:ext uri="{BB962C8B-B14F-4D97-AF65-F5344CB8AC3E}">
        <p14:creationId xmlns:p14="http://schemas.microsoft.com/office/powerpoint/2010/main" val="335976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017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14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04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2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a:t>Click to edit Master title style</a:t>
            </a:r>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extLst>
      <p:ext uri="{BB962C8B-B14F-4D97-AF65-F5344CB8AC3E}">
        <p14:creationId xmlns:p14="http://schemas.microsoft.com/office/powerpoint/2010/main" val="337497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a:t>Click to edit Master title style</a:t>
            </a:r>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Tree>
    <p:extLst>
      <p:ext uri="{BB962C8B-B14F-4D97-AF65-F5344CB8AC3E}">
        <p14:creationId xmlns:p14="http://schemas.microsoft.com/office/powerpoint/2010/main" val="144880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9A560C7D-1233-94BE-8826-44A18B6424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4FF3CAF-0967-1C2D-6C88-0E1A84650ECE}"/>
              </a:ext>
            </a:extLst>
          </p:cNvPr>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38A6FDD-66FE-9450-705C-FE51D8130ABB}"/>
              </a:ext>
            </a:extLst>
          </p:cNvPr>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E4CBFE33-127B-5015-6639-424622D72707}"/>
              </a:ext>
            </a:extLst>
          </p:cNvPr>
          <p:cNvSpPr>
            <a:spLocks noChangeArrowheads="1"/>
          </p:cNvSpPr>
          <p:nvPr/>
        </p:nvSpPr>
        <p:spPr bwMode="auto">
          <a:xfrm>
            <a:off x="0" y="0"/>
            <a:ext cx="342900" cy="3048000"/>
          </a:xfrm>
          <a:prstGeom prst="rect">
            <a:avLst/>
          </a:prstGeom>
          <a:solidFill>
            <a:srgbClr val="336699"/>
          </a:solidFill>
          <a:ln w="9525">
            <a:noFill/>
            <a:miter lim="800000"/>
            <a:headEnd/>
            <a:tailEnd/>
          </a:ln>
        </p:spPr>
        <p:txBody>
          <a:bodyPr wrap="none" lIns="130622" tIns="65311" rIns="130622" bIns="65311" anchor="ctr"/>
          <a:lstStyle/>
          <a:p>
            <a:pPr algn="ctr" eaLnBrk="1" hangingPunct="1">
              <a:defRPr/>
            </a:pPr>
            <a:endParaRPr lang="en-US" sz="3400">
              <a:latin typeface="Times New Roman" pitchFamily="18" charset="0"/>
            </a:endParaRPr>
          </a:p>
        </p:txBody>
      </p:sp>
      <p:sp>
        <p:nvSpPr>
          <p:cNvPr id="1030" name="Line 6">
            <a:extLst>
              <a:ext uri="{FF2B5EF4-FFF2-40B4-BE49-F238E27FC236}">
                <a16:creationId xmlns:a16="http://schemas.microsoft.com/office/drawing/2014/main" id="{54C030EC-63F3-CF35-95A1-D841679AFB99}"/>
              </a:ext>
            </a:extLst>
          </p:cNvPr>
          <p:cNvSpPr>
            <a:spLocks noChangeShapeType="1"/>
          </p:cNvSpPr>
          <p:nvPr/>
        </p:nvSpPr>
        <p:spPr bwMode="auto">
          <a:xfrm>
            <a:off x="685800" y="1147763"/>
            <a:ext cx="12115800" cy="0"/>
          </a:xfrm>
          <a:prstGeom prst="line">
            <a:avLst/>
          </a:prstGeom>
          <a:noFill/>
          <a:ln w="19050">
            <a:solidFill>
              <a:srgbClr val="336699"/>
            </a:solidFill>
            <a:round/>
            <a:headEnd/>
            <a:tailEnd/>
          </a:ln>
        </p:spPr>
        <p:txBody>
          <a:bodyPr lIns="130622" tIns="65311" rIns="130622" bIns="65311"/>
          <a:lstStyle/>
          <a:p>
            <a:pPr>
              <a:defRPr/>
            </a:pPr>
            <a:endParaRPr lang="en-US"/>
          </a:p>
        </p:txBody>
      </p:sp>
      <p:sp>
        <p:nvSpPr>
          <p:cNvPr id="1031" name="Rectangle 7">
            <a:extLst>
              <a:ext uri="{FF2B5EF4-FFF2-40B4-BE49-F238E27FC236}">
                <a16:creationId xmlns:a16="http://schemas.microsoft.com/office/drawing/2014/main" id="{A10EFF5A-A584-B400-11A9-0CC6924F7C2F}"/>
              </a:ext>
            </a:extLst>
          </p:cNvPr>
          <p:cNvSpPr>
            <a:spLocks noChangeArrowheads="1"/>
          </p:cNvSpPr>
          <p:nvPr/>
        </p:nvSpPr>
        <p:spPr bwMode="auto">
          <a:xfrm>
            <a:off x="0" y="3048000"/>
            <a:ext cx="342900" cy="3048000"/>
          </a:xfrm>
          <a:prstGeom prst="rect">
            <a:avLst/>
          </a:prstGeom>
          <a:solidFill>
            <a:srgbClr val="99CCFF"/>
          </a:solidFill>
          <a:ln w="9525">
            <a:noFill/>
            <a:miter lim="800000"/>
            <a:headEnd/>
            <a:tailEnd/>
          </a:ln>
        </p:spPr>
        <p:txBody>
          <a:bodyPr wrap="none" lIns="130622" tIns="65311" rIns="130622" bIns="65311" anchor="ctr"/>
          <a:lstStyle/>
          <a:p>
            <a:pPr algn="ctr" eaLnBrk="1" hangingPunct="1">
              <a:defRPr/>
            </a:pPr>
            <a:endParaRPr lang="en-US" sz="3400">
              <a:latin typeface="Times New Roman" pitchFamily="18" charset="0"/>
            </a:endParaRPr>
          </a:p>
        </p:txBody>
      </p:sp>
      <p:sp>
        <p:nvSpPr>
          <p:cNvPr id="1032" name="Rectangle 8">
            <a:extLst>
              <a:ext uri="{FF2B5EF4-FFF2-40B4-BE49-F238E27FC236}">
                <a16:creationId xmlns:a16="http://schemas.microsoft.com/office/drawing/2014/main" id="{D8DA8784-B7B2-5ADA-926C-5ACC5022EAE2}"/>
              </a:ext>
            </a:extLst>
          </p:cNvPr>
          <p:cNvSpPr>
            <a:spLocks noChangeArrowheads="1"/>
          </p:cNvSpPr>
          <p:nvPr/>
        </p:nvSpPr>
        <p:spPr bwMode="auto">
          <a:xfrm>
            <a:off x="0" y="6096000"/>
            <a:ext cx="342900" cy="3048000"/>
          </a:xfrm>
          <a:prstGeom prst="rect">
            <a:avLst/>
          </a:prstGeom>
          <a:solidFill>
            <a:srgbClr val="336699"/>
          </a:solidFill>
          <a:ln w="9525">
            <a:noFill/>
            <a:miter lim="800000"/>
            <a:headEnd/>
            <a:tailEnd/>
          </a:ln>
        </p:spPr>
        <p:txBody>
          <a:bodyPr wrap="none" lIns="130622" tIns="65311" rIns="130622" bIns="65311" anchor="ctr"/>
          <a:lstStyle/>
          <a:p>
            <a:pPr algn="ctr" eaLnBrk="1" hangingPunct="1">
              <a:defRPr/>
            </a:pPr>
            <a:endParaRPr lang="en-US" sz="3400">
              <a:latin typeface="Times New Roman" pitchFamily="18" charset="0"/>
            </a:endParaRPr>
          </a:p>
        </p:txBody>
      </p:sp>
      <p:sp>
        <p:nvSpPr>
          <p:cNvPr id="296969" name="Text Box 9">
            <a:extLst>
              <a:ext uri="{FF2B5EF4-FFF2-40B4-BE49-F238E27FC236}">
                <a16:creationId xmlns:a16="http://schemas.microsoft.com/office/drawing/2014/main" id="{AE0F4863-6451-4379-9902-6B0F8F7EEC06}"/>
              </a:ext>
            </a:extLst>
          </p:cNvPr>
          <p:cNvSpPr txBox="1">
            <a:spLocks noChangeArrowheads="1"/>
          </p:cNvSpPr>
          <p:nvPr/>
        </p:nvSpPr>
        <p:spPr bwMode="auto">
          <a:xfrm>
            <a:off x="6354763" y="8818563"/>
            <a:ext cx="730250" cy="347662"/>
          </a:xfrm>
          <a:prstGeom prst="rect">
            <a:avLst/>
          </a:prstGeom>
          <a:noFill/>
          <a:ln w="9525">
            <a:noFill/>
            <a:miter lim="800000"/>
            <a:headEnd/>
            <a:tailEnd/>
          </a:ln>
          <a:effectLst/>
        </p:spPr>
        <p:txBody>
          <a:bodyPr wrap="none"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a:solidFill>
                  <a:srgbClr val="006699"/>
                </a:solidFill>
                <a:latin typeface="Helvetica" panose="020B0604020202020204" pitchFamily="34" charset="0"/>
              </a:rPr>
              <a:t>10.</a:t>
            </a:r>
            <a:fld id="{57EA5B28-6BF7-483D-8D7C-BBF1EE177F52}" type="slidenum">
              <a:rPr lang="en-US" altLang="en-US" sz="1400" b="1">
                <a:solidFill>
                  <a:srgbClr val="006699"/>
                </a:solidFill>
                <a:latin typeface="Helvetica" panose="020B0604020202020204" pitchFamily="34" charset="0"/>
              </a:rPr>
              <a:pPr algn="ctr">
                <a:spcBef>
                  <a:spcPct val="50000"/>
                </a:spcBef>
              </a:pPr>
              <a:t>‹#›</a:t>
            </a:fld>
            <a:endParaRPr lang="en-US" altLang="en-US" sz="1400" b="1">
              <a:solidFill>
                <a:srgbClr val="006699"/>
              </a:solidFill>
              <a:latin typeface="Helvetica" panose="020B0604020202020204" pitchFamily="34" charset="0"/>
            </a:endParaRPr>
          </a:p>
        </p:txBody>
      </p:sp>
      <p:sp>
        <p:nvSpPr>
          <p:cNvPr id="296970" name="Text Box 10">
            <a:extLst>
              <a:ext uri="{FF2B5EF4-FFF2-40B4-BE49-F238E27FC236}">
                <a16:creationId xmlns:a16="http://schemas.microsoft.com/office/drawing/2014/main" id="{CBD4DFB1-5446-7A55-4313-CC2D639366C5}"/>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006699"/>
                </a:solidFill>
                <a:latin typeface="Helvetica" pitchFamily="-84" charset="0"/>
              </a:rPr>
              <a:t>Silberschatz, Galvin and Gagne ©2013</a:t>
            </a:r>
          </a:p>
        </p:txBody>
      </p:sp>
      <p:sp>
        <p:nvSpPr>
          <p:cNvPr id="296971" name="Text Box 11">
            <a:extLst>
              <a:ext uri="{FF2B5EF4-FFF2-40B4-BE49-F238E27FC236}">
                <a16:creationId xmlns:a16="http://schemas.microsoft.com/office/drawing/2014/main" id="{C7934EA8-3D46-4055-F27C-D8E8B634A14F}"/>
              </a:ext>
            </a:extLst>
          </p:cNvPr>
          <p:cNvSpPr txBox="1">
            <a:spLocks noChangeArrowheads="1"/>
          </p:cNvSpPr>
          <p:nvPr/>
        </p:nvSpPr>
        <p:spPr bwMode="auto">
          <a:xfrm>
            <a:off x="279400" y="8828088"/>
            <a:ext cx="3778250"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006699"/>
                </a:solidFill>
                <a:latin typeface="Helvetica" pitchFamily="-84" charset="0"/>
              </a:rPr>
              <a:t>Operating System Concepts  – 9</a:t>
            </a:r>
            <a:r>
              <a:rPr lang="en-US" sz="1400" b="1" baseline="30000">
                <a:solidFill>
                  <a:srgbClr val="006699"/>
                </a:solidFill>
                <a:latin typeface="Helvetica" pitchFamily="-84" charset="0"/>
              </a:rPr>
              <a:t>th</a:t>
            </a:r>
            <a:r>
              <a:rPr lang="en-US" sz="14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CC06E0B1-E267-3DB6-5FC0-A9A43FD6D7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8"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pitchFamily="-84" charset="2"/>
        <a:buChar char="n"/>
        <a:defRPr kumimoji="1" sz="3200">
          <a:solidFill>
            <a:schemeClr val="tx1"/>
          </a:solidFill>
          <a:latin typeface="+mn-lt"/>
          <a:ea typeface="MS PGothic" pitchFamily="34"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pitchFamily="-84" charset="2"/>
        <a:buChar char="l"/>
        <a:defRPr kumimoji="1" sz="2800">
          <a:solidFill>
            <a:schemeClr val="tx1"/>
          </a:solidFill>
          <a:latin typeface="+mn-lt"/>
          <a:ea typeface="MS PGothic" pitchFamily="34" charset="-128"/>
        </a:defRPr>
      </a:lvl2pPr>
      <a:lvl3pPr marL="1550988" indent="-325438"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2039938" indent="-325438" algn="l" rtl="0" eaLnBrk="0" fontAlgn="base" hangingPunct="0">
        <a:spcBef>
          <a:spcPct val="35000"/>
        </a:spcBef>
        <a:spcAft>
          <a:spcPct val="0"/>
        </a:spcAft>
        <a:buClr>
          <a:schemeClr val="hlink"/>
        </a:buClr>
        <a:buSzPct val="75000"/>
        <a:buChar char="–"/>
        <a:defRPr kumimoji="1" sz="2000">
          <a:solidFill>
            <a:schemeClr val="tx1"/>
          </a:solidFill>
          <a:latin typeface="+mn-lt"/>
          <a:ea typeface="MS PGothic" pitchFamily="34" charset="-128"/>
        </a:defRPr>
      </a:lvl4pPr>
      <a:lvl5pPr marL="2530475" indent="-325438" algn="l" rtl="0" eaLnBrk="0" fontAlgn="base" hangingPunct="0">
        <a:spcBef>
          <a:spcPct val="35000"/>
        </a:spcBef>
        <a:spcAft>
          <a:spcPct val="0"/>
        </a:spcAft>
        <a:buClr>
          <a:srgbClr val="FF0066"/>
        </a:buClr>
        <a:buSzPct val="75000"/>
        <a:buChar char="»"/>
        <a:defRPr kumimoji="1" sz="2000">
          <a:solidFill>
            <a:schemeClr val="tx1"/>
          </a:solidFill>
          <a:latin typeface="+mn-lt"/>
          <a:ea typeface="MS PGothic" pitchFamily="34"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6.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A79E5A9-F527-8E96-11E9-8AB1C6DAB6D8}"/>
              </a:ext>
            </a:extLst>
          </p:cNvPr>
          <p:cNvSpPr>
            <a:spLocks noGrp="1" noChangeArrowheads="1"/>
          </p:cNvSpPr>
          <p:nvPr>
            <p:ph type="ctrTitle"/>
          </p:nvPr>
        </p:nvSpPr>
        <p:spPr>
          <a:xfrm>
            <a:off x="1028700" y="914400"/>
            <a:ext cx="11658600" cy="2836863"/>
          </a:xfrm>
        </p:spPr>
        <p:txBody>
          <a:bodyPr/>
          <a:lstStyle/>
          <a:p>
            <a:pPr eaLnBrk="1" hangingPunct="1"/>
            <a:r>
              <a:rPr lang="en-US" altLang="en-US"/>
              <a:t>Chapter 10:  Mass-Storage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5190ECE-D244-FF62-FFAD-05CAA614BE8A}"/>
              </a:ext>
            </a:extLst>
          </p:cNvPr>
          <p:cNvSpPr>
            <a:spLocks noGrp="1" noChangeArrowheads="1"/>
          </p:cNvSpPr>
          <p:nvPr>
            <p:ph type="title"/>
          </p:nvPr>
        </p:nvSpPr>
        <p:spPr/>
        <p:txBody>
          <a:bodyPr/>
          <a:lstStyle/>
          <a:p>
            <a:pPr eaLnBrk="1" hangingPunct="1"/>
            <a:r>
              <a:rPr lang="en-US" altLang="en-US"/>
              <a:t>Disk Scheduling</a:t>
            </a:r>
          </a:p>
        </p:txBody>
      </p:sp>
      <p:sp>
        <p:nvSpPr>
          <p:cNvPr id="12291" name="Rectangle 3">
            <a:extLst>
              <a:ext uri="{FF2B5EF4-FFF2-40B4-BE49-F238E27FC236}">
                <a16:creationId xmlns:a16="http://schemas.microsoft.com/office/drawing/2014/main" id="{9C7F5CC3-F63F-705F-DDC5-F42C46FF777F}"/>
              </a:ext>
            </a:extLst>
          </p:cNvPr>
          <p:cNvSpPr>
            <a:spLocks noGrp="1" noChangeArrowheads="1"/>
          </p:cNvSpPr>
          <p:nvPr>
            <p:ph type="body" idx="1"/>
          </p:nvPr>
        </p:nvSpPr>
        <p:spPr>
          <a:xfrm>
            <a:off x="1209675" y="1644650"/>
            <a:ext cx="11542713" cy="6862763"/>
          </a:xfrm>
        </p:spPr>
        <p:txBody>
          <a:bodyPr/>
          <a:lstStyle/>
          <a:p>
            <a:r>
              <a:rPr lang="en-US" altLang="en-US" sz="1800"/>
              <a:t>The operating system is responsible for using hardware efficiently — for the disk drives, this means having a fast access time and disk bandwidth</a:t>
            </a:r>
          </a:p>
          <a:p>
            <a:pPr lvl="1">
              <a:buFont typeface="Monotype Sorts" pitchFamily="-84" charset="2"/>
              <a:buNone/>
            </a:pPr>
            <a:endParaRPr lang="en-US" altLang="en-US" sz="1100"/>
          </a:p>
          <a:p>
            <a:r>
              <a:rPr lang="en-US" altLang="en-US" sz="1800"/>
              <a:t>Minimize seek time</a:t>
            </a:r>
          </a:p>
          <a:p>
            <a:endParaRPr lang="en-US" altLang="en-US" sz="1100"/>
          </a:p>
          <a:p>
            <a:r>
              <a:rPr lang="en-US" altLang="en-US" sz="1800"/>
              <a:t>Seek time </a:t>
            </a:r>
            <a:r>
              <a:rPr lang="en-US" altLang="en-US" sz="1800">
                <a:sym typeface="Symbol" panose="05050102010706020507" pitchFamily="18" charset="2"/>
              </a:rPr>
              <a:t> seek distance</a:t>
            </a:r>
          </a:p>
          <a:p>
            <a:endParaRPr lang="en-US" altLang="en-US" sz="1100">
              <a:sym typeface="Symbol" panose="05050102010706020507" pitchFamily="18" charset="2"/>
            </a:endParaRPr>
          </a:p>
          <a:p>
            <a:r>
              <a:rPr lang="en-US" altLang="en-US" sz="1800">
                <a:sym typeface="Symbol" panose="05050102010706020507" pitchFamily="18" charset="2"/>
              </a:rPr>
              <a:t>Disk </a:t>
            </a:r>
            <a:r>
              <a:rPr lang="en-US" altLang="en-US" sz="1800" b="1">
                <a:solidFill>
                  <a:srgbClr val="3366FF"/>
                </a:solidFill>
                <a:sym typeface="Symbol" panose="05050102010706020507" pitchFamily="18" charset="2"/>
              </a:rPr>
              <a:t>bandwidth</a:t>
            </a:r>
            <a:r>
              <a:rPr lang="en-US" altLang="en-US" sz="1800">
                <a:solidFill>
                  <a:srgbClr val="3366FF"/>
                </a:solidFill>
                <a:sym typeface="Symbol" panose="05050102010706020507" pitchFamily="18" charset="2"/>
              </a:rPr>
              <a:t> </a:t>
            </a:r>
            <a:r>
              <a:rPr lang="en-US" altLang="en-US" sz="1800">
                <a:sym typeface="Symbol" panose="05050102010706020507" pitchFamily="18" charset="2"/>
              </a:rPr>
              <a:t>is the total number of bytes transferred, divided by the total time between the first request for service and the completion of the last transfer</a:t>
            </a:r>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35AF1B9-8F46-F6E7-C75D-F3DF05E43E53}"/>
              </a:ext>
            </a:extLst>
          </p:cNvPr>
          <p:cNvSpPr>
            <a:spLocks noGrp="1" noChangeArrowheads="1"/>
          </p:cNvSpPr>
          <p:nvPr>
            <p:ph type="title"/>
          </p:nvPr>
        </p:nvSpPr>
        <p:spPr>
          <a:xfrm>
            <a:off x="1066800" y="369888"/>
            <a:ext cx="11963400" cy="768350"/>
          </a:xfrm>
        </p:spPr>
        <p:txBody>
          <a:bodyPr/>
          <a:lstStyle/>
          <a:p>
            <a:pPr eaLnBrk="1" hangingPunct="1"/>
            <a:r>
              <a:rPr lang="en-US" altLang="en-US"/>
              <a:t>Disk Scheduling (Cont.)</a:t>
            </a:r>
          </a:p>
        </p:txBody>
      </p:sp>
      <p:sp>
        <p:nvSpPr>
          <p:cNvPr id="13315" name="Rectangle 3">
            <a:extLst>
              <a:ext uri="{FF2B5EF4-FFF2-40B4-BE49-F238E27FC236}">
                <a16:creationId xmlns:a16="http://schemas.microsoft.com/office/drawing/2014/main" id="{21027D86-2B42-95E6-38B9-DC8D7C153F1E}"/>
              </a:ext>
            </a:extLst>
          </p:cNvPr>
          <p:cNvSpPr>
            <a:spLocks noGrp="1" noChangeArrowheads="1"/>
          </p:cNvSpPr>
          <p:nvPr>
            <p:ph type="body" idx="1"/>
          </p:nvPr>
        </p:nvSpPr>
        <p:spPr/>
        <p:txBody>
          <a:bodyPr/>
          <a:lstStyle/>
          <a:p>
            <a:pPr>
              <a:tabLst>
                <a:tab pos="2443163" algn="l"/>
              </a:tabLst>
            </a:pPr>
            <a:r>
              <a:rPr lang="en-US" altLang="en-US" sz="1800"/>
              <a:t>There are many sources of disk I/O request</a:t>
            </a:r>
          </a:p>
          <a:p>
            <a:pPr lvl="1">
              <a:tabLst>
                <a:tab pos="2443163" algn="l"/>
              </a:tabLst>
            </a:pPr>
            <a:r>
              <a:rPr lang="en-US" altLang="en-US" sz="1800"/>
              <a:t>OS</a:t>
            </a:r>
          </a:p>
          <a:p>
            <a:pPr lvl="1">
              <a:tabLst>
                <a:tab pos="2443163" algn="l"/>
              </a:tabLst>
            </a:pPr>
            <a:r>
              <a:rPr lang="en-US" altLang="en-US" sz="1800"/>
              <a:t>System processes</a:t>
            </a:r>
          </a:p>
          <a:p>
            <a:pPr lvl="1">
              <a:tabLst>
                <a:tab pos="2443163" algn="l"/>
              </a:tabLst>
            </a:pPr>
            <a:r>
              <a:rPr lang="en-US" altLang="en-US" sz="1800"/>
              <a:t>Users processes</a:t>
            </a:r>
          </a:p>
          <a:p>
            <a:pPr>
              <a:tabLst>
                <a:tab pos="2443163" algn="l"/>
              </a:tabLst>
            </a:pPr>
            <a:r>
              <a:rPr lang="en-US" altLang="en-US" sz="1800"/>
              <a:t>I/O request includes input or output mode, disk address, memory address, number of sectors to transfer</a:t>
            </a:r>
          </a:p>
          <a:p>
            <a:pPr>
              <a:tabLst>
                <a:tab pos="2443163" algn="l"/>
              </a:tabLst>
            </a:pPr>
            <a:r>
              <a:rPr lang="en-US" altLang="en-US" sz="1800">
                <a:solidFill>
                  <a:srgbClr val="C00000"/>
                </a:solidFill>
              </a:rPr>
              <a:t>OS maintains queue of requests, per disk or device</a:t>
            </a:r>
          </a:p>
          <a:p>
            <a:pPr>
              <a:tabLst>
                <a:tab pos="2443163" algn="l"/>
              </a:tabLst>
            </a:pPr>
            <a:r>
              <a:rPr lang="en-US" altLang="en-US" sz="1800"/>
              <a:t>Idle disk can immediately work on I/O request, busy disk means work must queue</a:t>
            </a:r>
          </a:p>
          <a:p>
            <a:pPr lvl="1">
              <a:tabLst>
                <a:tab pos="2443163" algn="l"/>
              </a:tabLst>
            </a:pPr>
            <a:r>
              <a:rPr lang="en-US" altLang="en-US" sz="1800"/>
              <a:t>Optimization algorithms only make sense when a queue exists</a:t>
            </a:r>
          </a:p>
          <a:p>
            <a:pPr>
              <a:tabLst>
                <a:tab pos="2443163" algn="l"/>
              </a:tabLst>
            </a:pPr>
            <a:r>
              <a:rPr lang="en-US" altLang="en-US" sz="1800"/>
              <a:t>Note that drive controllers have small buffers and can manage a queue of I/O requests (of varying </a:t>
            </a:r>
            <a:r>
              <a:rPr lang="ja-JP" altLang="en-US" sz="1800"/>
              <a:t>“</a:t>
            </a:r>
            <a:r>
              <a:rPr lang="en-US" altLang="ja-JP" sz="1800"/>
              <a:t>depth</a:t>
            </a:r>
            <a:r>
              <a:rPr lang="ja-JP" altLang="en-US" sz="1800"/>
              <a:t>”</a:t>
            </a:r>
            <a:r>
              <a:rPr lang="en-US" altLang="ja-JP" sz="1800"/>
              <a:t>)</a:t>
            </a:r>
          </a:p>
          <a:p>
            <a:pPr>
              <a:tabLst>
                <a:tab pos="2443163" algn="l"/>
              </a:tabLst>
            </a:pPr>
            <a:endParaRPr lang="en-US" altLang="en-US" sz="1800"/>
          </a:p>
          <a:p>
            <a:pPr>
              <a:tabLst>
                <a:tab pos="2443163" algn="l"/>
              </a:tabLst>
            </a:pPr>
            <a:endParaRPr lang="en-US" altLang="en-US" sz="1800"/>
          </a:p>
          <a:p>
            <a:pPr>
              <a:tabLst>
                <a:tab pos="2443163" algn="l"/>
              </a:tabLst>
            </a:pPr>
            <a:r>
              <a:rPr lang="en-US" altLang="en-US" sz="1800"/>
              <a:t>Several algorithms exist to schedule the servicing of disk I/O requests</a:t>
            </a:r>
          </a:p>
          <a:p>
            <a:pPr>
              <a:tabLst>
                <a:tab pos="2443163" algn="l"/>
              </a:tabLst>
            </a:pPr>
            <a:r>
              <a:rPr lang="en-US" altLang="en-US" sz="1800"/>
              <a:t>The analysis is true for one or many platters</a:t>
            </a:r>
          </a:p>
          <a:p>
            <a:pPr>
              <a:tabLst>
                <a:tab pos="2443163" algn="l"/>
              </a:tabLst>
            </a:pPr>
            <a:r>
              <a:rPr lang="en-US" altLang="en-US" sz="1800"/>
              <a:t>We illustrate scheduling algorithms with a request queue (0-199)</a:t>
            </a:r>
          </a:p>
          <a:p>
            <a:pPr>
              <a:buFont typeface="Monotype Sorts" pitchFamily="-84" charset="2"/>
              <a:buNone/>
              <a:tabLst>
                <a:tab pos="2443163" algn="l"/>
              </a:tabLst>
            </a:pPr>
            <a:r>
              <a:rPr lang="en-US" altLang="en-US" sz="1800"/>
              <a:t>		</a:t>
            </a:r>
            <a:br>
              <a:rPr lang="en-US" altLang="en-US" sz="1800"/>
            </a:br>
            <a:r>
              <a:rPr lang="en-US" altLang="en-US" sz="1800"/>
              <a:t>	98, 183, 37, 122, 14, 124, 65, 67</a:t>
            </a:r>
          </a:p>
          <a:p>
            <a:pPr>
              <a:buFont typeface="Monotype Sorts" pitchFamily="-84" charset="2"/>
              <a:buNone/>
              <a:tabLst>
                <a:tab pos="2443163" algn="l"/>
              </a:tabLst>
            </a:pPr>
            <a:endParaRPr lang="en-US" altLang="en-US" sz="1800"/>
          </a:p>
          <a:p>
            <a:pPr>
              <a:buFont typeface="Monotype Sorts" pitchFamily="-84" charset="2"/>
              <a:buNone/>
              <a:tabLst>
                <a:tab pos="2443163" algn="l"/>
              </a:tabLst>
            </a:pPr>
            <a:r>
              <a:rPr lang="en-US" altLang="en-US" sz="1800"/>
              <a:t>	Head pointer 53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2D2B231-D4DA-5953-8352-738C3974F9C0}"/>
              </a:ext>
            </a:extLst>
          </p:cNvPr>
          <p:cNvSpPr>
            <a:spLocks noGrp="1" noChangeArrowheads="1"/>
          </p:cNvSpPr>
          <p:nvPr>
            <p:ph type="title"/>
          </p:nvPr>
        </p:nvSpPr>
        <p:spPr>
          <a:xfrm>
            <a:off x="1474788" y="369888"/>
            <a:ext cx="10425112" cy="768350"/>
          </a:xfrm>
        </p:spPr>
        <p:txBody>
          <a:bodyPr/>
          <a:lstStyle/>
          <a:p>
            <a:pPr eaLnBrk="1" hangingPunct="1"/>
            <a:r>
              <a:rPr lang="en-US" altLang="en-US"/>
              <a:t>FCFS</a:t>
            </a:r>
          </a:p>
        </p:txBody>
      </p:sp>
      <p:sp>
        <p:nvSpPr>
          <p:cNvPr id="14339" name="Text Box 4">
            <a:extLst>
              <a:ext uri="{FF2B5EF4-FFF2-40B4-BE49-F238E27FC236}">
                <a16:creationId xmlns:a16="http://schemas.microsoft.com/office/drawing/2014/main" id="{3EAB0865-CD37-F069-7334-B613E6C8D71F}"/>
              </a:ext>
            </a:extLst>
          </p:cNvPr>
          <p:cNvSpPr txBox="1">
            <a:spLocks noChangeArrowheads="1"/>
          </p:cNvSpPr>
          <p:nvPr/>
        </p:nvSpPr>
        <p:spPr bwMode="auto">
          <a:xfrm>
            <a:off x="3135313" y="1785938"/>
            <a:ext cx="59356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Illustration shows total head movement of 640 cylinders</a:t>
            </a:r>
          </a:p>
        </p:txBody>
      </p:sp>
      <p:pic>
        <p:nvPicPr>
          <p:cNvPr id="14340" name="Picture 6">
            <a:extLst>
              <a:ext uri="{FF2B5EF4-FFF2-40B4-BE49-F238E27FC236}">
                <a16:creationId xmlns:a16="http://schemas.microsoft.com/office/drawing/2014/main" id="{1C609900-AA8B-964E-16C9-BA6C64A0A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2541588"/>
            <a:ext cx="8759825"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DC7C221-4C17-C16A-A406-9F27A7D1896E}"/>
              </a:ext>
            </a:extLst>
          </p:cNvPr>
          <p:cNvSpPr>
            <a:spLocks noGrp="1" noChangeArrowheads="1"/>
          </p:cNvSpPr>
          <p:nvPr>
            <p:ph type="title"/>
          </p:nvPr>
        </p:nvSpPr>
        <p:spPr/>
        <p:txBody>
          <a:bodyPr/>
          <a:lstStyle/>
          <a:p>
            <a:pPr eaLnBrk="1" hangingPunct="1"/>
            <a:r>
              <a:rPr lang="en-US" altLang="en-US"/>
              <a:t>SSTF</a:t>
            </a:r>
          </a:p>
        </p:txBody>
      </p:sp>
      <p:sp>
        <p:nvSpPr>
          <p:cNvPr id="15363" name="Rectangle 3">
            <a:extLst>
              <a:ext uri="{FF2B5EF4-FFF2-40B4-BE49-F238E27FC236}">
                <a16:creationId xmlns:a16="http://schemas.microsoft.com/office/drawing/2014/main" id="{749A5E51-5486-B18E-B0D6-FABB760EC794}"/>
              </a:ext>
            </a:extLst>
          </p:cNvPr>
          <p:cNvSpPr>
            <a:spLocks noGrp="1" noChangeArrowheads="1"/>
          </p:cNvSpPr>
          <p:nvPr>
            <p:ph type="body" idx="1"/>
          </p:nvPr>
        </p:nvSpPr>
        <p:spPr>
          <a:xfrm>
            <a:off x="1209675" y="1644650"/>
            <a:ext cx="11557000" cy="6040438"/>
          </a:xfrm>
        </p:spPr>
        <p:txBody>
          <a:bodyPr/>
          <a:lstStyle/>
          <a:p>
            <a:r>
              <a:rPr lang="en-US" altLang="en-US" sz="1800"/>
              <a:t>Shortest Seek Time First selects the request with the minimum seek time from the current head position</a:t>
            </a:r>
          </a:p>
          <a:p>
            <a:endParaRPr lang="en-US" altLang="en-US" sz="1800"/>
          </a:p>
          <a:p>
            <a:r>
              <a:rPr lang="en-US" altLang="en-US" sz="1800"/>
              <a:t>SSTF scheduling is a form of SJF scheduling; may cause starvation of some requests</a:t>
            </a:r>
          </a:p>
          <a:p>
            <a:endParaRPr lang="en-US" altLang="en-US" sz="1800"/>
          </a:p>
          <a:p>
            <a:r>
              <a:rPr lang="en-US" altLang="en-US" sz="1800"/>
              <a:t>Illustration shows total head movement of 236 cylinders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9F7D137-0C3A-BD16-2E0C-6C67E0F67B91}"/>
              </a:ext>
            </a:extLst>
          </p:cNvPr>
          <p:cNvSpPr>
            <a:spLocks noGrp="1" noChangeArrowheads="1"/>
          </p:cNvSpPr>
          <p:nvPr>
            <p:ph type="title"/>
          </p:nvPr>
        </p:nvSpPr>
        <p:spPr/>
        <p:txBody>
          <a:bodyPr/>
          <a:lstStyle/>
          <a:p>
            <a:pPr eaLnBrk="1" hangingPunct="1"/>
            <a:r>
              <a:rPr lang="en-US" altLang="en-US"/>
              <a:t>SSTF (Cont.)</a:t>
            </a:r>
          </a:p>
        </p:txBody>
      </p:sp>
      <p:pic>
        <p:nvPicPr>
          <p:cNvPr id="16387" name="Picture 4" descr="12">
            <a:extLst>
              <a:ext uri="{FF2B5EF4-FFF2-40B4-BE49-F238E27FC236}">
                <a16:creationId xmlns:a16="http://schemas.microsoft.com/office/drawing/2014/main" id="{F573C51B-1619-6955-5B58-8D3CF3294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687513"/>
            <a:ext cx="107569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D0E8E2E-7756-89BC-0202-C4FCB376F498}"/>
              </a:ext>
            </a:extLst>
          </p:cNvPr>
          <p:cNvSpPr>
            <a:spLocks noGrp="1" noChangeArrowheads="1"/>
          </p:cNvSpPr>
          <p:nvPr>
            <p:ph type="title"/>
          </p:nvPr>
        </p:nvSpPr>
        <p:spPr>
          <a:xfrm>
            <a:off x="685800" y="369888"/>
            <a:ext cx="11761788" cy="768350"/>
          </a:xfrm>
        </p:spPr>
        <p:txBody>
          <a:bodyPr/>
          <a:lstStyle/>
          <a:p>
            <a:pPr eaLnBrk="1" hangingPunct="1"/>
            <a:r>
              <a:rPr lang="en-US" altLang="en-US"/>
              <a:t>SCAN</a:t>
            </a:r>
          </a:p>
        </p:txBody>
      </p:sp>
      <p:sp>
        <p:nvSpPr>
          <p:cNvPr id="17411" name="Rectangle 3">
            <a:extLst>
              <a:ext uri="{FF2B5EF4-FFF2-40B4-BE49-F238E27FC236}">
                <a16:creationId xmlns:a16="http://schemas.microsoft.com/office/drawing/2014/main" id="{AEC934B1-A8C7-AE94-533C-33DF04D255C4}"/>
              </a:ext>
            </a:extLst>
          </p:cNvPr>
          <p:cNvSpPr>
            <a:spLocks noGrp="1" noChangeArrowheads="1"/>
          </p:cNvSpPr>
          <p:nvPr>
            <p:ph type="body" idx="1"/>
          </p:nvPr>
        </p:nvSpPr>
        <p:spPr>
          <a:xfrm>
            <a:off x="1209675" y="1644650"/>
            <a:ext cx="11599863" cy="6040438"/>
          </a:xfrm>
        </p:spPr>
        <p:txBody>
          <a:bodyPr/>
          <a:lstStyle/>
          <a:p>
            <a:r>
              <a:rPr lang="en-US" altLang="en-US" sz="1800"/>
              <a:t>The disk arm starts at one end of the disk, and moves toward the other end, servicing requests until it gets to the other end of the disk, where the head movement is reversed and servicing continues.</a:t>
            </a:r>
          </a:p>
          <a:p>
            <a:endParaRPr lang="en-US" altLang="en-US" sz="1800"/>
          </a:p>
          <a:p>
            <a:r>
              <a:rPr lang="en-US" altLang="en-US" sz="1800" b="1">
                <a:solidFill>
                  <a:srgbClr val="3366FF"/>
                </a:solidFill>
              </a:rPr>
              <a:t>SCAN algorithm</a:t>
            </a:r>
            <a:r>
              <a:rPr lang="en-US" altLang="en-US" sz="1800">
                <a:solidFill>
                  <a:srgbClr val="3366FF"/>
                </a:solidFill>
              </a:rPr>
              <a:t> </a:t>
            </a:r>
            <a:r>
              <a:rPr lang="en-US" altLang="en-US" sz="1800"/>
              <a:t>Sometimes called the </a:t>
            </a:r>
            <a:r>
              <a:rPr lang="en-US" altLang="en-US" sz="1800" b="1">
                <a:solidFill>
                  <a:srgbClr val="3366FF"/>
                </a:solidFill>
              </a:rPr>
              <a:t>elevator algorithm</a:t>
            </a:r>
          </a:p>
          <a:p>
            <a:endParaRPr lang="en-US" altLang="en-US" sz="1800" b="1">
              <a:solidFill>
                <a:srgbClr val="3366FF"/>
              </a:solidFill>
            </a:endParaRPr>
          </a:p>
          <a:p>
            <a:r>
              <a:rPr lang="en-US" altLang="en-US" sz="1800"/>
              <a:t>Illustration shows total head movement of 208 cylinders</a:t>
            </a:r>
          </a:p>
          <a:p>
            <a:endParaRPr lang="en-US" altLang="en-US" sz="1800"/>
          </a:p>
          <a:p>
            <a:r>
              <a:rPr lang="en-US" altLang="en-US" sz="1800"/>
              <a:t>But note that if requests are uniformly dense, largest density at other end of disk and those wait the longest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DD5A71-4C1E-E1CE-09A8-845819AF5600}"/>
              </a:ext>
            </a:extLst>
          </p:cNvPr>
          <p:cNvSpPr>
            <a:spLocks noGrp="1" noChangeArrowheads="1"/>
          </p:cNvSpPr>
          <p:nvPr>
            <p:ph type="title"/>
          </p:nvPr>
        </p:nvSpPr>
        <p:spPr/>
        <p:txBody>
          <a:bodyPr/>
          <a:lstStyle/>
          <a:p>
            <a:pPr eaLnBrk="1" hangingPunct="1"/>
            <a:r>
              <a:rPr lang="en-US" altLang="en-US"/>
              <a:t>SCAN (Cont.)</a:t>
            </a:r>
          </a:p>
        </p:txBody>
      </p:sp>
      <p:pic>
        <p:nvPicPr>
          <p:cNvPr id="18435" name="Picture 6">
            <a:extLst>
              <a:ext uri="{FF2B5EF4-FFF2-40B4-BE49-F238E27FC236}">
                <a16:creationId xmlns:a16="http://schemas.microsoft.com/office/drawing/2014/main" id="{E2F56D62-5AE6-2C89-6B40-0498DF20A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763" y="1544638"/>
            <a:ext cx="10045700" cy="67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62C30F-8131-7D6E-D3F5-1AEFC572E0E1}"/>
              </a:ext>
            </a:extLst>
          </p:cNvPr>
          <p:cNvSpPr>
            <a:spLocks noGrp="1" noChangeArrowheads="1"/>
          </p:cNvSpPr>
          <p:nvPr>
            <p:ph type="title"/>
          </p:nvPr>
        </p:nvSpPr>
        <p:spPr>
          <a:xfrm>
            <a:off x="685800" y="369888"/>
            <a:ext cx="11804650" cy="768350"/>
          </a:xfrm>
        </p:spPr>
        <p:txBody>
          <a:bodyPr/>
          <a:lstStyle/>
          <a:p>
            <a:pPr eaLnBrk="1" hangingPunct="1"/>
            <a:r>
              <a:rPr lang="en-US" altLang="en-US"/>
              <a:t>C-SCAN</a:t>
            </a:r>
          </a:p>
        </p:txBody>
      </p:sp>
      <p:sp>
        <p:nvSpPr>
          <p:cNvPr id="19459" name="Rectangle 3">
            <a:extLst>
              <a:ext uri="{FF2B5EF4-FFF2-40B4-BE49-F238E27FC236}">
                <a16:creationId xmlns:a16="http://schemas.microsoft.com/office/drawing/2014/main" id="{5E537292-A3FB-EBA6-3376-EF2A3C5FEFBD}"/>
              </a:ext>
            </a:extLst>
          </p:cNvPr>
          <p:cNvSpPr>
            <a:spLocks noGrp="1" noChangeArrowheads="1"/>
          </p:cNvSpPr>
          <p:nvPr>
            <p:ph type="body" idx="1"/>
          </p:nvPr>
        </p:nvSpPr>
        <p:spPr>
          <a:xfrm>
            <a:off x="1209675" y="1644650"/>
            <a:ext cx="11499850" cy="6040438"/>
          </a:xfrm>
        </p:spPr>
        <p:txBody>
          <a:bodyPr/>
          <a:lstStyle/>
          <a:p>
            <a:r>
              <a:rPr lang="en-US" altLang="en-US" sz="1800"/>
              <a:t>Provides a more uniform wait time than SCAN</a:t>
            </a:r>
          </a:p>
          <a:p>
            <a:endParaRPr lang="en-US" altLang="en-US" sz="1800"/>
          </a:p>
          <a:p>
            <a:r>
              <a:rPr lang="en-US" altLang="en-US" sz="1800"/>
              <a:t>The head moves from one end of the disk to the other, servicing requests as it goes</a:t>
            </a:r>
          </a:p>
          <a:p>
            <a:pPr lvl="1"/>
            <a:r>
              <a:rPr lang="en-US" altLang="en-US" sz="1800"/>
              <a:t>When it reaches the other end, however, it immediately returns to the beginning of the disk, without servicing any requests on the return trip</a:t>
            </a:r>
          </a:p>
          <a:p>
            <a:pPr lvl="1"/>
            <a:endParaRPr lang="en-US" altLang="en-US" sz="1800"/>
          </a:p>
          <a:p>
            <a:r>
              <a:rPr lang="en-US" altLang="en-US" sz="1800"/>
              <a:t>Treats the cylinders as a circular list that wraps around from the last cylinder to the first one</a:t>
            </a:r>
          </a:p>
          <a:p>
            <a:endParaRPr lang="en-US" altLang="en-US" sz="1800"/>
          </a:p>
          <a:p>
            <a:r>
              <a:rPr lang="en-US" altLang="en-US" sz="1800"/>
              <a:t>Total number of cylinders?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750519E-58A5-E5B3-D084-F7F182A12FD6}"/>
              </a:ext>
            </a:extLst>
          </p:cNvPr>
          <p:cNvSpPr>
            <a:spLocks noGrp="1" noChangeArrowheads="1"/>
          </p:cNvSpPr>
          <p:nvPr>
            <p:ph type="title"/>
          </p:nvPr>
        </p:nvSpPr>
        <p:spPr/>
        <p:txBody>
          <a:bodyPr/>
          <a:lstStyle/>
          <a:p>
            <a:pPr eaLnBrk="1" hangingPunct="1"/>
            <a:r>
              <a:rPr lang="en-US" altLang="en-US"/>
              <a:t>C-SCAN (Cont.)</a:t>
            </a:r>
          </a:p>
        </p:txBody>
      </p:sp>
      <p:pic>
        <p:nvPicPr>
          <p:cNvPr id="20483" name="Picture 4">
            <a:extLst>
              <a:ext uri="{FF2B5EF4-FFF2-40B4-BE49-F238E27FC236}">
                <a16:creationId xmlns:a16="http://schemas.microsoft.com/office/drawing/2014/main" id="{A0173AEB-B350-CA2C-AD5F-6E80C6C48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847850" y="1652588"/>
            <a:ext cx="10501313"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77541A8-F0D3-63A1-7ACD-8F4950B1FAA0}"/>
              </a:ext>
            </a:extLst>
          </p:cNvPr>
          <p:cNvSpPr>
            <a:spLocks noGrp="1" noChangeArrowheads="1"/>
          </p:cNvSpPr>
          <p:nvPr>
            <p:ph type="title"/>
          </p:nvPr>
        </p:nvSpPr>
        <p:spPr/>
        <p:txBody>
          <a:bodyPr/>
          <a:lstStyle/>
          <a:p>
            <a:pPr eaLnBrk="1" hangingPunct="1"/>
            <a:r>
              <a:rPr lang="en-US" altLang="en-US"/>
              <a:t>C-LOOK</a:t>
            </a:r>
          </a:p>
        </p:txBody>
      </p:sp>
      <p:sp>
        <p:nvSpPr>
          <p:cNvPr id="21507" name="Rectangle 3">
            <a:extLst>
              <a:ext uri="{FF2B5EF4-FFF2-40B4-BE49-F238E27FC236}">
                <a16:creationId xmlns:a16="http://schemas.microsoft.com/office/drawing/2014/main" id="{4708209F-EB30-A76E-FA1C-844C04224E32}"/>
              </a:ext>
            </a:extLst>
          </p:cNvPr>
          <p:cNvSpPr>
            <a:spLocks noGrp="1" noChangeArrowheads="1"/>
          </p:cNvSpPr>
          <p:nvPr>
            <p:ph type="body" idx="1"/>
          </p:nvPr>
        </p:nvSpPr>
        <p:spPr>
          <a:xfrm>
            <a:off x="1209675" y="1644650"/>
            <a:ext cx="11496675" cy="4343400"/>
          </a:xfrm>
        </p:spPr>
        <p:txBody>
          <a:bodyPr/>
          <a:lstStyle/>
          <a:p>
            <a:r>
              <a:rPr lang="en-US" altLang="en-US" sz="1800"/>
              <a:t>LOOK a version of SCAN, C-LOOK a version of C-SCAN</a:t>
            </a:r>
          </a:p>
          <a:p>
            <a:endParaRPr lang="en-US" altLang="en-US" sz="1800"/>
          </a:p>
          <a:p>
            <a:r>
              <a:rPr lang="en-US" altLang="en-US" sz="1800"/>
              <a:t>Arm only goes as far as the last request in each direction, then reverses direction immediately, without first going all the way to the end of the disk </a:t>
            </a:r>
          </a:p>
          <a:p>
            <a:endParaRPr lang="en-US" altLang="en-US" sz="1800"/>
          </a:p>
          <a:p>
            <a:r>
              <a:rPr lang="en-US" altLang="en-US" sz="1800"/>
              <a:t>Total number of cylinders?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C2AD541-FF5C-5D27-E00A-1CF0E0354D42}"/>
              </a:ext>
            </a:extLst>
          </p:cNvPr>
          <p:cNvSpPr>
            <a:spLocks noGrp="1" noChangeArrowheads="1"/>
          </p:cNvSpPr>
          <p:nvPr>
            <p:ph type="title"/>
          </p:nvPr>
        </p:nvSpPr>
        <p:spPr>
          <a:xfrm>
            <a:off x="1504950" y="369888"/>
            <a:ext cx="11525250" cy="768350"/>
          </a:xfrm>
        </p:spPr>
        <p:txBody>
          <a:bodyPr/>
          <a:lstStyle/>
          <a:p>
            <a:pPr eaLnBrk="1" hangingPunct="1"/>
            <a:r>
              <a:rPr lang="en-US" altLang="en-US"/>
              <a:t>Overview of Mass Storage Structure</a:t>
            </a:r>
          </a:p>
        </p:txBody>
      </p:sp>
      <p:sp>
        <p:nvSpPr>
          <p:cNvPr id="4099" name="Rectangle 3">
            <a:extLst>
              <a:ext uri="{FF2B5EF4-FFF2-40B4-BE49-F238E27FC236}">
                <a16:creationId xmlns:a16="http://schemas.microsoft.com/office/drawing/2014/main" id="{E67CFDFC-2DAC-1E8D-D685-F790692B2AF6}"/>
              </a:ext>
            </a:extLst>
          </p:cNvPr>
          <p:cNvSpPr>
            <a:spLocks noGrp="1" noChangeArrowheads="1"/>
          </p:cNvSpPr>
          <p:nvPr>
            <p:ph type="body" idx="1"/>
          </p:nvPr>
        </p:nvSpPr>
        <p:spPr>
          <a:xfrm>
            <a:off x="990600" y="1644650"/>
            <a:ext cx="11995150" cy="7027863"/>
          </a:xfrm>
        </p:spPr>
        <p:txBody>
          <a:bodyPr/>
          <a:lstStyle/>
          <a:p>
            <a:r>
              <a:rPr lang="en-US" altLang="en-US" sz="1800" b="1">
                <a:solidFill>
                  <a:srgbClr val="3366FF"/>
                </a:solidFill>
              </a:rPr>
              <a:t>Magnetic disks</a:t>
            </a:r>
            <a:r>
              <a:rPr lang="en-US" altLang="en-US" sz="1800">
                <a:solidFill>
                  <a:srgbClr val="3366FF"/>
                </a:solidFill>
              </a:rPr>
              <a:t> </a:t>
            </a:r>
            <a:r>
              <a:rPr lang="en-US" altLang="en-US" sz="1800"/>
              <a:t>provide bulk of secondary storage of modern computers</a:t>
            </a:r>
          </a:p>
          <a:p>
            <a:pPr lvl="1"/>
            <a:r>
              <a:rPr lang="en-US" altLang="en-US" sz="1800"/>
              <a:t>Drives rotate at 60 to 250 times per second</a:t>
            </a:r>
          </a:p>
          <a:p>
            <a:pPr lvl="1"/>
            <a:r>
              <a:rPr lang="en-US" altLang="en-US" sz="1800" b="1">
                <a:solidFill>
                  <a:srgbClr val="3366FF"/>
                </a:solidFill>
              </a:rPr>
              <a:t>Transfer rate</a:t>
            </a:r>
            <a:r>
              <a:rPr lang="en-US" altLang="en-US" sz="1800">
                <a:solidFill>
                  <a:srgbClr val="3366FF"/>
                </a:solidFill>
              </a:rPr>
              <a:t> </a:t>
            </a:r>
            <a:r>
              <a:rPr lang="en-US" altLang="en-US" sz="1800"/>
              <a:t>is rate at which data flow between drive and computer</a:t>
            </a:r>
          </a:p>
          <a:p>
            <a:pPr lvl="1"/>
            <a:r>
              <a:rPr lang="en-US" altLang="en-US" sz="1800" b="1">
                <a:solidFill>
                  <a:srgbClr val="3366FF"/>
                </a:solidFill>
              </a:rPr>
              <a:t>Positioning time</a:t>
            </a:r>
            <a:r>
              <a:rPr lang="en-US" altLang="en-US" sz="1800">
                <a:solidFill>
                  <a:srgbClr val="3366FF"/>
                </a:solidFill>
              </a:rPr>
              <a:t> </a:t>
            </a:r>
            <a:r>
              <a:rPr lang="en-US" altLang="en-US" sz="1800"/>
              <a:t>(</a:t>
            </a:r>
            <a:r>
              <a:rPr lang="en-US" altLang="en-US" sz="1800" b="1">
                <a:solidFill>
                  <a:srgbClr val="3366FF"/>
                </a:solidFill>
              </a:rPr>
              <a:t>random-access time</a:t>
            </a:r>
            <a:r>
              <a:rPr lang="en-US" altLang="en-US" sz="1800"/>
              <a:t>) is time to move disk arm to desired cylinder (</a:t>
            </a:r>
            <a:r>
              <a:rPr lang="en-US" altLang="en-US" sz="1800" b="1">
                <a:solidFill>
                  <a:srgbClr val="3366FF"/>
                </a:solidFill>
              </a:rPr>
              <a:t>seek time</a:t>
            </a:r>
            <a:r>
              <a:rPr lang="en-US" altLang="en-US" sz="1800"/>
              <a:t>) and time for desired sector to rotate under the disk head (</a:t>
            </a:r>
            <a:r>
              <a:rPr lang="en-US" altLang="en-US" sz="1800" b="1">
                <a:solidFill>
                  <a:srgbClr val="3366FF"/>
                </a:solidFill>
              </a:rPr>
              <a:t>rotational latency</a:t>
            </a:r>
            <a:r>
              <a:rPr lang="en-US" altLang="en-US" sz="1800"/>
              <a:t>)</a:t>
            </a:r>
          </a:p>
          <a:p>
            <a:pPr lvl="1"/>
            <a:r>
              <a:rPr lang="en-US" altLang="en-US" sz="1800" b="1">
                <a:solidFill>
                  <a:srgbClr val="3366FF"/>
                </a:solidFill>
              </a:rPr>
              <a:t>Head crash</a:t>
            </a:r>
            <a:r>
              <a:rPr lang="en-US" altLang="en-US" sz="1800">
                <a:solidFill>
                  <a:srgbClr val="3366FF"/>
                </a:solidFill>
              </a:rPr>
              <a:t> </a:t>
            </a:r>
            <a:r>
              <a:rPr lang="en-US" altLang="en-US" sz="1800"/>
              <a:t>results from disk head making contact with the disk surface</a:t>
            </a:r>
          </a:p>
          <a:p>
            <a:pPr lvl="2"/>
            <a:r>
              <a:rPr lang="en-US" altLang="en-US" sz="1800"/>
              <a:t>That</a:t>
            </a:r>
            <a:r>
              <a:rPr lang="ja-JP" altLang="en-US" sz="1800"/>
              <a:t>’</a:t>
            </a:r>
            <a:r>
              <a:rPr lang="en-US" altLang="ja-JP" sz="1800"/>
              <a:t>s bad</a:t>
            </a:r>
          </a:p>
          <a:p>
            <a:r>
              <a:rPr lang="en-US" altLang="en-US" sz="1800"/>
              <a:t>Disks can be removable</a:t>
            </a:r>
          </a:p>
          <a:p>
            <a:r>
              <a:rPr lang="en-US" altLang="en-US" sz="1800"/>
              <a:t>Drive attached to computer via </a:t>
            </a:r>
            <a:r>
              <a:rPr lang="en-US" altLang="en-US" sz="1800" b="1">
                <a:solidFill>
                  <a:srgbClr val="3366FF"/>
                </a:solidFill>
              </a:rPr>
              <a:t>I/O bus</a:t>
            </a:r>
          </a:p>
          <a:p>
            <a:pPr lvl="1"/>
            <a:r>
              <a:rPr lang="en-US" altLang="en-US" sz="1800"/>
              <a:t>Busses vary, including </a:t>
            </a:r>
            <a:r>
              <a:rPr lang="en-US" altLang="en-US" sz="1800" b="1">
                <a:solidFill>
                  <a:srgbClr val="3366FF"/>
                </a:solidFill>
              </a:rPr>
              <a:t>EIDE</a:t>
            </a:r>
            <a:r>
              <a:rPr lang="en-US" altLang="en-US" sz="1800"/>
              <a:t>,</a:t>
            </a:r>
            <a:r>
              <a:rPr lang="en-US" altLang="en-US" sz="1800" b="1">
                <a:solidFill>
                  <a:srgbClr val="3366FF"/>
                </a:solidFill>
              </a:rPr>
              <a:t> ATA</a:t>
            </a:r>
            <a:r>
              <a:rPr lang="en-US" altLang="en-US" sz="1800"/>
              <a:t>,</a:t>
            </a:r>
            <a:r>
              <a:rPr lang="en-US" altLang="en-US" sz="1800" b="1">
                <a:solidFill>
                  <a:srgbClr val="3366FF"/>
                </a:solidFill>
              </a:rPr>
              <a:t> SATA</a:t>
            </a:r>
            <a:r>
              <a:rPr lang="en-US" altLang="en-US" sz="1800"/>
              <a:t>,</a:t>
            </a:r>
            <a:r>
              <a:rPr lang="en-US" altLang="en-US" sz="1800" b="1">
                <a:solidFill>
                  <a:srgbClr val="3366FF"/>
                </a:solidFill>
              </a:rPr>
              <a:t> USB</a:t>
            </a:r>
            <a:r>
              <a:rPr lang="en-US" altLang="en-US" sz="1800"/>
              <a:t>,</a:t>
            </a:r>
            <a:r>
              <a:rPr lang="en-US" altLang="en-US" sz="1800" b="1">
                <a:solidFill>
                  <a:srgbClr val="3366FF"/>
                </a:solidFill>
              </a:rPr>
              <a:t> Fibre Channel</a:t>
            </a:r>
            <a:r>
              <a:rPr lang="en-US" altLang="en-US" sz="1800"/>
              <a:t>,</a:t>
            </a:r>
            <a:r>
              <a:rPr lang="en-US" altLang="en-US" sz="1800" b="1">
                <a:solidFill>
                  <a:srgbClr val="3366FF"/>
                </a:solidFill>
              </a:rPr>
              <a:t> SCSI, SAS, Firewire</a:t>
            </a:r>
          </a:p>
          <a:p>
            <a:pPr lvl="1"/>
            <a:r>
              <a:rPr lang="en-US" altLang="en-US" sz="1800" b="1">
                <a:solidFill>
                  <a:srgbClr val="3366FF"/>
                </a:solidFill>
              </a:rPr>
              <a:t>Host controller</a:t>
            </a:r>
            <a:r>
              <a:rPr lang="en-US" altLang="en-US" sz="1800">
                <a:solidFill>
                  <a:srgbClr val="3366FF"/>
                </a:solidFill>
              </a:rPr>
              <a:t> </a:t>
            </a:r>
            <a:r>
              <a:rPr lang="en-US" altLang="en-US" sz="1800"/>
              <a:t>in computer uses bus to talk to </a:t>
            </a:r>
            <a:r>
              <a:rPr lang="en-US" altLang="en-US" sz="1800" b="1">
                <a:solidFill>
                  <a:srgbClr val="3366FF"/>
                </a:solidFill>
              </a:rPr>
              <a:t>disk controller</a:t>
            </a:r>
            <a:r>
              <a:rPr lang="en-US" altLang="en-US" sz="1800">
                <a:solidFill>
                  <a:srgbClr val="3366FF"/>
                </a:solidFill>
              </a:rPr>
              <a:t> </a:t>
            </a:r>
            <a:r>
              <a:rPr lang="en-US" altLang="en-US" sz="1800"/>
              <a:t>built into drive or storage array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60B0BF0-592D-A0CB-C2B2-DD974EB2201C}"/>
              </a:ext>
            </a:extLst>
          </p:cNvPr>
          <p:cNvSpPr>
            <a:spLocks noGrp="1" noChangeArrowheads="1"/>
          </p:cNvSpPr>
          <p:nvPr>
            <p:ph type="title"/>
          </p:nvPr>
        </p:nvSpPr>
        <p:spPr>
          <a:xfrm>
            <a:off x="1198563" y="369888"/>
            <a:ext cx="11831637" cy="768350"/>
          </a:xfrm>
        </p:spPr>
        <p:txBody>
          <a:bodyPr/>
          <a:lstStyle/>
          <a:p>
            <a:pPr eaLnBrk="1" hangingPunct="1"/>
            <a:r>
              <a:rPr lang="en-US" altLang="en-US"/>
              <a:t>C-LOOK (Cont.)</a:t>
            </a:r>
          </a:p>
        </p:txBody>
      </p:sp>
      <p:pic>
        <p:nvPicPr>
          <p:cNvPr id="22531" name="Picture 4" descr="12">
            <a:extLst>
              <a:ext uri="{FF2B5EF4-FFF2-40B4-BE49-F238E27FC236}">
                <a16:creationId xmlns:a16="http://schemas.microsoft.com/office/drawing/2014/main" id="{4FAAA36B-7197-FB73-13EA-AB080B4BF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1347788"/>
            <a:ext cx="10968038"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6892CF-ABFA-4310-E8D2-2966AB165A00}"/>
              </a:ext>
            </a:extLst>
          </p:cNvPr>
          <p:cNvSpPr>
            <a:spLocks noGrp="1" noChangeArrowheads="1"/>
          </p:cNvSpPr>
          <p:nvPr>
            <p:ph type="title"/>
          </p:nvPr>
        </p:nvSpPr>
        <p:spPr>
          <a:xfrm>
            <a:off x="1495425" y="369888"/>
            <a:ext cx="11568113" cy="768350"/>
          </a:xfrm>
        </p:spPr>
        <p:txBody>
          <a:bodyPr/>
          <a:lstStyle/>
          <a:p>
            <a:pPr eaLnBrk="1" hangingPunct="1"/>
            <a:r>
              <a:rPr lang="en-US" altLang="en-US" sz="4300"/>
              <a:t>Selecting a Disk-Scheduling Algorithm</a:t>
            </a:r>
          </a:p>
        </p:txBody>
      </p:sp>
      <p:sp>
        <p:nvSpPr>
          <p:cNvPr id="23555" name="Rectangle 3">
            <a:extLst>
              <a:ext uri="{FF2B5EF4-FFF2-40B4-BE49-F238E27FC236}">
                <a16:creationId xmlns:a16="http://schemas.microsoft.com/office/drawing/2014/main" id="{FB403BCD-EFB0-DF47-3C72-DB2E2C27602F}"/>
              </a:ext>
            </a:extLst>
          </p:cNvPr>
          <p:cNvSpPr>
            <a:spLocks noGrp="1" noChangeArrowheads="1"/>
          </p:cNvSpPr>
          <p:nvPr>
            <p:ph type="body" idx="1"/>
          </p:nvPr>
        </p:nvSpPr>
        <p:spPr>
          <a:xfrm>
            <a:off x="1209675" y="1644650"/>
            <a:ext cx="11396663" cy="6040438"/>
          </a:xfrm>
        </p:spPr>
        <p:txBody>
          <a:bodyPr/>
          <a:lstStyle/>
          <a:p>
            <a:r>
              <a:rPr lang="en-US" altLang="en-US" sz="1800"/>
              <a:t>SSTF is common and has a natural appeal</a:t>
            </a:r>
          </a:p>
          <a:p>
            <a:endParaRPr lang="en-US" altLang="en-US" sz="1100"/>
          </a:p>
          <a:p>
            <a:r>
              <a:rPr lang="en-US" altLang="en-US" sz="1800"/>
              <a:t>SCAN and C-SCAN perform better for systems that place a heavy load on the disk</a:t>
            </a:r>
          </a:p>
          <a:p>
            <a:pPr lvl="1"/>
            <a:r>
              <a:rPr lang="en-US" altLang="en-US" sz="1800"/>
              <a:t>Less starvation</a:t>
            </a:r>
          </a:p>
          <a:p>
            <a:endParaRPr lang="en-US" altLang="en-US" sz="1100"/>
          </a:p>
          <a:p>
            <a:r>
              <a:rPr lang="en-US" altLang="en-US" sz="1800"/>
              <a:t>Performance depends on the number and types of requests</a:t>
            </a:r>
          </a:p>
          <a:p>
            <a:endParaRPr lang="en-US" altLang="en-US" sz="1100"/>
          </a:p>
          <a:p>
            <a:endParaRPr lang="en-US" altLang="en-US" sz="1100"/>
          </a:p>
          <a:p>
            <a:r>
              <a:rPr lang="en-US" altLang="en-US" sz="1800"/>
              <a:t>The disk-scheduling algorithm should be written as a separate module of the operating system, allowing it to be replaced with a different algorithm if necessary</a:t>
            </a:r>
          </a:p>
          <a:p>
            <a:endParaRPr lang="en-US" altLang="en-US" sz="1100"/>
          </a:p>
          <a:p>
            <a:r>
              <a:rPr lang="en-US" altLang="en-US" sz="1800"/>
              <a:t>Either SSTF or LOOK is a reasonable choice for the default algorithm</a:t>
            </a:r>
          </a:p>
          <a:p>
            <a:endParaRPr lang="en-US" altLang="en-US" sz="1800"/>
          </a:p>
          <a:p>
            <a:r>
              <a:rPr lang="en-US" altLang="en-US" sz="1800"/>
              <a:t>What about rotational latency?</a:t>
            </a:r>
          </a:p>
          <a:p>
            <a:pPr lvl="1"/>
            <a:r>
              <a:rPr lang="en-US" altLang="en-US" sz="1800"/>
              <a:t>Difficult for OS to calculate</a:t>
            </a:r>
          </a:p>
          <a:p>
            <a:pPr lvl="1"/>
            <a:endParaRPr lang="en-US"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35BCFA1-6FF0-4F10-CFDE-D7DB0661B056}"/>
              </a:ext>
            </a:extLst>
          </p:cNvPr>
          <p:cNvSpPr>
            <a:spLocks noGrp="1" noChangeArrowheads="1"/>
          </p:cNvSpPr>
          <p:nvPr>
            <p:ph type="ctrTitle"/>
          </p:nvPr>
        </p:nvSpPr>
        <p:spPr>
          <a:xfrm>
            <a:off x="1028700" y="914400"/>
            <a:ext cx="11658600" cy="2836863"/>
          </a:xfrm>
        </p:spPr>
        <p:txBody>
          <a:bodyPr/>
          <a:lstStyle/>
          <a:p>
            <a:pPr eaLnBrk="1" hangingPunct="1"/>
            <a:r>
              <a:rPr lang="en-US" altLang="en-US"/>
              <a:t>End of Chapter 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AC05EE33-7EFF-C3A4-B871-8D394BB160F7}"/>
              </a:ext>
            </a:extLst>
          </p:cNvPr>
          <p:cNvSpPr>
            <a:spLocks noGrp="1" noChangeArrowheads="1"/>
          </p:cNvSpPr>
          <p:nvPr>
            <p:ph type="title"/>
          </p:nvPr>
        </p:nvSpPr>
        <p:spPr>
          <a:xfrm>
            <a:off x="1738313" y="369888"/>
            <a:ext cx="11291887" cy="768350"/>
          </a:xfrm>
        </p:spPr>
        <p:txBody>
          <a:bodyPr/>
          <a:lstStyle/>
          <a:p>
            <a:pPr eaLnBrk="1" hangingPunct="1"/>
            <a:r>
              <a:rPr lang="en-US" altLang="en-US"/>
              <a:t>Moving-head Disk Mechanism</a:t>
            </a:r>
          </a:p>
        </p:txBody>
      </p:sp>
      <p:pic>
        <p:nvPicPr>
          <p:cNvPr id="5123" name="Picture 1" descr="10_01.pdf">
            <a:extLst>
              <a:ext uri="{FF2B5EF4-FFF2-40B4-BE49-F238E27FC236}">
                <a16:creationId xmlns:a16="http://schemas.microsoft.com/office/drawing/2014/main" id="{3AA5110D-9B6F-5BA4-6758-B9B1529FA4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9388" y="1997075"/>
            <a:ext cx="8396287"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688886E-9F54-F2EF-BC4E-39598B237D3B}"/>
              </a:ext>
            </a:extLst>
          </p:cNvPr>
          <p:cNvSpPr>
            <a:spLocks noGrp="1"/>
          </p:cNvSpPr>
          <p:nvPr>
            <p:ph type="title"/>
          </p:nvPr>
        </p:nvSpPr>
        <p:spPr/>
        <p:txBody>
          <a:bodyPr/>
          <a:lstStyle/>
          <a:p>
            <a:r>
              <a:rPr lang="en-US" altLang="en-US"/>
              <a:t>Magnetic Disks</a:t>
            </a:r>
          </a:p>
        </p:txBody>
      </p:sp>
      <p:sp>
        <p:nvSpPr>
          <p:cNvPr id="6147" name="Content Placeholder 2">
            <a:extLst>
              <a:ext uri="{FF2B5EF4-FFF2-40B4-BE49-F238E27FC236}">
                <a16:creationId xmlns:a16="http://schemas.microsoft.com/office/drawing/2014/main" id="{5EC61845-2AB4-ABE1-7389-367ED2047E58}"/>
              </a:ext>
            </a:extLst>
          </p:cNvPr>
          <p:cNvSpPr>
            <a:spLocks noGrp="1"/>
          </p:cNvSpPr>
          <p:nvPr>
            <p:ph idx="1"/>
          </p:nvPr>
        </p:nvSpPr>
        <p:spPr>
          <a:xfrm>
            <a:off x="1209675" y="1644650"/>
            <a:ext cx="7480300" cy="6040438"/>
          </a:xfrm>
        </p:spPr>
        <p:txBody>
          <a:bodyPr/>
          <a:lstStyle/>
          <a:p>
            <a:r>
              <a:rPr lang="en-US" altLang="en-US" sz="1800"/>
              <a:t>Platters range from .85</a:t>
            </a:r>
            <a:r>
              <a:rPr lang="ja-JP" altLang="en-US" sz="1800"/>
              <a:t>”</a:t>
            </a:r>
            <a:r>
              <a:rPr lang="en-US" altLang="ja-JP" sz="1800"/>
              <a:t> to 14</a:t>
            </a:r>
            <a:r>
              <a:rPr lang="ja-JP" altLang="en-US" sz="1800"/>
              <a:t>”</a:t>
            </a:r>
            <a:r>
              <a:rPr lang="en-US" altLang="ja-JP" sz="1800"/>
              <a:t> (historically)</a:t>
            </a:r>
          </a:p>
          <a:p>
            <a:pPr lvl="1"/>
            <a:r>
              <a:rPr lang="en-US" altLang="en-US" sz="1800"/>
              <a:t>Commonly 3.5</a:t>
            </a:r>
            <a:r>
              <a:rPr lang="ja-JP" altLang="en-US" sz="1800"/>
              <a:t>”</a:t>
            </a:r>
            <a:r>
              <a:rPr lang="en-US" altLang="ja-JP" sz="1800"/>
              <a:t>, 2.5</a:t>
            </a:r>
            <a:r>
              <a:rPr lang="ja-JP" altLang="en-US" sz="1800"/>
              <a:t>”</a:t>
            </a:r>
            <a:r>
              <a:rPr lang="en-US" altLang="ja-JP" sz="1800"/>
              <a:t>, and 1.8</a:t>
            </a:r>
            <a:r>
              <a:rPr lang="ja-JP" altLang="en-US" sz="1800"/>
              <a:t>”</a:t>
            </a:r>
            <a:endParaRPr lang="en-US" altLang="ja-JP" sz="1800"/>
          </a:p>
          <a:p>
            <a:r>
              <a:rPr lang="en-US" altLang="en-US" sz="1800"/>
              <a:t>Range from 30GB to 3TB per drive</a:t>
            </a:r>
          </a:p>
          <a:p>
            <a:r>
              <a:rPr lang="en-US" altLang="en-US" sz="1800"/>
              <a:t>Performance </a:t>
            </a:r>
          </a:p>
          <a:p>
            <a:pPr lvl="1"/>
            <a:r>
              <a:rPr lang="en-US" altLang="en-US" sz="1800"/>
              <a:t>Transfer Rate – theoretical – 6 Gb/sec</a:t>
            </a:r>
          </a:p>
          <a:p>
            <a:pPr lvl="1"/>
            <a:r>
              <a:rPr lang="en-US" altLang="en-US" sz="1800"/>
              <a:t>Effective Transfer Rate – real – 1Gb/sec</a:t>
            </a:r>
          </a:p>
          <a:p>
            <a:pPr lvl="1"/>
            <a:r>
              <a:rPr lang="en-US" altLang="en-US" sz="1800"/>
              <a:t>Seek time from 3ms to 12ms – 9ms common for desktop drives</a:t>
            </a:r>
          </a:p>
          <a:p>
            <a:pPr lvl="1"/>
            <a:r>
              <a:rPr lang="en-US" altLang="en-US" sz="1800"/>
              <a:t>Average seek time measured or calculated based on 1/3 of tracks</a:t>
            </a:r>
          </a:p>
          <a:p>
            <a:pPr lvl="1"/>
            <a:r>
              <a:rPr lang="en-US" altLang="en-US" sz="1800"/>
              <a:t>Latency based on spindle speed</a:t>
            </a:r>
          </a:p>
          <a:p>
            <a:pPr lvl="2"/>
            <a:r>
              <a:rPr lang="en-US" altLang="en-US" sz="1800"/>
              <a:t>1 / (RPM / 60) = 60 / RPM</a:t>
            </a:r>
          </a:p>
          <a:p>
            <a:pPr lvl="1"/>
            <a:r>
              <a:rPr lang="en-US" altLang="en-US" sz="1800"/>
              <a:t>Average latency = ½ latency</a:t>
            </a:r>
          </a:p>
          <a:p>
            <a:pPr lvl="1"/>
            <a:endParaRPr lang="en-US" altLang="en-US" sz="1800"/>
          </a:p>
          <a:p>
            <a:endParaRPr lang="en-US" altLang="en-US" sz="1800"/>
          </a:p>
        </p:txBody>
      </p:sp>
      <p:pic>
        <p:nvPicPr>
          <p:cNvPr id="6148" name="Picture 3">
            <a:extLst>
              <a:ext uri="{FF2B5EF4-FFF2-40B4-BE49-F238E27FC236}">
                <a16:creationId xmlns:a16="http://schemas.microsoft.com/office/drawing/2014/main" id="{694A510E-75D0-4E71-3CF6-3BAB9CB19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1850" y="4610100"/>
            <a:ext cx="49720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
            <a:extLst>
              <a:ext uri="{FF2B5EF4-FFF2-40B4-BE49-F238E27FC236}">
                <a16:creationId xmlns:a16="http://schemas.microsoft.com/office/drawing/2014/main" id="{4CD488F4-F3D4-15BA-3072-3EA8A1EDEA39}"/>
              </a:ext>
            </a:extLst>
          </p:cNvPr>
          <p:cNvSpPr txBox="1">
            <a:spLocks noChangeArrowheads="1"/>
          </p:cNvSpPr>
          <p:nvPr/>
        </p:nvSpPr>
        <p:spPr bwMode="auto">
          <a:xfrm>
            <a:off x="9405938" y="7681913"/>
            <a:ext cx="29797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(From Wikipedia)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34D30F8-BCAF-2F65-C8CA-A6BD9FD27F41}"/>
              </a:ext>
            </a:extLst>
          </p:cNvPr>
          <p:cNvSpPr>
            <a:spLocks noGrp="1"/>
          </p:cNvSpPr>
          <p:nvPr>
            <p:ph type="title"/>
          </p:nvPr>
        </p:nvSpPr>
        <p:spPr/>
        <p:txBody>
          <a:bodyPr/>
          <a:lstStyle/>
          <a:p>
            <a:r>
              <a:rPr lang="en-US" altLang="en-US"/>
              <a:t>Magnetic Disk Performance</a:t>
            </a:r>
          </a:p>
        </p:txBody>
      </p:sp>
      <p:sp>
        <p:nvSpPr>
          <p:cNvPr id="7171" name="Content Placeholder 2">
            <a:extLst>
              <a:ext uri="{FF2B5EF4-FFF2-40B4-BE49-F238E27FC236}">
                <a16:creationId xmlns:a16="http://schemas.microsoft.com/office/drawing/2014/main" id="{4626F3EB-7C06-33F0-09F1-46B283EA91EF}"/>
              </a:ext>
            </a:extLst>
          </p:cNvPr>
          <p:cNvSpPr>
            <a:spLocks noGrp="1"/>
          </p:cNvSpPr>
          <p:nvPr>
            <p:ph idx="1"/>
          </p:nvPr>
        </p:nvSpPr>
        <p:spPr/>
        <p:txBody>
          <a:bodyPr/>
          <a:lstStyle/>
          <a:p>
            <a:r>
              <a:rPr lang="en-US" altLang="en-US" sz="1800" b="1">
                <a:solidFill>
                  <a:srgbClr val="3366FF"/>
                </a:solidFill>
              </a:rPr>
              <a:t>Access Latency </a:t>
            </a:r>
            <a:r>
              <a:rPr lang="en-US" altLang="en-US" sz="1800"/>
              <a:t>= </a:t>
            </a:r>
            <a:r>
              <a:rPr lang="en-US" altLang="en-US" sz="1800" b="1">
                <a:solidFill>
                  <a:srgbClr val="3366FF"/>
                </a:solidFill>
              </a:rPr>
              <a:t>Average access time </a:t>
            </a:r>
            <a:r>
              <a:rPr lang="en-US" altLang="en-US" sz="1800"/>
              <a:t>= average seek time + average latency</a:t>
            </a:r>
          </a:p>
          <a:p>
            <a:pPr lvl="1"/>
            <a:r>
              <a:rPr lang="en-US" altLang="en-US" sz="1800"/>
              <a:t>For fastest disk 3ms + 2ms = 5ms</a:t>
            </a:r>
          </a:p>
          <a:p>
            <a:pPr lvl="1"/>
            <a:r>
              <a:rPr lang="en-US" altLang="en-US" sz="1800"/>
              <a:t>For slow disk 9ms + 5.56ms = 14.56ms</a:t>
            </a:r>
          </a:p>
          <a:p>
            <a:pPr lvl="1"/>
            <a:endParaRPr lang="en-US" altLang="en-US" sz="1800"/>
          </a:p>
          <a:p>
            <a:r>
              <a:rPr lang="en-US" altLang="en-US" sz="1800"/>
              <a:t>Average I/O time = average access time + (amount to transfer / transfer rate) + controller overhead</a:t>
            </a:r>
          </a:p>
          <a:p>
            <a:endParaRPr lang="en-US" altLang="en-US" sz="1800"/>
          </a:p>
          <a:p>
            <a:r>
              <a:rPr lang="en-US" altLang="en-US" sz="1800"/>
              <a:t>For example to transfer a 4KB block on a 7200 RPM disk with a 5ms average seek time, 1Gb/sec transfer rate with a .1ms controller overhead =</a:t>
            </a:r>
          </a:p>
          <a:p>
            <a:pPr lvl="1"/>
            <a:r>
              <a:rPr lang="en-US" altLang="en-US" sz="1800"/>
              <a:t>5ms + 4.17ms + 0.1ms + transfer time =</a:t>
            </a:r>
          </a:p>
          <a:p>
            <a:pPr lvl="1"/>
            <a:r>
              <a:rPr lang="en-US" altLang="en-US" sz="1800"/>
              <a:t>Transfer time = 4KB / 1Gb/s * 8Gb / GB * 1GB / 1024</a:t>
            </a:r>
            <a:r>
              <a:rPr lang="en-US" altLang="en-US" sz="1800" baseline="30000"/>
              <a:t>2</a:t>
            </a:r>
            <a:r>
              <a:rPr lang="en-US" altLang="en-US" sz="1800"/>
              <a:t>KB = 32 / (1024</a:t>
            </a:r>
            <a:r>
              <a:rPr lang="en-US" altLang="en-US" sz="1800" baseline="30000"/>
              <a:t>2</a:t>
            </a:r>
            <a:r>
              <a:rPr lang="en-US" altLang="en-US" sz="1800"/>
              <a:t>) = 0.031 ms </a:t>
            </a:r>
          </a:p>
          <a:p>
            <a:pPr lvl="1"/>
            <a:r>
              <a:rPr lang="en-US" altLang="en-US" sz="1800"/>
              <a:t>Average I/O time for 4KB block = 9.27ms + .031ms = 9.301ms</a:t>
            </a:r>
          </a:p>
          <a:p>
            <a:endParaRPr lang="en-US" altLang="en-US" sz="1800"/>
          </a:p>
          <a:p>
            <a:endParaRPr lang="en-US" altLang="en-US" sz="1800"/>
          </a:p>
          <a:p>
            <a:endParaRPr lang="en-US" altLang="en-US" sz="1800"/>
          </a:p>
          <a:p>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9B84D5C-C435-1462-E402-19CA218AC099}"/>
              </a:ext>
            </a:extLst>
          </p:cNvPr>
          <p:cNvSpPr>
            <a:spLocks noGrp="1"/>
          </p:cNvSpPr>
          <p:nvPr>
            <p:ph type="title"/>
          </p:nvPr>
        </p:nvSpPr>
        <p:spPr/>
        <p:txBody>
          <a:bodyPr/>
          <a:lstStyle/>
          <a:p>
            <a:r>
              <a:rPr lang="en-US" altLang="en-US"/>
              <a:t>The First Commercial Disk Drive</a:t>
            </a:r>
          </a:p>
        </p:txBody>
      </p:sp>
      <p:pic>
        <p:nvPicPr>
          <p:cNvPr id="8195" name="Picture 2">
            <a:extLst>
              <a:ext uri="{FF2B5EF4-FFF2-40B4-BE49-F238E27FC236}">
                <a16:creationId xmlns:a16="http://schemas.microsoft.com/office/drawing/2014/main" id="{A62299B2-5F7E-EF94-3120-96B78EEAA6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863" y="1485900"/>
            <a:ext cx="5715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Box 3">
            <a:extLst>
              <a:ext uri="{FF2B5EF4-FFF2-40B4-BE49-F238E27FC236}">
                <a16:creationId xmlns:a16="http://schemas.microsoft.com/office/drawing/2014/main" id="{A5ADA80C-BACB-19A4-6465-929A078DC065}"/>
              </a:ext>
            </a:extLst>
          </p:cNvPr>
          <p:cNvSpPr txBox="1">
            <a:spLocks noChangeArrowheads="1"/>
          </p:cNvSpPr>
          <p:nvPr/>
        </p:nvSpPr>
        <p:spPr bwMode="auto">
          <a:xfrm>
            <a:off x="8391525" y="2265363"/>
            <a:ext cx="4994275"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1956</a:t>
            </a:r>
          </a:p>
          <a:p>
            <a:r>
              <a:rPr lang="en-US" altLang="en-US"/>
              <a:t>IBM RAMDAC computer included the IBM Model 350 disk storage system</a:t>
            </a:r>
          </a:p>
          <a:p>
            <a:endParaRPr lang="en-US" altLang="en-US"/>
          </a:p>
          <a:p>
            <a:r>
              <a:rPr lang="en-US" altLang="en-US"/>
              <a:t>5M (7 bit) characters</a:t>
            </a:r>
          </a:p>
          <a:p>
            <a:r>
              <a:rPr lang="en-US" altLang="en-US"/>
              <a:t>50 x 24</a:t>
            </a:r>
            <a:r>
              <a:rPr lang="ja-JP" altLang="en-US"/>
              <a:t>”</a:t>
            </a:r>
            <a:r>
              <a:rPr lang="en-US" altLang="ja-JP"/>
              <a:t> platters</a:t>
            </a:r>
          </a:p>
          <a:p>
            <a:r>
              <a:rPr lang="en-US" altLang="en-US"/>
              <a:t>Access time = &lt; 1 second</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0949222-0F30-A250-61A6-E7C30075D3FE}"/>
              </a:ext>
            </a:extLst>
          </p:cNvPr>
          <p:cNvSpPr>
            <a:spLocks noGrp="1"/>
          </p:cNvSpPr>
          <p:nvPr>
            <p:ph type="title"/>
          </p:nvPr>
        </p:nvSpPr>
        <p:spPr/>
        <p:txBody>
          <a:bodyPr/>
          <a:lstStyle/>
          <a:p>
            <a:r>
              <a:rPr lang="en-US" altLang="en-US"/>
              <a:t>Solid-State Disks</a:t>
            </a:r>
          </a:p>
        </p:txBody>
      </p:sp>
      <p:sp>
        <p:nvSpPr>
          <p:cNvPr id="9219" name="Content Placeholder 2">
            <a:extLst>
              <a:ext uri="{FF2B5EF4-FFF2-40B4-BE49-F238E27FC236}">
                <a16:creationId xmlns:a16="http://schemas.microsoft.com/office/drawing/2014/main" id="{2FC3F4BF-7C5C-F974-4AD0-7447D22F3C53}"/>
              </a:ext>
            </a:extLst>
          </p:cNvPr>
          <p:cNvSpPr>
            <a:spLocks noGrp="1"/>
          </p:cNvSpPr>
          <p:nvPr>
            <p:ph idx="1"/>
          </p:nvPr>
        </p:nvSpPr>
        <p:spPr/>
        <p:txBody>
          <a:bodyPr/>
          <a:lstStyle/>
          <a:p>
            <a:r>
              <a:rPr lang="en-US" altLang="en-US" sz="1800"/>
              <a:t>Nonvolatile memory used like a hard drive</a:t>
            </a:r>
          </a:p>
          <a:p>
            <a:pPr lvl="1"/>
            <a:r>
              <a:rPr lang="en-US" altLang="en-US" sz="1800"/>
              <a:t>Many technology variations</a:t>
            </a:r>
          </a:p>
          <a:p>
            <a:r>
              <a:rPr lang="en-US" altLang="en-US" sz="1800"/>
              <a:t>Can be more reliable than HDDs</a:t>
            </a:r>
          </a:p>
          <a:p>
            <a:r>
              <a:rPr lang="en-US" altLang="en-US" sz="1800"/>
              <a:t>More expensive per MB</a:t>
            </a:r>
          </a:p>
          <a:p>
            <a:r>
              <a:rPr lang="en-US" altLang="en-US" sz="1800"/>
              <a:t>Maybe have shorter life span </a:t>
            </a:r>
          </a:p>
          <a:p>
            <a:r>
              <a:rPr lang="en-US" altLang="en-US" sz="1800"/>
              <a:t>Less capacity</a:t>
            </a:r>
          </a:p>
          <a:p>
            <a:r>
              <a:rPr lang="en-US" altLang="en-US" sz="1800"/>
              <a:t>But much faster</a:t>
            </a:r>
          </a:p>
          <a:p>
            <a:r>
              <a:rPr lang="en-US" altLang="en-US" sz="1800"/>
              <a:t>Busses can be too slow -&gt; connect directly to PCI for example</a:t>
            </a:r>
          </a:p>
          <a:p>
            <a:r>
              <a:rPr lang="en-US" altLang="en-US" sz="1800"/>
              <a:t>No moving parts, so no seek time or rotational latency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39ABDC-5D01-21EC-AD86-BEFFA406E501}"/>
              </a:ext>
            </a:extLst>
          </p:cNvPr>
          <p:cNvSpPr>
            <a:spLocks noGrp="1" noChangeArrowheads="1"/>
          </p:cNvSpPr>
          <p:nvPr>
            <p:ph type="title"/>
          </p:nvPr>
        </p:nvSpPr>
        <p:spPr>
          <a:xfrm>
            <a:off x="1574800" y="369888"/>
            <a:ext cx="11455400" cy="768350"/>
          </a:xfrm>
        </p:spPr>
        <p:txBody>
          <a:bodyPr/>
          <a:lstStyle/>
          <a:p>
            <a:pPr eaLnBrk="1" hangingPunct="1"/>
            <a:r>
              <a:rPr lang="en-US" altLang="en-US" sz="4000"/>
              <a:t>Magnetic Tape</a:t>
            </a:r>
          </a:p>
        </p:txBody>
      </p:sp>
      <p:sp>
        <p:nvSpPr>
          <p:cNvPr id="10243" name="Rectangle 3">
            <a:extLst>
              <a:ext uri="{FF2B5EF4-FFF2-40B4-BE49-F238E27FC236}">
                <a16:creationId xmlns:a16="http://schemas.microsoft.com/office/drawing/2014/main" id="{AADAAFCE-1F59-FB00-CD84-2FA0ED45B60E}"/>
              </a:ext>
            </a:extLst>
          </p:cNvPr>
          <p:cNvSpPr>
            <a:spLocks noGrp="1" noChangeArrowheads="1"/>
          </p:cNvSpPr>
          <p:nvPr>
            <p:ph type="body" idx="1"/>
          </p:nvPr>
        </p:nvSpPr>
        <p:spPr/>
        <p:txBody>
          <a:bodyPr/>
          <a:lstStyle/>
          <a:p>
            <a:r>
              <a:rPr lang="en-US" altLang="en-US" sz="1800"/>
              <a:t>Was early secondary-storage medium</a:t>
            </a:r>
          </a:p>
          <a:p>
            <a:pPr lvl="1"/>
            <a:r>
              <a:rPr lang="en-US" altLang="en-US" sz="1800"/>
              <a:t>Evolved from open spools to cartridges</a:t>
            </a:r>
          </a:p>
          <a:p>
            <a:r>
              <a:rPr lang="en-US" altLang="en-US" sz="1800"/>
              <a:t>Relatively permanent and holds large quantities of data</a:t>
            </a:r>
          </a:p>
          <a:p>
            <a:r>
              <a:rPr lang="en-US" altLang="en-US" sz="1800"/>
              <a:t>Access time slow</a:t>
            </a:r>
          </a:p>
          <a:p>
            <a:r>
              <a:rPr lang="en-US" altLang="en-US" sz="1800"/>
              <a:t>Random access ~1000 times slower than disk</a:t>
            </a:r>
          </a:p>
          <a:p>
            <a:r>
              <a:rPr lang="en-US" altLang="en-US" sz="1800"/>
              <a:t>Mainly used for backup, storage of infrequently-used data, transfer medium 	between systems</a:t>
            </a:r>
          </a:p>
          <a:p>
            <a:r>
              <a:rPr lang="en-US" altLang="en-US" sz="1800"/>
              <a:t>Kept in spool and wound or rewound past read-write head</a:t>
            </a:r>
          </a:p>
          <a:p>
            <a:r>
              <a:rPr lang="en-US" altLang="en-US" sz="1800"/>
              <a:t>Once data under head, transfer rates comparable to disk</a:t>
            </a:r>
          </a:p>
          <a:p>
            <a:pPr lvl="1"/>
            <a:r>
              <a:rPr lang="en-US" altLang="en-US" sz="1800"/>
              <a:t>140MB/sec and greater</a:t>
            </a:r>
          </a:p>
          <a:p>
            <a:r>
              <a:rPr lang="en-US" altLang="en-US" sz="1800"/>
              <a:t>200GB to 1.5TB typical storage</a:t>
            </a:r>
          </a:p>
          <a:p>
            <a:r>
              <a:rPr lang="en-US" altLang="en-US" sz="1800"/>
              <a:t>Common technologies are LTO-{3,4,5} and T10000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CD87D7-492D-74D4-B520-CCCA2E58AED6}"/>
              </a:ext>
            </a:extLst>
          </p:cNvPr>
          <p:cNvSpPr>
            <a:spLocks noGrp="1" noChangeArrowheads="1"/>
          </p:cNvSpPr>
          <p:nvPr>
            <p:ph type="title"/>
          </p:nvPr>
        </p:nvSpPr>
        <p:spPr>
          <a:xfrm>
            <a:off x="1357313" y="369888"/>
            <a:ext cx="11672887" cy="768350"/>
          </a:xfrm>
        </p:spPr>
        <p:txBody>
          <a:bodyPr/>
          <a:lstStyle/>
          <a:p>
            <a:pPr eaLnBrk="1" hangingPunct="1"/>
            <a:r>
              <a:rPr lang="en-US" altLang="en-US"/>
              <a:t>Disk Structure</a:t>
            </a:r>
          </a:p>
        </p:txBody>
      </p:sp>
      <p:sp>
        <p:nvSpPr>
          <p:cNvPr id="11267" name="Rectangle 3">
            <a:extLst>
              <a:ext uri="{FF2B5EF4-FFF2-40B4-BE49-F238E27FC236}">
                <a16:creationId xmlns:a16="http://schemas.microsoft.com/office/drawing/2014/main" id="{78EEF6CD-CB92-6B02-1CD4-641E7FC30369}"/>
              </a:ext>
            </a:extLst>
          </p:cNvPr>
          <p:cNvSpPr>
            <a:spLocks noGrp="1" noChangeArrowheads="1"/>
          </p:cNvSpPr>
          <p:nvPr>
            <p:ph type="body" idx="1"/>
          </p:nvPr>
        </p:nvSpPr>
        <p:spPr>
          <a:xfrm>
            <a:off x="1209675" y="1644650"/>
            <a:ext cx="11468100" cy="6040438"/>
          </a:xfrm>
        </p:spPr>
        <p:txBody>
          <a:bodyPr/>
          <a:lstStyle/>
          <a:p>
            <a:r>
              <a:rPr lang="en-US" altLang="en-US" sz="1800"/>
              <a:t>Disk drives are addressed as large 1-dimensional arrays of </a:t>
            </a:r>
            <a:r>
              <a:rPr lang="en-US" altLang="en-US" sz="1800" b="1">
                <a:solidFill>
                  <a:srgbClr val="3366FF"/>
                </a:solidFill>
              </a:rPr>
              <a:t>logical blocks</a:t>
            </a:r>
            <a:r>
              <a:rPr lang="en-US" altLang="en-US" sz="1800"/>
              <a:t>, where the logical block is the smallest unit of transfer</a:t>
            </a:r>
            <a:br>
              <a:rPr lang="en-US" altLang="en-US" sz="1800"/>
            </a:br>
            <a:endParaRPr lang="en-US" altLang="en-US" sz="1800"/>
          </a:p>
          <a:p>
            <a:pPr lvl="1"/>
            <a:r>
              <a:rPr lang="en-US" altLang="en-US" sz="1800"/>
              <a:t>Low-level formatting creates </a:t>
            </a:r>
            <a:r>
              <a:rPr lang="en-US" altLang="en-US" sz="1800" b="1">
                <a:solidFill>
                  <a:srgbClr val="3366FF"/>
                </a:solidFill>
              </a:rPr>
              <a:t>logical blocks </a:t>
            </a:r>
            <a:r>
              <a:rPr lang="en-US" altLang="en-US" sz="1800"/>
              <a:t>on physical media</a:t>
            </a:r>
          </a:p>
          <a:p>
            <a:r>
              <a:rPr lang="en-US" altLang="en-US" sz="1800"/>
              <a:t>The 1-dimensional array of logical blocks is mapped into the sectors of the disk sequentially</a:t>
            </a:r>
          </a:p>
          <a:p>
            <a:pPr lvl="1"/>
            <a:r>
              <a:rPr lang="en-US" altLang="en-US" sz="1800"/>
              <a:t>Sector 0 is the first sector of the first track on the outermost cylinder</a:t>
            </a:r>
          </a:p>
          <a:p>
            <a:pPr lvl="1"/>
            <a:r>
              <a:rPr lang="en-US" altLang="en-US" sz="1800"/>
              <a:t>Mapping proceeds in order through that track, then the rest of the tracks in that cylinder, and then through the rest of the cylinders from outermost to innermost</a:t>
            </a:r>
          </a:p>
          <a:p>
            <a:pPr lvl="1"/>
            <a:r>
              <a:rPr lang="en-US" altLang="en-US" sz="1800"/>
              <a:t>Logical to physical address should be easy</a:t>
            </a:r>
          </a:p>
          <a:p>
            <a:pPr lvl="2"/>
            <a:r>
              <a:rPr lang="en-US" altLang="en-US" sz="1800"/>
              <a:t>Except for bad sectors</a:t>
            </a:r>
          </a:p>
          <a:p>
            <a:pPr lvl="2"/>
            <a:r>
              <a:rPr lang="en-US" altLang="en-US" sz="1800"/>
              <a:t>Non-constant # of sectors per track via constant angular velocity</a:t>
            </a:r>
          </a:p>
          <a:p>
            <a:endParaRPr lang="en-US" altLang="en-US" sz="180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10331</TotalTime>
  <Words>1080</Words>
  <Application>Microsoft Office PowerPoint</Application>
  <PresentationFormat>Custom</PresentationFormat>
  <Paragraphs>172</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os-8</vt:lpstr>
      <vt:lpstr>Chapter 10:  Mass-Storage Systems</vt:lpstr>
      <vt:lpstr>Overview of Mass Storage Structure</vt:lpstr>
      <vt:lpstr>Moving-head Disk Mechanism</vt:lpstr>
      <vt:lpstr>Magnetic Disks</vt:lpstr>
      <vt:lpstr>Magnetic Disk Performance</vt:lpstr>
      <vt:lpstr>The First Commercial Disk Drive</vt:lpstr>
      <vt:lpstr>Solid-State Disks</vt:lpstr>
      <vt:lpstr>Magnetic Tape</vt:lpstr>
      <vt:lpstr>Disk Structure</vt:lpstr>
      <vt:lpstr>Disk Scheduling</vt:lpstr>
      <vt:lpstr>Disk Scheduling (Cont.)</vt:lpstr>
      <vt:lpstr>FCFS</vt:lpstr>
      <vt:lpstr>SSTF</vt:lpstr>
      <vt:lpstr>SSTF (Cont.)</vt:lpstr>
      <vt:lpstr>SCAN</vt:lpstr>
      <vt:lpstr>SCAN (Cont.)</vt:lpstr>
      <vt:lpstr>C-SCAN</vt:lpstr>
      <vt:lpstr>C-SCAN (Cont.)</vt:lpstr>
      <vt:lpstr>C-LOOK</vt:lpstr>
      <vt:lpstr>C-LOOK (Cont.)</vt:lpstr>
      <vt:lpstr>Selecting a Disk-Scheduling Algorithm</vt:lpstr>
      <vt:lpstr>End of Chapter 12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Rabeya Khatun</cp:lastModifiedBy>
  <cp:revision>154</cp:revision>
  <cp:lastPrinted>2011-04-11T19:58:11Z</cp:lastPrinted>
  <dcterms:created xsi:type="dcterms:W3CDTF">2011-04-11T19:57:28Z</dcterms:created>
  <dcterms:modified xsi:type="dcterms:W3CDTF">2024-11-22T03:54:30Z</dcterms:modified>
</cp:coreProperties>
</file>