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e4Nr1U9Rcw4CEkDxcdZ9MxVOO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8e90cbf33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18e90cbf33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8e90cbf3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18e90cbf3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8e90cbf3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18e90cbf33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8e90cbf33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18e90cbf3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8ba9605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8ba9605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8e90cbf33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18e90cbf33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8e90cbf3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18e90cbf3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8e90cbf3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18e90cbf3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8e90cbf3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18e90cbf33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8e90cbf3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18e90cbf3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8ba9605d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8ba9605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8e90cbf3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18e90cbf3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8e90cbf3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18e90cbf3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baeldung.com/cs/what-is-mute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hyperlink" Target="https://en.wikipedia.org/wiki/Deadloc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lgerian"/>
              <a:buNone/>
            </a:pPr>
            <a:r>
              <a:rPr lang="en-US">
                <a:latin typeface="Algerian"/>
                <a:ea typeface="Algerian"/>
                <a:cs typeface="Algerian"/>
                <a:sym typeface="Algerian"/>
              </a:rPr>
              <a:t>Process Synchronization</a:t>
            </a:r>
            <a:endParaRPr>
              <a:latin typeface="Algerian"/>
              <a:ea typeface="Algerian"/>
              <a:cs typeface="Algerian"/>
              <a:sym typeface="Algerian"/>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latin typeface="Arial Black"/>
              <a:ea typeface="Arial Black"/>
              <a:cs typeface="Arial Black"/>
              <a:sym typeface="Arial Black"/>
            </a:endParaRPr>
          </a:p>
          <a:p>
            <a:pPr indent="0" lvl="0" marL="0" rtl="0" algn="ctr">
              <a:lnSpc>
                <a:spcPct val="90000"/>
              </a:lnSpc>
              <a:spcBef>
                <a:spcPts val="1000"/>
              </a:spcBef>
              <a:spcAft>
                <a:spcPts val="0"/>
              </a:spcAft>
              <a:buClr>
                <a:schemeClr val="dk1"/>
              </a:buClr>
              <a:buSzPts val="2400"/>
              <a:buNone/>
            </a:pPr>
            <a:r>
              <a:t/>
            </a:r>
            <a:endParaRPr>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0"/>
          <p:cNvSpPr/>
          <p:nvPr/>
        </p:nvSpPr>
        <p:spPr>
          <a:xfrm>
            <a:off x="2434044" y="1755003"/>
            <a:ext cx="7846423" cy="2862322"/>
          </a:xfrm>
          <a:prstGeom prst="rect">
            <a:avLst/>
          </a:prstGeom>
          <a:solidFill>
            <a:srgbClr val="E1EFD8"/>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Since count = count - 1; is divided into three parts: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Load Rc, m[count] → will copy count value which is 5 to register Rp.</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Decrement Rc → will decrement Rc to 4.</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store m[count], Rc → count = 4.</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Now the current value of count is 4</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1"/>
          <p:cNvSpPr/>
          <p:nvPr/>
        </p:nvSpPr>
        <p:spPr>
          <a:xfrm>
            <a:off x="1933303" y="636955"/>
            <a:ext cx="909174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Suppose after this </a:t>
            </a:r>
            <a:r>
              <a:rPr b="1" i="0" lang="en-US" sz="2400" u="none" cap="none" strike="noStrike">
                <a:solidFill>
                  <a:schemeClr val="dk1"/>
                </a:solidFill>
                <a:latin typeface="Calibri"/>
                <a:ea typeface="Calibri"/>
                <a:cs typeface="Calibri"/>
                <a:sym typeface="Calibri"/>
              </a:rPr>
              <a:t>Context Switch</a:t>
            </a:r>
            <a:r>
              <a:rPr b="0" i="0" lang="en-US" sz="2400" u="none" cap="none" strike="noStrike">
                <a:solidFill>
                  <a:schemeClr val="dk1"/>
                </a:solidFill>
                <a:latin typeface="Calibri"/>
                <a:ea typeface="Calibri"/>
                <a:cs typeface="Calibri"/>
                <a:sym typeface="Calibri"/>
              </a:rPr>
              <a:t> occurs back to the leftover part of producer code. . .</a:t>
            </a:r>
            <a:endParaRPr b="0" i="0" sz="2400" u="none" cap="none" strike="noStrike">
              <a:solidFill>
                <a:schemeClr val="dk1"/>
              </a:solidFill>
              <a:latin typeface="Calibri"/>
              <a:ea typeface="Calibri"/>
              <a:cs typeface="Calibri"/>
              <a:sym typeface="Calibri"/>
            </a:endParaRPr>
          </a:p>
        </p:txBody>
      </p:sp>
      <p:sp>
        <p:nvSpPr>
          <p:cNvPr id="154" name="Google Shape;154;p11"/>
          <p:cNvSpPr/>
          <p:nvPr/>
        </p:nvSpPr>
        <p:spPr>
          <a:xfrm>
            <a:off x="3082834" y="2084252"/>
            <a:ext cx="6087291" cy="1323439"/>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B2A29"/>
                </a:solidFill>
                <a:latin typeface="Calibri"/>
                <a:ea typeface="Calibri"/>
                <a:cs typeface="Calibri"/>
                <a:sym typeface="Calibri"/>
              </a:rPr>
              <a:t>Now the current value of count is 6, which is wrong as Buffer has only 5 elements, this condition is known as </a:t>
            </a:r>
            <a:r>
              <a:rPr b="1" i="0" lang="en-US" sz="2000" u="none" cap="none" strike="noStrike">
                <a:solidFill>
                  <a:srgbClr val="FF0000"/>
                </a:solidFill>
                <a:latin typeface="Calibri"/>
                <a:ea typeface="Calibri"/>
                <a:cs typeface="Calibri"/>
                <a:sym typeface="Calibri"/>
              </a:rPr>
              <a:t>Race Condition </a:t>
            </a:r>
            <a:r>
              <a:rPr b="1" i="0" lang="en-US" sz="2000" u="none" cap="none" strike="noStrike">
                <a:solidFill>
                  <a:srgbClr val="2B2A29"/>
                </a:solidFill>
                <a:latin typeface="Calibri"/>
                <a:ea typeface="Calibri"/>
                <a:cs typeface="Calibri"/>
                <a:sym typeface="Calibri"/>
              </a:rPr>
              <a:t>and Problem is Producer-Consumer Problem.</a:t>
            </a:r>
            <a:endParaRPr b="1" i="0" sz="2000" u="none" cap="none" strike="noStrike">
              <a:solidFill>
                <a:srgbClr val="000000"/>
              </a:solidFill>
              <a:latin typeface="Calibri"/>
              <a:ea typeface="Calibri"/>
              <a:cs typeface="Calibri"/>
              <a:sym typeface="Calibri"/>
            </a:endParaRPr>
          </a:p>
        </p:txBody>
      </p:sp>
      <p:sp>
        <p:nvSpPr>
          <p:cNvPr id="155" name="Google Shape;155;p11"/>
          <p:cNvSpPr/>
          <p:nvPr/>
        </p:nvSpPr>
        <p:spPr>
          <a:xfrm>
            <a:off x="3082834" y="3778363"/>
            <a:ext cx="6096000" cy="2554545"/>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Calibri"/>
                <a:ea typeface="Calibri"/>
                <a:cs typeface="Calibri"/>
                <a:sym typeface="Calibri"/>
              </a:rPr>
              <a:t>Race Condition: </a:t>
            </a:r>
            <a:r>
              <a:rPr b="0" i="0" lang="en-US" sz="2000" u="none" cap="none" strike="noStrike">
                <a:solidFill>
                  <a:schemeClr val="dk1"/>
                </a:solidFill>
                <a:latin typeface="Calibri"/>
                <a:ea typeface="Calibri"/>
                <a:cs typeface="Calibri"/>
                <a:sym typeface="Calibri"/>
              </a:rPr>
              <a:t>A race condition occurs when multiple processes (or threads) access shared data in an unpredictable manner, causing the system to reach an incorrect or inconsistent state. In this case, the producer has incremented count without actually updating the buffer, and when the context switch happens, the count value is mistakenly updated to 6, even though only 5 items have been added to the buffer.</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g318e90cbf33_0_83"/>
          <p:cNvSpPr txBox="1"/>
          <p:nvPr/>
        </p:nvSpPr>
        <p:spPr>
          <a:xfrm>
            <a:off x="4514250" y="2545475"/>
            <a:ext cx="3163500" cy="11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900"/>
              <a:buFont typeface="Arial"/>
              <a:buNone/>
            </a:pPr>
            <a:r>
              <a:rPr b="0" i="0" lang="en-US" sz="3900" u="none" cap="none" strike="noStrike">
                <a:solidFill>
                  <a:schemeClr val="dk1"/>
                </a:solidFill>
                <a:highlight>
                  <a:schemeClr val="accent1"/>
                </a:highlight>
                <a:latin typeface="Times New Roman"/>
                <a:ea typeface="Times New Roman"/>
                <a:cs typeface="Times New Roman"/>
                <a:sym typeface="Times New Roman"/>
              </a:rPr>
              <a:t>Semaphores…</a:t>
            </a:r>
            <a:endParaRPr b="0" i="0" sz="3900" u="none" cap="none" strike="noStrike">
              <a:solidFill>
                <a:schemeClr val="dk1"/>
              </a:solidFill>
              <a:highlight>
                <a:schemeClr val="accen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g318e90cbf33_0_48"/>
          <p:cNvSpPr txBox="1"/>
          <p:nvPr/>
        </p:nvSpPr>
        <p:spPr>
          <a:xfrm>
            <a:off x="469575" y="778475"/>
            <a:ext cx="10935600" cy="10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50"/>
              <a:buFont typeface="Arial"/>
              <a:buNone/>
            </a:pPr>
            <a:r>
              <a:rPr b="1" i="0" lang="en-US" sz="1950" u="none" cap="none" strike="noStrike">
                <a:solidFill>
                  <a:schemeClr val="dk1"/>
                </a:solidFill>
                <a:highlight>
                  <a:srgbClr val="FFFFFF"/>
                </a:highlight>
                <a:latin typeface="Times New Roman"/>
                <a:ea typeface="Times New Roman"/>
                <a:cs typeface="Times New Roman"/>
                <a:sym typeface="Times New Roman"/>
              </a:rPr>
              <a:t>A semaphore is an integer variable, shared among multiple processes. The main aim of using a semaphore is process synchronization and access control for a common resource in a concurrent environment. </a:t>
            </a:r>
            <a:endParaRPr b="0" i="0" sz="2000" u="none" cap="none" strike="noStrike">
              <a:solidFill>
                <a:srgbClr val="000000"/>
              </a:solidFill>
              <a:latin typeface="Times New Roman"/>
              <a:ea typeface="Times New Roman"/>
              <a:cs typeface="Times New Roman"/>
              <a:sym typeface="Times New Roman"/>
            </a:endParaRPr>
          </a:p>
        </p:txBody>
      </p:sp>
      <p:sp>
        <p:nvSpPr>
          <p:cNvPr id="166" name="Google Shape;166;g318e90cbf33_0_48"/>
          <p:cNvSpPr txBox="1"/>
          <p:nvPr/>
        </p:nvSpPr>
        <p:spPr>
          <a:xfrm>
            <a:off x="333675" y="2268375"/>
            <a:ext cx="5004600" cy="3801900"/>
          </a:xfrm>
          <a:prstGeom prst="rect">
            <a:avLst/>
          </a:prstGeom>
          <a:solidFill>
            <a:srgbClr val="FBE4D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function wait(S):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 This function represents the 'wait' operation for a semaphore.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if S &gt; 0:</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 Do not block the process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S &lt;- S - 1</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return</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else: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 Block the calling process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sleep</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p:txBody>
      </p:sp>
      <p:sp>
        <p:nvSpPr>
          <p:cNvPr id="167" name="Google Shape;167;g318e90cbf33_0_48"/>
          <p:cNvSpPr txBox="1"/>
          <p:nvPr/>
        </p:nvSpPr>
        <p:spPr>
          <a:xfrm>
            <a:off x="5498750" y="2075925"/>
            <a:ext cx="6116700" cy="4186800"/>
          </a:xfrm>
          <a:prstGeom prst="rect">
            <a:avLst/>
          </a:prstGeom>
          <a:solidFill>
            <a:srgbClr val="D9D9D9"/>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function signal(S):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 This function represents the 'signal' or 'release' operation for a semaphore.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if there are processes sleeping on 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 Wake up a blocked process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select a process to wake up</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wake up the selected process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return</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else: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 No process is waiting on 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S &lt;- S + 1</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return</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318e90cbf33_0_60"/>
          <p:cNvSpPr txBox="1"/>
          <p:nvPr/>
        </p:nvSpPr>
        <p:spPr>
          <a:xfrm>
            <a:off x="766125" y="1399350"/>
            <a:ext cx="10503300" cy="4059300"/>
          </a:xfrm>
          <a:prstGeom prst="rect">
            <a:avLst/>
          </a:prstGeom>
          <a:noFill/>
          <a:ln>
            <a:noFill/>
          </a:ln>
        </p:spPr>
        <p:txBody>
          <a:bodyPr anchorCtr="0" anchor="t" bIns="91425" lIns="91425" spcFirstLastPara="1" rIns="91425" wrap="square" tIns="91425">
            <a:spAutoFit/>
          </a:bodyPr>
          <a:lstStyle/>
          <a:p>
            <a:pPr indent="0" lvl="0" marL="0" marR="0" rtl="0" algn="l">
              <a:lnSpc>
                <a:spcPct val="133400"/>
              </a:lnSpc>
              <a:spcBef>
                <a:spcPts val="0"/>
              </a:spcBef>
              <a:spcAft>
                <a:spcPts val="0"/>
              </a:spcAft>
              <a:buClr>
                <a:srgbClr val="000000"/>
              </a:buClr>
              <a:buSzPts val="2050"/>
              <a:buFont typeface="Arial"/>
              <a:buNone/>
            </a:pPr>
            <a:r>
              <a:rPr b="0" i="0" lang="en-US" sz="2050" u="none" cap="none" strike="noStrike">
                <a:solidFill>
                  <a:schemeClr val="dk1"/>
                </a:solidFill>
                <a:highlight>
                  <a:srgbClr val="FFFFFF"/>
                </a:highlight>
                <a:latin typeface="Times New Roman"/>
                <a:ea typeface="Times New Roman"/>
                <a:cs typeface="Times New Roman"/>
                <a:sym typeface="Times New Roman"/>
              </a:rPr>
              <a:t>There are two types of semaphores:</a:t>
            </a:r>
            <a:endParaRPr b="0" i="0" sz="2050" u="none" cap="none" strike="noStrike">
              <a:solidFill>
                <a:schemeClr val="dk1"/>
              </a:solidFill>
              <a:highlight>
                <a:srgbClr val="FFFFFF"/>
              </a:highlight>
              <a:latin typeface="Times New Roman"/>
              <a:ea typeface="Times New Roman"/>
              <a:cs typeface="Times New Roman"/>
              <a:sym typeface="Times New Roman"/>
            </a:endParaRPr>
          </a:p>
          <a:p>
            <a:pPr indent="-358775" lvl="0" marL="457200" marR="0" rtl="0" algn="l">
              <a:lnSpc>
                <a:spcPct val="115000"/>
              </a:lnSpc>
              <a:spcBef>
                <a:spcPts val="800"/>
              </a:spcBef>
              <a:spcAft>
                <a:spcPts val="0"/>
              </a:spcAft>
              <a:buClr>
                <a:schemeClr val="dk1"/>
              </a:buClr>
              <a:buSzPts val="2050"/>
              <a:buFont typeface="Times New Roman"/>
              <a:buChar char="●"/>
            </a:pPr>
            <a:r>
              <a:rPr b="0" i="0" lang="en-US" sz="2050" u="none" cap="none" strike="noStrike">
                <a:solidFill>
                  <a:schemeClr val="dk1"/>
                </a:solidFill>
                <a:highlight>
                  <a:srgbClr val="FFFFFF"/>
                </a:highlight>
                <a:latin typeface="Times New Roman"/>
                <a:ea typeface="Times New Roman"/>
                <a:cs typeface="Times New Roman"/>
                <a:sym typeface="Times New Roman"/>
              </a:rPr>
              <a:t>Binary semaphore</a:t>
            </a:r>
            <a:endParaRPr b="0" i="0" sz="2050" u="none" cap="none" strike="noStrike">
              <a:solidFill>
                <a:schemeClr val="dk1"/>
              </a:solidFill>
              <a:highlight>
                <a:srgbClr val="FFFFFF"/>
              </a:highlight>
              <a:latin typeface="Times New Roman"/>
              <a:ea typeface="Times New Roman"/>
              <a:cs typeface="Times New Roman"/>
              <a:sym typeface="Times New Roman"/>
            </a:endParaRPr>
          </a:p>
          <a:p>
            <a:pPr indent="-358775" lvl="0" marL="457200" marR="0" rtl="0" algn="l">
              <a:lnSpc>
                <a:spcPct val="115000"/>
              </a:lnSpc>
              <a:spcBef>
                <a:spcPts val="0"/>
              </a:spcBef>
              <a:spcAft>
                <a:spcPts val="0"/>
              </a:spcAft>
              <a:buClr>
                <a:schemeClr val="dk1"/>
              </a:buClr>
              <a:buSzPts val="2050"/>
              <a:buFont typeface="Times New Roman"/>
              <a:buChar char="●"/>
            </a:pPr>
            <a:r>
              <a:rPr b="0" i="0" lang="en-US" sz="2050" u="none" cap="none" strike="noStrike">
                <a:solidFill>
                  <a:schemeClr val="dk1"/>
                </a:solidFill>
                <a:highlight>
                  <a:srgbClr val="FFFFFF"/>
                </a:highlight>
                <a:latin typeface="Times New Roman"/>
                <a:ea typeface="Times New Roman"/>
                <a:cs typeface="Times New Roman"/>
                <a:sym typeface="Times New Roman"/>
              </a:rPr>
              <a:t>Counting Semaphore</a:t>
            </a:r>
            <a:endParaRPr b="0" i="0" sz="205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33400"/>
              </a:lnSpc>
              <a:spcBef>
                <a:spcPts val="800"/>
              </a:spcBef>
              <a:spcAft>
                <a:spcPts val="0"/>
              </a:spcAft>
              <a:buClr>
                <a:srgbClr val="000000"/>
              </a:buClr>
              <a:buSzPts val="2050"/>
              <a:buFont typeface="Arial"/>
              <a:buNone/>
            </a:pPr>
            <a:r>
              <a:rPr b="1" i="0" lang="en-US" sz="2050" u="none" cap="none" strike="noStrike">
                <a:solidFill>
                  <a:schemeClr val="dk1"/>
                </a:solidFill>
                <a:highlight>
                  <a:srgbClr val="FFFFFF"/>
                </a:highlight>
                <a:latin typeface="Times New Roman"/>
                <a:ea typeface="Times New Roman"/>
                <a:cs typeface="Times New Roman"/>
                <a:sym typeface="Times New Roman"/>
              </a:rPr>
              <a:t>A binary semaphore can have only two integer values: 0 or 1.</a:t>
            </a:r>
            <a:r>
              <a:rPr b="0" i="0" lang="en-US" sz="2050" u="none" cap="none" strike="noStrike">
                <a:solidFill>
                  <a:schemeClr val="dk1"/>
                </a:solidFill>
                <a:highlight>
                  <a:srgbClr val="FFFFFF"/>
                </a:highlight>
                <a:latin typeface="Times New Roman"/>
                <a:ea typeface="Times New Roman"/>
                <a:cs typeface="Times New Roman"/>
                <a:sym typeface="Times New Roman"/>
              </a:rPr>
              <a:t> It’s simpler to implement and provides mutual exclusion. We can use a binary semaphore to solve the critical section problem.</a:t>
            </a:r>
            <a:endParaRPr b="0" i="0" sz="205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33400"/>
              </a:lnSpc>
              <a:spcBef>
                <a:spcPts val="800"/>
              </a:spcBef>
              <a:spcAft>
                <a:spcPts val="800"/>
              </a:spcAft>
              <a:buClr>
                <a:srgbClr val="000000"/>
              </a:buClr>
              <a:buSzPts val="2050"/>
              <a:buFont typeface="Arial"/>
              <a:buNone/>
            </a:pPr>
            <a:r>
              <a:rPr b="0" i="0" lang="en-US" sz="2050" u="none" cap="none" strike="noStrike">
                <a:solidFill>
                  <a:schemeClr val="dk1"/>
                </a:solidFill>
                <a:highlight>
                  <a:srgbClr val="FFFFFF"/>
                </a:highlight>
                <a:latin typeface="Times New Roman"/>
                <a:ea typeface="Times New Roman"/>
                <a:cs typeface="Times New Roman"/>
                <a:sym typeface="Times New Roman"/>
              </a:rPr>
              <a:t>Some experienced readers might confuse binary semaphores with a </a:t>
            </a:r>
            <a:r>
              <a:rPr b="0" i="0" lang="en-US" sz="2050" u="none" cap="none" strike="noStrike">
                <a:solidFill>
                  <a:srgbClr val="2456B4"/>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mutex</a:t>
            </a:r>
            <a:r>
              <a:rPr b="0" i="0" lang="en-US" sz="2050" u="none" cap="none" strike="noStrike">
                <a:solidFill>
                  <a:schemeClr val="dk1"/>
                </a:solidFill>
                <a:highlight>
                  <a:srgbClr val="FFFFFF"/>
                </a:highlight>
                <a:latin typeface="Times New Roman"/>
                <a:ea typeface="Times New Roman"/>
                <a:cs typeface="Times New Roman"/>
                <a:sym typeface="Times New Roman"/>
              </a:rPr>
              <a:t>. There’s a common misconception that they can be used interchangeably. But in fact, a semaphore is a signaling mechanism where on the other hand, a mutex is a locking mechanism. </a:t>
            </a:r>
            <a:r>
              <a:rPr b="1" i="0" lang="en-US" sz="2050" u="none" cap="none" strike="noStrike">
                <a:solidFill>
                  <a:schemeClr val="dk1"/>
                </a:solidFill>
                <a:highlight>
                  <a:srgbClr val="FFFFFF"/>
                </a:highlight>
                <a:latin typeface="Times New Roman"/>
                <a:ea typeface="Times New Roman"/>
                <a:cs typeface="Times New Roman"/>
                <a:sym typeface="Times New Roman"/>
              </a:rPr>
              <a:t>So, we need to know that binary semaphore is not a mutex.</a:t>
            </a:r>
            <a:r>
              <a:rPr b="0" i="0" lang="en-US" sz="2050" u="none" cap="none" strike="noStrike">
                <a:solidFill>
                  <a:schemeClr val="dk1"/>
                </a:solidFill>
                <a:highlight>
                  <a:srgbClr val="FFFFFF"/>
                </a:highlight>
                <a:latin typeface="Times New Roman"/>
                <a:ea typeface="Times New Roman"/>
                <a:cs typeface="Times New Roman"/>
                <a:sym typeface="Times New Roman"/>
              </a:rPr>
              <a:t> </a:t>
            </a:r>
            <a:endParaRPr b="0" i="0" sz="205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pic>
        <p:nvPicPr>
          <p:cNvPr id="177" name="Google Shape;177;g318e90cbf33_0_66"/>
          <p:cNvPicPr preferRelativeResize="0"/>
          <p:nvPr/>
        </p:nvPicPr>
        <p:blipFill rotWithShape="1">
          <a:blip r:embed="rId3">
            <a:alphaModFix/>
          </a:blip>
          <a:srcRect b="0" l="0" r="0" t="0"/>
          <a:stretch/>
        </p:blipFill>
        <p:spPr>
          <a:xfrm>
            <a:off x="5803225" y="773775"/>
            <a:ext cx="4634525" cy="4864725"/>
          </a:xfrm>
          <a:prstGeom prst="rect">
            <a:avLst/>
          </a:prstGeom>
          <a:noFill/>
          <a:ln>
            <a:noFill/>
          </a:ln>
        </p:spPr>
      </p:pic>
      <p:sp>
        <p:nvSpPr>
          <p:cNvPr id="178" name="Google Shape;178;g318e90cbf33_0_66"/>
          <p:cNvSpPr txBox="1"/>
          <p:nvPr/>
        </p:nvSpPr>
        <p:spPr>
          <a:xfrm>
            <a:off x="1513875" y="1516500"/>
            <a:ext cx="3648000" cy="36480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50">
                <a:solidFill>
                  <a:schemeClr val="dk1"/>
                </a:solidFill>
                <a:highlight>
                  <a:srgbClr val="FFFFFF"/>
                </a:highlight>
                <a:latin typeface="Times New Roman"/>
                <a:ea typeface="Times New Roman"/>
                <a:cs typeface="Times New Roman"/>
                <a:sym typeface="Times New Roman"/>
              </a:rPr>
              <a:t>A </a:t>
            </a:r>
            <a:r>
              <a:rPr b="1" lang="en-US" sz="2250">
                <a:solidFill>
                  <a:srgbClr val="2456B4"/>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deadlock</a:t>
            </a:r>
            <a:r>
              <a:rPr b="1" lang="en-US" sz="2250">
                <a:solidFill>
                  <a:schemeClr val="dk1"/>
                </a:solidFill>
                <a:highlight>
                  <a:srgbClr val="FFFFFF"/>
                </a:highlight>
                <a:latin typeface="Times New Roman"/>
                <a:ea typeface="Times New Roman"/>
                <a:cs typeface="Times New Roman"/>
                <a:sym typeface="Times New Roman"/>
              </a:rPr>
              <a:t> occurs when a group of processes is blocked in a state waiting for some other member’s action. </a:t>
            </a:r>
            <a:endParaRPr b="1" sz="22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22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2250">
                <a:solidFill>
                  <a:schemeClr val="dk1"/>
                </a:solidFill>
                <a:highlight>
                  <a:srgbClr val="FFFFFF"/>
                </a:highlight>
                <a:latin typeface="Times New Roman"/>
                <a:ea typeface="Times New Roman"/>
                <a:cs typeface="Times New Roman"/>
                <a:sym typeface="Times New Roman"/>
              </a:rPr>
              <a:t>To avoid possible deadlocks, we need to be careful about how we implement the semaphores</a:t>
            </a:r>
            <a:endParaRPr b="1" sz="2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318ba9605dd_0_0"/>
          <p:cNvPicPr preferRelativeResize="0"/>
          <p:nvPr/>
        </p:nvPicPr>
        <p:blipFill>
          <a:blip r:embed="rId3">
            <a:alphaModFix/>
          </a:blip>
          <a:stretch>
            <a:fillRect/>
          </a:stretch>
        </p:blipFill>
        <p:spPr>
          <a:xfrm>
            <a:off x="6189625" y="553650"/>
            <a:ext cx="5593000" cy="5428850"/>
          </a:xfrm>
          <a:prstGeom prst="rect">
            <a:avLst/>
          </a:prstGeom>
          <a:noFill/>
          <a:ln>
            <a:noFill/>
          </a:ln>
        </p:spPr>
      </p:pic>
      <p:sp>
        <p:nvSpPr>
          <p:cNvPr id="184" name="Google Shape;184;g318ba9605dd_0_0"/>
          <p:cNvSpPr txBox="1"/>
          <p:nvPr/>
        </p:nvSpPr>
        <p:spPr>
          <a:xfrm>
            <a:off x="930225" y="893750"/>
            <a:ext cx="4505100" cy="4914900"/>
          </a:xfrm>
          <a:prstGeom prst="rect">
            <a:avLst/>
          </a:prstGeom>
          <a:solidFill>
            <a:srgbClr val="CCCCCC"/>
          </a:solidFill>
          <a:ln>
            <a:noFill/>
          </a:ln>
        </p:spPr>
        <p:txBody>
          <a:bodyPr anchorCtr="0" anchor="t" bIns="91425" lIns="91425" spcFirstLastPara="1" rIns="91425" wrap="square" tIns="91425">
            <a:spAutoFit/>
          </a:bodyPr>
          <a:lstStyle/>
          <a:p>
            <a:pPr indent="0" lvl="0" marL="0" rtl="0" algn="l">
              <a:lnSpc>
                <a:spcPct val="133400"/>
              </a:lnSpc>
              <a:spcBef>
                <a:spcPts val="0"/>
              </a:spcBef>
              <a:spcAft>
                <a:spcPts val="0"/>
              </a:spcAft>
              <a:buNone/>
            </a:pPr>
            <a:r>
              <a:rPr lang="en-US" sz="2050">
                <a:solidFill>
                  <a:schemeClr val="dk1"/>
                </a:solidFill>
                <a:highlight>
                  <a:srgbClr val="FFFFFF"/>
                </a:highlight>
                <a:latin typeface="Times New Roman"/>
                <a:ea typeface="Times New Roman"/>
                <a:cs typeface="Times New Roman"/>
                <a:sym typeface="Times New Roman"/>
              </a:rPr>
              <a:t>In the above example, we guarantee mutual exclusion in critical section access.</a:t>
            </a:r>
            <a:endParaRPr sz="2050">
              <a:solidFill>
                <a:schemeClr val="dk1"/>
              </a:solidFill>
              <a:highlight>
                <a:srgbClr val="FFFFFF"/>
              </a:highlight>
              <a:latin typeface="Times New Roman"/>
              <a:ea typeface="Times New Roman"/>
              <a:cs typeface="Times New Roman"/>
              <a:sym typeface="Times New Roman"/>
            </a:endParaRPr>
          </a:p>
          <a:p>
            <a:pPr indent="0" lvl="0" marL="0" rtl="0" algn="l">
              <a:lnSpc>
                <a:spcPct val="133400"/>
              </a:lnSpc>
              <a:spcBef>
                <a:spcPts val="800"/>
              </a:spcBef>
              <a:spcAft>
                <a:spcPts val="0"/>
              </a:spcAft>
              <a:buNone/>
            </a:pPr>
            <a:r>
              <a:rPr b="1" lang="en-US" sz="2050">
                <a:solidFill>
                  <a:schemeClr val="dk1"/>
                </a:solidFill>
                <a:highlight>
                  <a:srgbClr val="FFFFFF"/>
                </a:highlight>
                <a:latin typeface="Times New Roman"/>
                <a:ea typeface="Times New Roman"/>
                <a:cs typeface="Times New Roman"/>
                <a:sym typeface="Times New Roman"/>
              </a:rPr>
              <a:t>Instead of busy waiting, the waiting process is sleeping as it’s waiting for its turn on the critical section.</a:t>
            </a:r>
            <a:endParaRPr b="1" sz="2050">
              <a:solidFill>
                <a:schemeClr val="dk1"/>
              </a:solidFill>
              <a:highlight>
                <a:srgbClr val="FFFFFF"/>
              </a:highlight>
              <a:latin typeface="Times New Roman"/>
              <a:ea typeface="Times New Roman"/>
              <a:cs typeface="Times New Roman"/>
              <a:sym typeface="Times New Roman"/>
            </a:endParaRPr>
          </a:p>
          <a:p>
            <a:pPr indent="0" lvl="0" marL="0" rtl="0" algn="l">
              <a:lnSpc>
                <a:spcPct val="133400"/>
              </a:lnSpc>
              <a:spcBef>
                <a:spcPts val="800"/>
              </a:spcBef>
              <a:spcAft>
                <a:spcPts val="800"/>
              </a:spcAft>
              <a:buNone/>
            </a:pPr>
            <a:r>
              <a:rPr b="1" lang="en-US" sz="2050">
                <a:solidFill>
                  <a:schemeClr val="dk1"/>
                </a:solidFill>
                <a:highlight>
                  <a:srgbClr val="FFFFFF"/>
                </a:highlight>
                <a:latin typeface="Times New Roman"/>
                <a:ea typeface="Times New Roman"/>
                <a:cs typeface="Times New Roman"/>
                <a:sym typeface="Times New Roman"/>
              </a:rPr>
              <a:t>Then the signal operation is performed, kernel adds a sleeping process to the ready queue. If the kernel decides to run the process, it will continue into the critical section. </a:t>
            </a:r>
            <a:endParaRPr b="1" sz="205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pic>
        <p:nvPicPr>
          <p:cNvPr id="189" name="Google Shape;189;g318e90cbf33_0_70"/>
          <p:cNvPicPr preferRelativeResize="0"/>
          <p:nvPr/>
        </p:nvPicPr>
        <p:blipFill rotWithShape="1">
          <a:blip r:embed="rId3">
            <a:alphaModFix/>
          </a:blip>
          <a:srcRect b="0" l="0" r="0" t="0"/>
          <a:stretch/>
        </p:blipFill>
        <p:spPr>
          <a:xfrm>
            <a:off x="5675475" y="609000"/>
            <a:ext cx="5864975" cy="5179025"/>
          </a:xfrm>
          <a:prstGeom prst="rect">
            <a:avLst/>
          </a:prstGeom>
          <a:noFill/>
          <a:ln>
            <a:noFill/>
          </a:ln>
        </p:spPr>
      </p:pic>
      <p:sp>
        <p:nvSpPr>
          <p:cNvPr id="190" name="Google Shape;190;g318e90cbf33_0_70"/>
          <p:cNvSpPr txBox="1"/>
          <p:nvPr/>
        </p:nvSpPr>
        <p:spPr>
          <a:xfrm>
            <a:off x="663075" y="1120713"/>
            <a:ext cx="4371000" cy="4155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33400"/>
              </a:lnSpc>
              <a:spcBef>
                <a:spcPts val="0"/>
              </a:spcBef>
              <a:spcAft>
                <a:spcPts val="0"/>
              </a:spcAft>
              <a:buNone/>
            </a:pPr>
            <a:r>
              <a:rPr lang="en-US" sz="2150">
                <a:highlight>
                  <a:srgbClr val="FFFFFF"/>
                </a:highlight>
              </a:rPr>
              <a:t>I</a:t>
            </a:r>
            <a:r>
              <a:rPr lang="en-US" sz="2150">
                <a:highlight>
                  <a:srgbClr val="FFFFFF"/>
                </a:highlight>
                <a:latin typeface="Times New Roman"/>
                <a:ea typeface="Times New Roman"/>
                <a:cs typeface="Times New Roman"/>
                <a:sym typeface="Times New Roman"/>
              </a:rPr>
              <a:t>nitially, . As the producer puts an item into the buffer, it increases the semaphore by a signal operation. On the contrary, when the consumer consumes an item, by wait operation, the semaphore is decreased.</a:t>
            </a:r>
            <a:endParaRPr sz="2150">
              <a:highlight>
                <a:srgbClr val="FFFFFF"/>
              </a:highlight>
              <a:latin typeface="Times New Roman"/>
              <a:ea typeface="Times New Roman"/>
              <a:cs typeface="Times New Roman"/>
              <a:sym typeface="Times New Roman"/>
            </a:endParaRPr>
          </a:p>
          <a:p>
            <a:pPr indent="0" lvl="0" marL="0" rtl="0" algn="l">
              <a:lnSpc>
                <a:spcPct val="133400"/>
              </a:lnSpc>
              <a:spcBef>
                <a:spcPts val="800"/>
              </a:spcBef>
              <a:spcAft>
                <a:spcPts val="800"/>
              </a:spcAft>
              <a:buNone/>
            </a:pPr>
            <a:r>
              <a:rPr lang="en-US" sz="2150">
                <a:highlight>
                  <a:srgbClr val="FFFFFF"/>
                </a:highlight>
                <a:latin typeface="Times New Roman"/>
                <a:ea typeface="Times New Roman"/>
                <a:cs typeface="Times New Roman"/>
                <a:sym typeface="Times New Roman"/>
              </a:rPr>
              <a:t>When a consumer uses the last item in the buffer, it’s put to sleep by the last wait operation.</a:t>
            </a:r>
            <a:endParaRPr sz="2150">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2"/>
          <p:cNvSpPr txBox="1"/>
          <p:nvPr/>
        </p:nvSpPr>
        <p:spPr>
          <a:xfrm>
            <a:off x="2728750" y="778475"/>
            <a:ext cx="72288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rgbClr val="FFFFFF"/>
                </a:solidFill>
                <a:highlight>
                  <a:srgbClr val="131417"/>
                </a:highlight>
                <a:latin typeface="Arial"/>
                <a:ea typeface="Arial"/>
                <a:cs typeface="Arial"/>
                <a:sym typeface="Arial"/>
              </a:rPr>
              <a:t>Dining Philosopher Problem Using Semaphores</a:t>
            </a:r>
            <a:endParaRPr b="1" i="0" sz="2100" u="none" cap="none" strike="noStrike">
              <a:solidFill>
                <a:srgbClr val="FFFFFF"/>
              </a:solidFill>
              <a:highlight>
                <a:srgbClr val="131417"/>
              </a:highlight>
              <a:latin typeface="Arial"/>
              <a:ea typeface="Arial"/>
              <a:cs typeface="Arial"/>
              <a:sym typeface="Arial"/>
            </a:endParaRPr>
          </a:p>
        </p:txBody>
      </p:sp>
      <p:pic>
        <p:nvPicPr>
          <p:cNvPr id="196" name="Google Shape;196;p12"/>
          <p:cNvPicPr preferRelativeResize="0"/>
          <p:nvPr/>
        </p:nvPicPr>
        <p:blipFill rotWithShape="1">
          <a:blip r:embed="rId3">
            <a:alphaModFix/>
          </a:blip>
          <a:srcRect b="0" l="0" r="0" t="0"/>
          <a:stretch/>
        </p:blipFill>
        <p:spPr>
          <a:xfrm>
            <a:off x="4255500" y="1790300"/>
            <a:ext cx="4175300" cy="3568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g318e90cbf33_0_7"/>
          <p:cNvSpPr txBox="1"/>
          <p:nvPr/>
        </p:nvSpPr>
        <p:spPr>
          <a:xfrm>
            <a:off x="605475" y="926750"/>
            <a:ext cx="5091000" cy="6054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latin typeface="Times New Roman"/>
                <a:ea typeface="Times New Roman"/>
                <a:cs typeface="Times New Roman"/>
                <a:sym typeface="Times New Roman"/>
              </a:rPr>
              <a:t>Each Process is represented by:</a:t>
            </a:r>
            <a:endParaRPr b="1" i="0" sz="2700" u="none" cap="none" strike="noStrike">
              <a:solidFill>
                <a:schemeClr val="dk1"/>
              </a:solidFill>
              <a:latin typeface="Times New Roman"/>
              <a:ea typeface="Times New Roman"/>
              <a:cs typeface="Times New Roman"/>
              <a:sym typeface="Times New Roman"/>
            </a:endParaRPr>
          </a:p>
        </p:txBody>
      </p:sp>
      <p:sp>
        <p:nvSpPr>
          <p:cNvPr id="202" name="Google Shape;202;g318e90cbf33_0_7"/>
          <p:cNvSpPr txBox="1"/>
          <p:nvPr/>
        </p:nvSpPr>
        <p:spPr>
          <a:xfrm>
            <a:off x="803200" y="1804075"/>
            <a:ext cx="7216200" cy="3689100"/>
          </a:xfrm>
          <a:prstGeom prst="rect">
            <a:avLst/>
          </a:prstGeom>
          <a:solidFill>
            <a:srgbClr val="E0E0E0"/>
          </a:solid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0"/>
              </a:spcAft>
              <a:buClr>
                <a:srgbClr val="000000"/>
              </a:buClr>
              <a:buSzPts val="2000"/>
              <a:buFont typeface="Arial"/>
              <a:buNone/>
            </a:pPr>
            <a:r>
              <a:rPr b="1" i="0" lang="en-US" sz="2000" u="none" cap="none" strike="noStrike">
                <a:solidFill>
                  <a:schemeClr val="dk1"/>
                </a:solidFill>
                <a:highlight>
                  <a:srgbClr val="E0E0E0"/>
                </a:highlight>
                <a:latin typeface="Times New Roman"/>
                <a:ea typeface="Times New Roman"/>
                <a:cs typeface="Times New Roman"/>
                <a:sym typeface="Times New Roman"/>
              </a:rPr>
              <a:t>process P[i]</a:t>
            </a:r>
            <a:endParaRPr b="1" i="0" sz="2000" u="none" cap="none" strike="noStrike">
              <a:solidFill>
                <a:schemeClr val="dk1"/>
              </a:solidFill>
              <a:highlight>
                <a:srgbClr val="E0E0E0"/>
              </a:highlight>
              <a:latin typeface="Times New Roman"/>
              <a:ea typeface="Times New Roman"/>
              <a:cs typeface="Times New Roman"/>
              <a:sym typeface="Times New Roman"/>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Times New Roman"/>
                <a:ea typeface="Times New Roman"/>
                <a:cs typeface="Times New Roman"/>
                <a:sym typeface="Times New Roman"/>
              </a:rPr>
              <a:t>while true do</a:t>
            </a:r>
            <a:endParaRPr b="1" i="0" sz="2000" u="none" cap="none" strike="noStrike">
              <a:solidFill>
                <a:schemeClr val="dk1"/>
              </a:solidFill>
              <a:highlight>
                <a:srgbClr val="E0E0E0"/>
              </a:highlight>
              <a:latin typeface="Times New Roman"/>
              <a:ea typeface="Times New Roman"/>
              <a:cs typeface="Times New Roman"/>
              <a:sym typeface="Times New Roman"/>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Times New Roman"/>
                <a:ea typeface="Times New Roman"/>
                <a:cs typeface="Times New Roman"/>
                <a:sym typeface="Times New Roman"/>
              </a:rPr>
              <a:t>  {  </a:t>
            </a:r>
            <a:endParaRPr b="1" i="0" sz="2000" u="none" cap="none" strike="noStrike">
              <a:solidFill>
                <a:schemeClr val="dk1"/>
              </a:solidFill>
              <a:highlight>
                <a:srgbClr val="E0E0E0"/>
              </a:highlight>
              <a:latin typeface="Times New Roman"/>
              <a:ea typeface="Times New Roman"/>
              <a:cs typeface="Times New Roman"/>
              <a:sym typeface="Times New Roman"/>
            </a:endParaRPr>
          </a:p>
          <a:p>
            <a:pPr indent="0" lvl="0" marL="190500" marR="190500" rtl="0" algn="l">
              <a:lnSpc>
                <a:spcPct val="115000"/>
              </a:lnSpc>
              <a:spcBef>
                <a:spcPts val="800"/>
              </a:spcBef>
              <a:spcAft>
                <a:spcPts val="0"/>
              </a:spcAft>
              <a:buClr>
                <a:srgbClr val="000000"/>
              </a:buClr>
              <a:buSzPts val="2000"/>
              <a:buFont typeface="Arial"/>
              <a:buNone/>
            </a:pPr>
            <a:r>
              <a:rPr b="1" lang="en-US" sz="2000">
                <a:solidFill>
                  <a:schemeClr val="dk1"/>
                </a:solidFill>
                <a:highlight>
                  <a:srgbClr val="E0E0E0"/>
                </a:highlight>
                <a:latin typeface="Times New Roman"/>
                <a:ea typeface="Times New Roman"/>
                <a:cs typeface="Times New Roman"/>
                <a:sym typeface="Times New Roman"/>
              </a:rPr>
              <a:t>     </a:t>
            </a:r>
            <a:r>
              <a:rPr b="1" i="0" lang="en-US" sz="2000" u="none" cap="none" strike="noStrike">
                <a:solidFill>
                  <a:schemeClr val="dk1"/>
                </a:solidFill>
                <a:highlight>
                  <a:srgbClr val="E0E0E0"/>
                </a:highlight>
                <a:latin typeface="Times New Roman"/>
                <a:ea typeface="Times New Roman"/>
                <a:cs typeface="Times New Roman"/>
                <a:sym typeface="Times New Roman"/>
              </a:rPr>
              <a:t>THINK;</a:t>
            </a:r>
            <a:endParaRPr b="1" i="0" sz="2000" u="none" cap="none" strike="noStrike">
              <a:solidFill>
                <a:schemeClr val="dk1"/>
              </a:solidFill>
              <a:highlight>
                <a:srgbClr val="E0E0E0"/>
              </a:highlight>
              <a:latin typeface="Times New Roman"/>
              <a:ea typeface="Times New Roman"/>
              <a:cs typeface="Times New Roman"/>
              <a:sym typeface="Times New Roman"/>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Times New Roman"/>
                <a:ea typeface="Times New Roman"/>
                <a:cs typeface="Times New Roman"/>
                <a:sym typeface="Times New Roman"/>
              </a:rPr>
              <a:t>     PICKUP(CHOPSTICK[i], CHOPSTICK[i+1 mod 5]);</a:t>
            </a:r>
            <a:endParaRPr b="1" i="0" sz="2000" u="none" cap="none" strike="noStrike">
              <a:solidFill>
                <a:schemeClr val="dk1"/>
              </a:solidFill>
              <a:highlight>
                <a:srgbClr val="E0E0E0"/>
              </a:highlight>
              <a:latin typeface="Times New Roman"/>
              <a:ea typeface="Times New Roman"/>
              <a:cs typeface="Times New Roman"/>
              <a:sym typeface="Times New Roman"/>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Times New Roman"/>
                <a:ea typeface="Times New Roman"/>
                <a:cs typeface="Times New Roman"/>
                <a:sym typeface="Times New Roman"/>
              </a:rPr>
              <a:t>     EAT;</a:t>
            </a:r>
            <a:endParaRPr b="1" i="0" sz="2000" u="none" cap="none" strike="noStrike">
              <a:solidFill>
                <a:schemeClr val="dk1"/>
              </a:solidFill>
              <a:highlight>
                <a:srgbClr val="E0E0E0"/>
              </a:highlight>
              <a:latin typeface="Times New Roman"/>
              <a:ea typeface="Times New Roman"/>
              <a:cs typeface="Times New Roman"/>
              <a:sym typeface="Times New Roman"/>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Times New Roman"/>
                <a:ea typeface="Times New Roman"/>
                <a:cs typeface="Times New Roman"/>
                <a:sym typeface="Times New Roman"/>
              </a:rPr>
              <a:t>     PUTDOWN(CHOPSTICK[i], CHOPSTICK[i+1 mod 5])</a:t>
            </a:r>
            <a:endParaRPr b="1" i="0" sz="2000" u="none" cap="none" strike="noStrike">
              <a:solidFill>
                <a:schemeClr val="dk1"/>
              </a:solidFill>
              <a:highlight>
                <a:srgbClr val="E0E0E0"/>
              </a:highlight>
              <a:latin typeface="Times New Roman"/>
              <a:ea typeface="Times New Roman"/>
              <a:cs typeface="Times New Roman"/>
              <a:sym typeface="Times New Roman"/>
            </a:endParaRPr>
          </a:p>
          <a:p>
            <a:pPr indent="0" lvl="0" marL="190500" marR="190500" rtl="0" algn="l">
              <a:lnSpc>
                <a:spcPct val="115000"/>
              </a:lnSpc>
              <a:spcBef>
                <a:spcPts val="800"/>
              </a:spcBef>
              <a:spcAft>
                <a:spcPts val="800"/>
              </a:spcAft>
              <a:buClr>
                <a:srgbClr val="000000"/>
              </a:buClr>
              <a:buSzPts val="2000"/>
              <a:buFont typeface="Arial"/>
              <a:buNone/>
            </a:pPr>
            <a:r>
              <a:rPr b="1" i="0" lang="en-US" sz="2000" u="none" cap="none" strike="noStrike">
                <a:solidFill>
                  <a:schemeClr val="dk1"/>
                </a:solidFill>
                <a:highlight>
                  <a:srgbClr val="E0E0E0"/>
                </a:highlight>
                <a:latin typeface="Times New Roman"/>
                <a:ea typeface="Times New Roman"/>
                <a:cs typeface="Times New Roman"/>
                <a:sym typeface="Times New Roman"/>
              </a:rPr>
              <a:t>  }</a:t>
            </a:r>
            <a:endParaRPr b="1" i="0" sz="2000" u="none" cap="none" strike="noStrike">
              <a:solidFill>
                <a:schemeClr val="dk1"/>
              </a:solidFill>
              <a:highlight>
                <a:srgbClr val="E0E0E0"/>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p:nvPr/>
        </p:nvSpPr>
        <p:spPr>
          <a:xfrm>
            <a:off x="3970078" y="814643"/>
            <a:ext cx="3969805" cy="40011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Common Synchronization Problems</a:t>
            </a:r>
            <a:endParaRPr b="1" i="0" sz="2000" u="none" cap="none" strike="noStrike">
              <a:solidFill>
                <a:schemeClr val="dk1"/>
              </a:solidFill>
              <a:latin typeface="Calibri"/>
              <a:ea typeface="Calibri"/>
              <a:cs typeface="Calibri"/>
              <a:sym typeface="Calibri"/>
            </a:endParaRPr>
          </a:p>
        </p:txBody>
      </p:sp>
      <p:sp>
        <p:nvSpPr>
          <p:cNvPr id="91" name="Google Shape;91;p2"/>
          <p:cNvSpPr txBox="1"/>
          <p:nvPr/>
        </p:nvSpPr>
        <p:spPr>
          <a:xfrm>
            <a:off x="901337" y="1907177"/>
            <a:ext cx="10241280" cy="31700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Race Condition: </a:t>
            </a:r>
            <a:r>
              <a:rPr b="0" i="0" lang="en-US" sz="2000" u="none" cap="none" strike="noStrike">
                <a:solidFill>
                  <a:schemeClr val="dk1"/>
                </a:solidFill>
                <a:latin typeface="Calibri"/>
                <a:ea typeface="Calibri"/>
                <a:cs typeface="Calibri"/>
                <a:sym typeface="Calibri"/>
              </a:rPr>
              <a:t>A race condition occurs when two or more processes (or threads) access shared data simultaneously and the outcome depends on the order of execution.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Deadlock: </a:t>
            </a:r>
            <a:r>
              <a:rPr b="0" i="0" lang="en-US" sz="2000" u="none" cap="none" strike="noStrike">
                <a:solidFill>
                  <a:schemeClr val="dk1"/>
                </a:solidFill>
                <a:latin typeface="Calibri"/>
                <a:ea typeface="Calibri"/>
                <a:cs typeface="Calibri"/>
                <a:sym typeface="Calibri"/>
              </a:rPr>
              <a:t>Deadlock occurs when two or more processes are each waiting for the other to release a resource, causing the system to freeze.</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Starvation: </a:t>
            </a:r>
            <a:r>
              <a:rPr b="0" i="0" lang="en-US" sz="2000" u="none" cap="none" strike="noStrike">
                <a:solidFill>
                  <a:schemeClr val="dk1"/>
                </a:solidFill>
                <a:latin typeface="Calibri"/>
                <a:ea typeface="Calibri"/>
                <a:cs typeface="Calibri"/>
                <a:sym typeface="Calibri"/>
              </a:rPr>
              <a:t>happens when a process is perpetually denied access to a resource because other processes are continuously favored</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g318e90cbf33_0_18"/>
          <p:cNvSpPr txBox="1"/>
          <p:nvPr/>
        </p:nvSpPr>
        <p:spPr>
          <a:xfrm>
            <a:off x="234750" y="237300"/>
            <a:ext cx="6858000" cy="6305700"/>
          </a:xfrm>
          <a:prstGeom prst="rect">
            <a:avLst/>
          </a:prstGeom>
          <a:solidFill>
            <a:srgbClr val="E0E0E0"/>
          </a:solid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Var successful: boolean;</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repeat</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successful:= false;</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while (not successful)</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if both forks are available then</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lift the forks one at a time;</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successful:= true;</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if successful = false</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then</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block(Pi);</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{eat}</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0" marR="190500" rtl="0" algn="l">
              <a:lnSpc>
                <a:spcPct val="115000"/>
              </a:lnSpc>
              <a:spcBef>
                <a:spcPts val="800"/>
              </a:spcBef>
              <a:spcAft>
                <a:spcPts val="0"/>
              </a:spcAft>
              <a:buClr>
                <a:srgbClr val="000000"/>
              </a:buClr>
              <a:buSzPts val="2000"/>
              <a:buFont typeface="Arial"/>
              <a:buNone/>
            </a:pPr>
            <a:r>
              <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put down both forks;</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0" marR="190500" rtl="0" algn="l">
              <a:lnSpc>
                <a:spcPct val="115000"/>
              </a:lnSpc>
              <a:spcBef>
                <a:spcPts val="800"/>
              </a:spcBef>
              <a:spcAft>
                <a:spcPts val="800"/>
              </a:spcAft>
              <a:buClr>
                <a:srgbClr val="000000"/>
              </a:buClr>
              <a:buSzPts val="1200"/>
              <a:buFont typeface="Arial"/>
              <a:buNone/>
            </a:pPr>
            <a:r>
              <a:t/>
            </a:r>
            <a:endParaRPr b="0" i="0" sz="1200" u="none" cap="none" strike="noStrike">
              <a:solidFill>
                <a:schemeClr val="dk1"/>
              </a:solidFill>
              <a:highlight>
                <a:srgbClr val="E0E0E0"/>
              </a:highlight>
              <a:latin typeface="Courier New"/>
              <a:ea typeface="Courier New"/>
              <a:cs typeface="Courier New"/>
              <a:sym typeface="Courier New"/>
            </a:endParaRPr>
          </a:p>
        </p:txBody>
      </p:sp>
      <p:sp>
        <p:nvSpPr>
          <p:cNvPr id="208" name="Google Shape;208;g318e90cbf33_0_18"/>
          <p:cNvSpPr txBox="1"/>
          <p:nvPr/>
        </p:nvSpPr>
        <p:spPr>
          <a:xfrm>
            <a:off x="6161700" y="1449850"/>
            <a:ext cx="6030300" cy="4397100"/>
          </a:xfrm>
          <a:prstGeom prst="rect">
            <a:avLst/>
          </a:prstGeom>
          <a:solidFill>
            <a:schemeClr val="accent2"/>
          </a:solid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highlight>
                  <a:srgbClr val="E0E0E0"/>
                </a:highlight>
                <a:latin typeface="Courier New"/>
                <a:ea typeface="Courier New"/>
                <a:cs typeface="Courier New"/>
                <a:sym typeface="Courier New"/>
              </a:rPr>
              <a:t> </a:t>
            </a:r>
            <a:r>
              <a:rPr b="1" i="0" lang="en-US" sz="2000" u="none" cap="none" strike="noStrike">
                <a:solidFill>
                  <a:schemeClr val="dk1"/>
                </a:solidFill>
                <a:highlight>
                  <a:srgbClr val="E0E0E0"/>
                </a:highlight>
                <a:latin typeface="Courier New"/>
                <a:ea typeface="Courier New"/>
                <a:cs typeface="Courier New"/>
                <a:sym typeface="Courier New"/>
              </a:rPr>
              <a:t> if left neighbor is waiting for his right fork</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then</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activate (left neighbor);</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if right neighbor is waiting for his left fork</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then</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activate( right neighbor);</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  {think}</a:t>
            </a:r>
            <a:endParaRPr b="1" i="0" sz="2000" u="none" cap="none" strike="noStrike">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800"/>
              </a:spcBef>
              <a:spcAft>
                <a:spcPts val="800"/>
              </a:spcAft>
              <a:buClr>
                <a:srgbClr val="000000"/>
              </a:buClr>
              <a:buSzPts val="2000"/>
              <a:buFont typeface="Arial"/>
              <a:buNone/>
            </a:pPr>
            <a:r>
              <a:rPr b="1" i="0" lang="en-US" sz="2000" u="none" cap="none" strike="noStrike">
                <a:solidFill>
                  <a:schemeClr val="dk1"/>
                </a:solidFill>
                <a:highlight>
                  <a:srgbClr val="E0E0E0"/>
                </a:highlight>
                <a:latin typeface="Courier New"/>
                <a:ea typeface="Courier New"/>
                <a:cs typeface="Courier New"/>
                <a:sym typeface="Courier New"/>
              </a:rPr>
              <a:t>forever</a:t>
            </a:r>
            <a:endParaRPr b="1" i="0" sz="2000" u="none" cap="none" strike="noStrike">
              <a:solidFill>
                <a:schemeClr val="dk1"/>
              </a:solidFill>
              <a:highlight>
                <a:srgbClr val="E0E0E0"/>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pic>
        <p:nvPicPr>
          <p:cNvPr id="213" name="Google Shape;213;g318e90cbf33_0_74"/>
          <p:cNvPicPr preferRelativeResize="0"/>
          <p:nvPr/>
        </p:nvPicPr>
        <p:blipFill rotWithShape="1">
          <a:blip r:embed="rId3">
            <a:alphaModFix/>
          </a:blip>
          <a:srcRect b="0" l="0" r="0" t="0"/>
          <a:stretch/>
        </p:blipFill>
        <p:spPr>
          <a:xfrm>
            <a:off x="5544775" y="207275"/>
            <a:ext cx="6111175" cy="6214200"/>
          </a:xfrm>
          <a:prstGeom prst="rect">
            <a:avLst/>
          </a:prstGeom>
          <a:noFill/>
          <a:ln>
            <a:noFill/>
          </a:ln>
        </p:spPr>
      </p:pic>
      <p:sp>
        <p:nvSpPr>
          <p:cNvPr id="214" name="Google Shape;214;g318e90cbf33_0_74"/>
          <p:cNvSpPr txBox="1"/>
          <p:nvPr/>
        </p:nvSpPr>
        <p:spPr>
          <a:xfrm>
            <a:off x="597250" y="1243925"/>
            <a:ext cx="4801500" cy="4140900"/>
          </a:xfrm>
          <a:prstGeom prst="rect">
            <a:avLst/>
          </a:prstGeom>
          <a:solidFill>
            <a:srgbClr val="F7CAAC"/>
          </a:solidFill>
          <a:ln>
            <a:noFill/>
          </a:ln>
        </p:spPr>
        <p:txBody>
          <a:bodyPr anchorCtr="0" anchor="ctr" bIns="91425" lIns="91425" spcFirstLastPara="1" rIns="91425" wrap="square" tIns="91425">
            <a:noAutofit/>
          </a:bodyPr>
          <a:lstStyle/>
          <a:p>
            <a:pPr indent="0" lvl="0" marL="0" marR="0" rtl="0" algn="l">
              <a:lnSpc>
                <a:spcPct val="133400"/>
              </a:lnSpc>
              <a:spcBef>
                <a:spcPts val="0"/>
              </a:spcBef>
              <a:spcAft>
                <a:spcPts val="0"/>
              </a:spcAft>
              <a:buClr>
                <a:srgbClr val="000000"/>
              </a:buClr>
              <a:buSzPts val="2050"/>
              <a:buFont typeface="Arial"/>
              <a:buNone/>
            </a:pPr>
            <a:r>
              <a:rPr b="1" i="0" lang="en-US" sz="2050" u="none" cap="none" strike="noStrike">
                <a:solidFill>
                  <a:srgbClr val="000000"/>
                </a:solidFill>
                <a:highlight>
                  <a:srgbClr val="FFFFFF"/>
                </a:highlight>
                <a:latin typeface="Times New Roman"/>
                <a:ea typeface="Times New Roman"/>
                <a:cs typeface="Times New Roman"/>
                <a:sym typeface="Times New Roman"/>
              </a:rPr>
              <a:t>In this solution, when philosopher  decides to eat, it first waits on semaphore . Then after acquiring it, the philosopher waits on semaphore . When both chopsticks are acquired, it can eat.</a:t>
            </a:r>
            <a:endParaRPr b="1" i="0" sz="205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133400"/>
              </a:lnSpc>
              <a:spcBef>
                <a:spcPts val="800"/>
              </a:spcBef>
              <a:spcAft>
                <a:spcPts val="800"/>
              </a:spcAft>
              <a:buClr>
                <a:srgbClr val="000000"/>
              </a:buClr>
              <a:buSzPts val="2050"/>
              <a:buFont typeface="Arial"/>
              <a:buNone/>
            </a:pPr>
            <a:r>
              <a:rPr b="1" i="0" lang="en-US" sz="2050" u="none" cap="none" strike="noStrike">
                <a:solidFill>
                  <a:srgbClr val="000000"/>
                </a:solidFill>
                <a:highlight>
                  <a:srgbClr val="FFFFFF"/>
                </a:highlight>
                <a:latin typeface="Times New Roman"/>
                <a:ea typeface="Times New Roman"/>
                <a:cs typeface="Times New Roman"/>
                <a:sym typeface="Times New Roman"/>
              </a:rPr>
              <a:t>When the philosopher is full, it releases the chopsticks in the same order, by calling the signal operation on the respective semaphore.</a:t>
            </a:r>
            <a:endParaRPr b="1" i="0" sz="2050" u="none" cap="none" strike="noStrike">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g318e90cbf33_0_26"/>
          <p:cNvSpPr txBox="1"/>
          <p:nvPr/>
        </p:nvSpPr>
        <p:spPr>
          <a:xfrm>
            <a:off x="1331475" y="1305725"/>
            <a:ext cx="10214100" cy="48435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200"/>
              <a:buFont typeface="Arial"/>
              <a:buNone/>
            </a:pPr>
            <a:r>
              <a:rPr b="0" i="0" lang="en-US" sz="2400" u="none" cap="none" strike="noStrike">
                <a:solidFill>
                  <a:schemeClr val="dk1"/>
                </a:solidFill>
                <a:latin typeface="Times New Roman"/>
                <a:ea typeface="Times New Roman"/>
                <a:cs typeface="Times New Roman"/>
                <a:sym typeface="Times New Roman"/>
              </a:rPr>
              <a:t>One common solution to the Dining Philosopher Problem uses semaphores, a synchronization mechanism that can be used to control access to shared resources.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2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200"/>
              <a:buFont typeface="Arial"/>
              <a:buNone/>
            </a:pPr>
            <a:r>
              <a:rPr b="0" i="0" lang="en-US" sz="2400" u="none" cap="none" strike="noStrike">
                <a:solidFill>
                  <a:schemeClr val="dk1"/>
                </a:solidFill>
                <a:latin typeface="Times New Roman"/>
                <a:ea typeface="Times New Roman"/>
                <a:cs typeface="Times New Roman"/>
                <a:sym typeface="Times New Roman"/>
              </a:rPr>
              <a:t>In this solution, each fork is represented by a semaphore, and a philosopher must acquire both the semaphore for the fork to their left and the semaphore for the fork to their right before they can begin eating.</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2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2200"/>
              <a:buFont typeface="Arial"/>
              <a:buNone/>
            </a:pPr>
            <a:r>
              <a:rPr b="0" i="0" lang="en-US" sz="2400" u="none" cap="none" strike="noStrike">
                <a:solidFill>
                  <a:schemeClr val="dk1"/>
                </a:solidFill>
                <a:latin typeface="Times New Roman"/>
                <a:ea typeface="Times New Roman"/>
                <a:cs typeface="Times New Roman"/>
                <a:sym typeface="Times New Roman"/>
              </a:rPr>
              <a:t>If a philosopher cannot acquire both semaphores, they must wait until they become available.</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18ba9605dd_0_17"/>
          <p:cNvSpPr txBox="1"/>
          <p:nvPr/>
        </p:nvSpPr>
        <p:spPr>
          <a:xfrm>
            <a:off x="2024575" y="566100"/>
            <a:ext cx="9247200" cy="5725800"/>
          </a:xfrm>
          <a:prstGeom prst="rect">
            <a:avLst/>
          </a:prstGeom>
          <a:solidFill>
            <a:srgbClr val="E0E0E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semaphores forks[n] = {1, 1, 1, ..., 1};  // All forks are available initially</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mutex := Semaphore(1);  // Mutex for critical section</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procedure philosopher(i: integer):</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repeat</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think();  // Philosopher is thinking</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wait(mutex);  // Enter critical section to pick up forks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wait(forks[i]);  // Try to pick up left fork</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wait(forks[(i+1)%n]);  // Try to pick up right fork</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signal(mutex);  // Exit critical section</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eat();  // Philosopher eats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signal(forks[i]);  // Put down left fork</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signal(forks[(i+1)%n]);  // Put down right fork</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    until false;</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g318e90cbf33_0_32"/>
          <p:cNvSpPr txBox="1"/>
          <p:nvPr/>
        </p:nvSpPr>
        <p:spPr>
          <a:xfrm>
            <a:off x="939125" y="123575"/>
            <a:ext cx="10046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1800"/>
              </a:spcAft>
              <a:buClr>
                <a:srgbClr val="000000"/>
              </a:buClr>
              <a:buSzPts val="2000"/>
              <a:buFont typeface="Arial"/>
              <a:buNone/>
            </a:pPr>
            <a:r>
              <a:rPr b="1" i="0" lang="en-US" sz="2000" u="none" cap="none" strike="noStrike">
                <a:solidFill>
                  <a:srgbClr val="FFFFFF"/>
                </a:solidFill>
                <a:highlight>
                  <a:srgbClr val="131417"/>
                </a:highlight>
                <a:latin typeface="Times New Roman"/>
                <a:ea typeface="Times New Roman"/>
                <a:cs typeface="Times New Roman"/>
                <a:sym typeface="Times New Roman"/>
              </a:rPr>
              <a:t>The steps for the Dining Philosopher Problem solution using semaphores are as follows</a:t>
            </a:r>
            <a:endParaRPr b="1" i="0" sz="2000" u="none" cap="none" strike="noStrike">
              <a:solidFill>
                <a:srgbClr val="FFFFFF"/>
              </a:solidFill>
              <a:highlight>
                <a:srgbClr val="131417"/>
              </a:highlight>
              <a:latin typeface="Times New Roman"/>
              <a:ea typeface="Times New Roman"/>
              <a:cs typeface="Times New Roman"/>
              <a:sym typeface="Times New Roman"/>
            </a:endParaRPr>
          </a:p>
        </p:txBody>
      </p:sp>
      <p:sp>
        <p:nvSpPr>
          <p:cNvPr id="230" name="Google Shape;230;g318e90cbf33_0_32"/>
          <p:cNvSpPr txBox="1"/>
          <p:nvPr/>
        </p:nvSpPr>
        <p:spPr>
          <a:xfrm>
            <a:off x="259475" y="616175"/>
            <a:ext cx="11788500" cy="62862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Initialize the semaphores for each fork to 1 (indicating that they are available).</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15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Initialize a binary semaphore (mutex) to 1 to ensure that only one philosopher can attempt to pick up a fork at a time.</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15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For each philosopher process, create a separate thread that executes the following code:</a:t>
            </a:r>
            <a:endParaRPr b="0" i="0" sz="2000" u="none" cap="none" strike="noStrike">
              <a:solidFill>
                <a:schemeClr val="dk1"/>
              </a:solidFill>
              <a:latin typeface="Times New Roman"/>
              <a:ea typeface="Times New Roman"/>
              <a:cs typeface="Times New Roman"/>
              <a:sym typeface="Times New Roman"/>
            </a:endParaRPr>
          </a:p>
          <a:p>
            <a:pPr indent="-355600" lvl="0" marL="685800" marR="0" rtl="0" algn="l">
              <a:lnSpc>
                <a:spcPct val="158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While true:</a:t>
            </a:r>
            <a:endParaRPr b="0" i="0" sz="2000" u="none" cap="none" strike="noStrike">
              <a:solidFill>
                <a:schemeClr val="dk1"/>
              </a:solidFill>
              <a:latin typeface="Times New Roman"/>
              <a:ea typeface="Times New Roman"/>
              <a:cs typeface="Times New Roman"/>
              <a:sym typeface="Times New Roman"/>
            </a:endParaRPr>
          </a:p>
          <a:p>
            <a:pPr indent="-355600" lvl="1" marL="1854200" marR="0" rtl="0" algn="l">
              <a:lnSpc>
                <a:spcPct val="158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Think for a random amount of time.</a:t>
            </a:r>
            <a:endParaRPr b="0" i="0" sz="2000" u="none" cap="none" strike="noStrike">
              <a:solidFill>
                <a:schemeClr val="dk1"/>
              </a:solidFill>
              <a:latin typeface="Times New Roman"/>
              <a:ea typeface="Times New Roman"/>
              <a:cs typeface="Times New Roman"/>
              <a:sym typeface="Times New Roman"/>
            </a:endParaRPr>
          </a:p>
          <a:p>
            <a:pPr indent="-355600" lvl="1" marL="1854200" marR="0" rtl="0" algn="l">
              <a:lnSpc>
                <a:spcPct val="158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Acquire the mutex semaphore to ensure that only one philosopher can attempt to pick up a fork at a time.</a:t>
            </a:r>
            <a:endParaRPr b="0" i="0" sz="2000" u="none" cap="none" strike="noStrike">
              <a:solidFill>
                <a:schemeClr val="dk1"/>
              </a:solidFill>
              <a:latin typeface="Times New Roman"/>
              <a:ea typeface="Times New Roman"/>
              <a:cs typeface="Times New Roman"/>
              <a:sym typeface="Times New Roman"/>
            </a:endParaRPr>
          </a:p>
          <a:p>
            <a:pPr indent="-355600" lvl="1" marL="1854200" marR="0" rtl="0" algn="l">
              <a:lnSpc>
                <a:spcPct val="158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Attempt to acquire the semaphore for the fork to the left.</a:t>
            </a:r>
            <a:endParaRPr b="0" i="0" sz="2000" u="none" cap="none" strike="noStrike">
              <a:solidFill>
                <a:schemeClr val="dk1"/>
              </a:solidFill>
              <a:latin typeface="Times New Roman"/>
              <a:ea typeface="Times New Roman"/>
              <a:cs typeface="Times New Roman"/>
              <a:sym typeface="Times New Roman"/>
            </a:endParaRPr>
          </a:p>
          <a:p>
            <a:pPr indent="-355600" lvl="1" marL="1854200" marR="0" rtl="0" algn="l">
              <a:lnSpc>
                <a:spcPct val="158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If successful, attempt to acquire the semaphore for the fork to the right.</a:t>
            </a:r>
            <a:endParaRPr b="0" i="0" sz="2000" u="none" cap="none" strike="noStrike">
              <a:solidFill>
                <a:schemeClr val="dk1"/>
              </a:solidFill>
              <a:latin typeface="Times New Roman"/>
              <a:ea typeface="Times New Roman"/>
              <a:cs typeface="Times New Roman"/>
              <a:sym typeface="Times New Roman"/>
            </a:endParaRPr>
          </a:p>
          <a:p>
            <a:pPr indent="-355600" lvl="1" marL="1854200" marR="0" rtl="0" algn="l">
              <a:lnSpc>
                <a:spcPct val="158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If both forks are acquired successfully, eat for a random amount of time and then release both semaphores.</a:t>
            </a:r>
            <a:endParaRPr b="0" i="0" sz="2000" u="none" cap="none" strike="noStrike">
              <a:solidFill>
                <a:schemeClr val="dk1"/>
              </a:solidFill>
              <a:latin typeface="Times New Roman"/>
              <a:ea typeface="Times New Roman"/>
              <a:cs typeface="Times New Roman"/>
              <a:sym typeface="Times New Roman"/>
            </a:endParaRPr>
          </a:p>
          <a:p>
            <a:pPr indent="-355600" lvl="1" marL="1854200" marR="0" rtl="0" algn="l">
              <a:lnSpc>
                <a:spcPct val="158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If not successful in acquiring both forks, release the semaphore for the fork to the left (if acquired) and then release the mutex semaphore and go back to thinking.</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18e90cbf33_0_42"/>
          <p:cNvSpPr txBox="1"/>
          <p:nvPr/>
        </p:nvSpPr>
        <p:spPr>
          <a:xfrm>
            <a:off x="1507525" y="2220450"/>
            <a:ext cx="8785800" cy="3266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50"/>
              <a:buFont typeface="Arial"/>
              <a:buNone/>
            </a:pPr>
            <a:r>
              <a:rPr b="0" i="0" lang="en-US" sz="2450" u="none" cap="none" strike="noStrike">
                <a:solidFill>
                  <a:schemeClr val="dk1"/>
                </a:solidFill>
                <a:latin typeface="Times New Roman"/>
                <a:ea typeface="Times New Roman"/>
                <a:cs typeface="Times New Roman"/>
                <a:sym typeface="Times New Roman"/>
              </a:rPr>
              <a:t>4.  Run the philosopher threads concurrently.</a:t>
            </a:r>
            <a:endParaRPr b="0" i="0" sz="245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800"/>
              </a:spcBef>
              <a:spcAft>
                <a:spcPts val="800"/>
              </a:spcAft>
              <a:buClr>
                <a:srgbClr val="000000"/>
              </a:buClr>
              <a:buSzPts val="2050"/>
              <a:buFont typeface="Arial"/>
              <a:buNone/>
            </a:pPr>
            <a:r>
              <a:rPr b="0" i="0" lang="en-US" sz="2450" u="none" cap="none" strike="noStrike">
                <a:solidFill>
                  <a:schemeClr val="dk1"/>
                </a:solidFill>
                <a:latin typeface="Times New Roman"/>
                <a:ea typeface="Times New Roman"/>
                <a:cs typeface="Times New Roman"/>
                <a:sym typeface="Times New Roman"/>
              </a:rPr>
              <a:t>By using semaphores to control access to the forks, the Dining Philosopher Problem can be solved in a way that avoids deadlock and starvation. The use of the mutex semaphore ensures that only one philosopher can attempt to pick up a fork at a time, while the use of the fork semaphores ensures that a philosopher can only eat if both forks are available.</a:t>
            </a:r>
            <a:endParaRPr b="0" i="0" sz="245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3"/>
          <p:cNvSpPr txBox="1"/>
          <p:nvPr/>
        </p:nvSpPr>
        <p:spPr>
          <a:xfrm>
            <a:off x="2233746" y="2808514"/>
            <a:ext cx="7837715" cy="707886"/>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Rounded"/>
                <a:ea typeface="Arial Rounded"/>
                <a:cs typeface="Arial Rounded"/>
                <a:sym typeface="Arial Rounded"/>
              </a:rPr>
              <a:t>Producer Consumer Problem</a:t>
            </a:r>
            <a:endParaRPr b="1" i="0" sz="4000" u="none" cap="none" strike="noStrike">
              <a:solidFill>
                <a:schemeClr val="dk1"/>
              </a:solidFill>
              <a:latin typeface="Arial Rounded"/>
              <a:ea typeface="Arial Rounded"/>
              <a:cs typeface="Arial Rounded"/>
              <a:sym typeface="Arial Round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4"/>
          <p:cNvSpPr/>
          <p:nvPr/>
        </p:nvSpPr>
        <p:spPr>
          <a:xfrm>
            <a:off x="979714" y="1151433"/>
            <a:ext cx="10123715" cy="4154984"/>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Before Starting an explanation of code, first, understand the few terms used in the above code: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152400" lvl="1" marL="457200" marR="0" rtl="0" algn="just">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in</a:t>
            </a:r>
            <a:r>
              <a:rPr b="0" i="0" lang="en-US" sz="2400" u="none" cap="none" strike="noStrike">
                <a:solidFill>
                  <a:schemeClr val="dk1"/>
                </a:solidFill>
                <a:latin typeface="Calibri"/>
                <a:ea typeface="Calibri"/>
                <a:cs typeface="Calibri"/>
                <a:sym typeface="Calibri"/>
              </a:rPr>
              <a:t>" used in a producer code represent the next </a:t>
            </a:r>
            <a:r>
              <a:rPr b="1" i="0" lang="en-US" sz="2400" u="none" cap="none" strike="noStrike">
                <a:solidFill>
                  <a:schemeClr val="dk1"/>
                </a:solidFill>
                <a:latin typeface="Calibri"/>
                <a:ea typeface="Calibri"/>
                <a:cs typeface="Calibri"/>
                <a:sym typeface="Calibri"/>
              </a:rPr>
              <a:t>empty buffer</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152400" lvl="1" marL="457200" marR="0" rtl="0" algn="just">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out</a:t>
            </a:r>
            <a:r>
              <a:rPr b="0" i="0" lang="en-US" sz="2400" u="none" cap="none" strike="noStrike">
                <a:solidFill>
                  <a:schemeClr val="dk1"/>
                </a:solidFill>
                <a:latin typeface="Calibri"/>
                <a:ea typeface="Calibri"/>
                <a:cs typeface="Calibri"/>
                <a:sym typeface="Calibri"/>
              </a:rPr>
              <a:t>" used in consumer code represent first </a:t>
            </a:r>
            <a:r>
              <a:rPr b="1" i="0" lang="en-US" sz="2400" u="none" cap="none" strike="noStrike">
                <a:solidFill>
                  <a:schemeClr val="dk1"/>
                </a:solidFill>
                <a:latin typeface="Calibri"/>
                <a:ea typeface="Calibri"/>
                <a:cs typeface="Calibri"/>
                <a:sym typeface="Calibri"/>
              </a:rPr>
              <a:t>filled buffer</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152400" lvl="1" marL="457200" marR="0" rtl="0" algn="just">
              <a:lnSpc>
                <a:spcPct val="100000"/>
              </a:lnSpc>
              <a:spcBef>
                <a:spcPts val="0"/>
              </a:spcBef>
              <a:spcAft>
                <a:spcPts val="0"/>
              </a:spcAft>
              <a:buClr>
                <a:schemeClr val="dk1"/>
              </a:buClr>
              <a:buSzPts val="2400"/>
              <a:buFont typeface="Calibri"/>
              <a:buAutoNum type="arabicPeriod"/>
            </a:pPr>
            <a:r>
              <a:rPr b="1" i="0" lang="en-US" sz="2400" u="none" cap="none" strike="noStrike">
                <a:solidFill>
                  <a:schemeClr val="dk1"/>
                </a:solidFill>
                <a:latin typeface="Calibri"/>
                <a:ea typeface="Calibri"/>
                <a:cs typeface="Calibri"/>
                <a:sym typeface="Calibri"/>
              </a:rPr>
              <a:t>count</a:t>
            </a:r>
            <a:r>
              <a:rPr b="0" i="0" lang="en-US" sz="2400" u="none" cap="none" strike="noStrike">
                <a:solidFill>
                  <a:schemeClr val="dk1"/>
                </a:solidFill>
                <a:latin typeface="Calibri"/>
                <a:ea typeface="Calibri"/>
                <a:cs typeface="Calibri"/>
                <a:sym typeface="Calibri"/>
              </a:rPr>
              <a:t> keeps the count number of elements in the buffer</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152400" lvl="1" marL="457200" marR="0" rtl="0" algn="just">
              <a:lnSpc>
                <a:spcPct val="100000"/>
              </a:lnSpc>
              <a:spcBef>
                <a:spcPts val="0"/>
              </a:spcBef>
              <a:spcAft>
                <a:spcPts val="0"/>
              </a:spcAft>
              <a:buClr>
                <a:schemeClr val="dk1"/>
              </a:buClr>
              <a:buSzPts val="2400"/>
              <a:buFont typeface="Calibri"/>
              <a:buAutoNum type="arabicPeriod"/>
            </a:pPr>
            <a:r>
              <a:rPr b="1" i="0" lang="en-US" sz="2400" u="none" cap="none" strike="noStrike">
                <a:solidFill>
                  <a:schemeClr val="dk1"/>
                </a:solidFill>
                <a:latin typeface="Calibri"/>
                <a:ea typeface="Calibri"/>
                <a:cs typeface="Calibri"/>
                <a:sym typeface="Calibri"/>
              </a:rPr>
              <a:t>count</a:t>
            </a:r>
            <a:r>
              <a:rPr b="0" i="0" lang="en-US" sz="2400" u="none" cap="none" strike="noStrike">
                <a:solidFill>
                  <a:schemeClr val="dk1"/>
                </a:solidFill>
                <a:latin typeface="Calibri"/>
                <a:ea typeface="Calibri"/>
                <a:cs typeface="Calibri"/>
                <a:sym typeface="Calibri"/>
              </a:rPr>
              <a:t> is further divided into 3 lines code represented in the block in both the producer and consumer code.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5"/>
          <p:cNvSpPr/>
          <p:nvPr/>
        </p:nvSpPr>
        <p:spPr>
          <a:xfrm>
            <a:off x="1780902" y="1075403"/>
            <a:ext cx="4841967" cy="5078313"/>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int count = 0;</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Arial"/>
                <a:ea typeface="Arial"/>
                <a:cs typeface="Arial"/>
                <a:sym typeface="Arial"/>
              </a:rPr>
              <a:t>void producer(void)</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Arial"/>
                <a:ea typeface="Arial"/>
                <a:cs typeface="Arial"/>
                <a:sym typeface="Arial"/>
              </a:rPr>
              <a: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int itemP;</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while(1)</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Produce_item(item P)</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while(count == n);</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buffer[in] = item P;</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in = (in + 1)mod n</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count = count + 1;</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Arial"/>
                <a:ea typeface="Arial"/>
                <a:cs typeface="Arial"/>
                <a:sym typeface="Arial"/>
              </a:rPr>
              <a: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Memory Management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Arial"/>
                <a:ea typeface="Arial"/>
                <a:cs typeface="Arial"/>
                <a:sym typeface="Arial"/>
              </a:rPr>
              <a:t>Load Rp, m[count]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Arial"/>
                <a:ea typeface="Arial"/>
                <a:cs typeface="Arial"/>
                <a:sym typeface="Arial"/>
              </a:rPr>
              <a:t>Increment Rp</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Arial"/>
                <a:ea typeface="Arial"/>
                <a:cs typeface="Arial"/>
                <a:sym typeface="Arial"/>
              </a:rPr>
              <a:t>Store m[count], Rp</a:t>
            </a:r>
            <a:endParaRPr b="0" i="0" sz="1800" u="none" cap="none" strike="noStrike">
              <a:solidFill>
                <a:schemeClr val="dk1"/>
              </a:solidFill>
              <a:latin typeface="Calibri"/>
              <a:ea typeface="Calibri"/>
              <a:cs typeface="Calibri"/>
              <a:sym typeface="Calibri"/>
            </a:endParaRPr>
          </a:p>
        </p:txBody>
      </p:sp>
      <p:sp>
        <p:nvSpPr>
          <p:cNvPr id="107" name="Google Shape;107;p5"/>
          <p:cNvSpPr txBox="1"/>
          <p:nvPr/>
        </p:nvSpPr>
        <p:spPr>
          <a:xfrm>
            <a:off x="692331" y="326571"/>
            <a:ext cx="10541726" cy="369332"/>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Black"/>
                <a:ea typeface="Arial Black"/>
                <a:cs typeface="Arial Black"/>
                <a:sym typeface="Arial Black"/>
              </a:rPr>
              <a:t>Producer Consumer Problem Cont</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108" name="Google Shape;108;p5"/>
          <p:cNvSpPr/>
          <p:nvPr/>
        </p:nvSpPr>
        <p:spPr>
          <a:xfrm>
            <a:off x="6622869" y="2829894"/>
            <a:ext cx="888274" cy="483326"/>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5"/>
          <p:cNvSpPr txBox="1"/>
          <p:nvPr/>
        </p:nvSpPr>
        <p:spPr>
          <a:xfrm>
            <a:off x="8778241" y="1781293"/>
            <a:ext cx="1789611" cy="369332"/>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Producer Code</a:t>
            </a:r>
            <a:endParaRPr b="1" i="0" sz="1800" u="none" cap="none" strike="noStrike">
              <a:solidFill>
                <a:schemeClr val="dk1"/>
              </a:solidFill>
              <a:latin typeface="Calibri"/>
              <a:ea typeface="Calibri"/>
              <a:cs typeface="Calibri"/>
              <a:sym typeface="Calibri"/>
            </a:endParaRPr>
          </a:p>
        </p:txBody>
      </p:sp>
      <p:sp>
        <p:nvSpPr>
          <p:cNvPr id="110" name="Google Shape;110;p5"/>
          <p:cNvSpPr/>
          <p:nvPr/>
        </p:nvSpPr>
        <p:spPr>
          <a:xfrm>
            <a:off x="7689669" y="2481330"/>
            <a:ext cx="3966754" cy="2862322"/>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we talk about Producer code first: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--Rp is a register which keeps the value of m[count]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--Rp is incremented (As element has been added to buffer)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 Incremented value of Rp is stored back to m[count]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6"/>
          <p:cNvSpPr/>
          <p:nvPr/>
        </p:nvSpPr>
        <p:spPr>
          <a:xfrm>
            <a:off x="1689462" y="1075403"/>
            <a:ext cx="4593772" cy="5324535"/>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int count;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void consumer(void)</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int itemC;</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while(1)</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while(count == 0);</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itemC = buffer[ out];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out = (out + 1) mod n;</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count = count - 1;</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Calibri"/>
                <a:ea typeface="Calibri"/>
                <a:cs typeface="Calibri"/>
                <a:sym typeface="Calibri"/>
              </a:rPr>
              <a:t>Memory Management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Load Rc, m[count]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Decrement Rc</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Store m[count], Rc</a:t>
            </a:r>
            <a:endParaRPr b="0" i="0" sz="1800" u="none" cap="none" strike="noStrike">
              <a:solidFill>
                <a:schemeClr val="dk1"/>
              </a:solidFill>
              <a:latin typeface="Calibri"/>
              <a:ea typeface="Calibri"/>
              <a:cs typeface="Calibri"/>
              <a:sym typeface="Calibri"/>
            </a:endParaRPr>
          </a:p>
        </p:txBody>
      </p:sp>
      <p:sp>
        <p:nvSpPr>
          <p:cNvPr id="116" name="Google Shape;116;p6"/>
          <p:cNvSpPr txBox="1"/>
          <p:nvPr/>
        </p:nvSpPr>
        <p:spPr>
          <a:xfrm>
            <a:off x="692331" y="326571"/>
            <a:ext cx="10541726" cy="369332"/>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Black"/>
                <a:ea typeface="Arial Black"/>
                <a:cs typeface="Arial Black"/>
                <a:sym typeface="Arial Black"/>
              </a:rPr>
              <a:t>Producer Consumer Problem Cont</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117" name="Google Shape;117;p6"/>
          <p:cNvSpPr/>
          <p:nvPr/>
        </p:nvSpPr>
        <p:spPr>
          <a:xfrm>
            <a:off x="6283234" y="2943888"/>
            <a:ext cx="888274" cy="483326"/>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6"/>
          <p:cNvSpPr txBox="1"/>
          <p:nvPr/>
        </p:nvSpPr>
        <p:spPr>
          <a:xfrm>
            <a:off x="8647612" y="1635229"/>
            <a:ext cx="1789611" cy="369332"/>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Consumer Code</a:t>
            </a:r>
            <a:endParaRPr b="1" i="0" sz="1800" u="none" cap="none" strike="noStrike">
              <a:solidFill>
                <a:schemeClr val="dk1"/>
              </a:solidFill>
              <a:latin typeface="Calibri"/>
              <a:ea typeface="Calibri"/>
              <a:cs typeface="Calibri"/>
              <a:sym typeface="Calibri"/>
            </a:endParaRPr>
          </a:p>
        </p:txBody>
      </p:sp>
      <p:sp>
        <p:nvSpPr>
          <p:cNvPr id="119" name="Google Shape;119;p6"/>
          <p:cNvSpPr/>
          <p:nvPr/>
        </p:nvSpPr>
        <p:spPr>
          <a:xfrm>
            <a:off x="7480663" y="2431592"/>
            <a:ext cx="4123508" cy="3139321"/>
          </a:xfrm>
          <a:prstGeom prst="rect">
            <a:avLst/>
          </a:prstGeom>
          <a:solidFill>
            <a:srgbClr val="9CC2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Similarly, if we talk about Consumer code 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--Rc is a register which keeps the value of m[count]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--Rc is decremented (As element has been removed out of buffer)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decremented value of Rc is stored back to m[count].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b="0" l="0" r="0" t="0"/>
          <a:stretch/>
        </p:blipFill>
        <p:spPr>
          <a:xfrm>
            <a:off x="1348400" y="2520987"/>
            <a:ext cx="1865063" cy="2870154"/>
          </a:xfrm>
          <a:prstGeom prst="rect">
            <a:avLst/>
          </a:prstGeom>
          <a:noFill/>
          <a:ln>
            <a:noFill/>
          </a:ln>
        </p:spPr>
      </p:pic>
      <p:pic>
        <p:nvPicPr>
          <p:cNvPr id="125" name="Google Shape;125;p7"/>
          <p:cNvPicPr preferRelativeResize="0"/>
          <p:nvPr/>
        </p:nvPicPr>
        <p:blipFill rotWithShape="1">
          <a:blip r:embed="rId4">
            <a:alphaModFix/>
          </a:blip>
          <a:srcRect b="0" l="0" r="0" t="0"/>
          <a:stretch/>
        </p:blipFill>
        <p:spPr>
          <a:xfrm>
            <a:off x="290308" y="1247366"/>
            <a:ext cx="5229225" cy="1019175"/>
          </a:xfrm>
          <a:prstGeom prst="rect">
            <a:avLst/>
          </a:prstGeom>
          <a:noFill/>
          <a:ln>
            <a:noFill/>
          </a:ln>
        </p:spPr>
      </p:pic>
      <p:sp>
        <p:nvSpPr>
          <p:cNvPr id="126" name="Google Shape;126;p7"/>
          <p:cNvSpPr/>
          <p:nvPr/>
        </p:nvSpPr>
        <p:spPr>
          <a:xfrm>
            <a:off x="5040220" y="2429668"/>
            <a:ext cx="6096000" cy="1200329"/>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Buffer[in] = itemP → Buffer[5] = F. ( F is inserted now)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 (in + 1) mod n → (5 + 1)mod 8→ 6, therefore in = 6; (next empty buffer)</a:t>
            </a:r>
            <a:endParaRPr b="0" i="0" sz="1800" u="none" cap="none" strike="noStrike">
              <a:solidFill>
                <a:schemeClr val="dk1"/>
              </a:solidFill>
              <a:latin typeface="Calibri"/>
              <a:ea typeface="Calibri"/>
              <a:cs typeface="Calibri"/>
              <a:sym typeface="Calibri"/>
            </a:endParaRPr>
          </a:p>
        </p:txBody>
      </p:sp>
      <p:pic>
        <p:nvPicPr>
          <p:cNvPr id="127" name="Google Shape;127;p7"/>
          <p:cNvPicPr preferRelativeResize="0"/>
          <p:nvPr/>
        </p:nvPicPr>
        <p:blipFill rotWithShape="1">
          <a:blip r:embed="rId5">
            <a:alphaModFix/>
          </a:blip>
          <a:srcRect b="0" l="0" r="0" t="0"/>
          <a:stretch/>
        </p:blipFill>
        <p:spPr>
          <a:xfrm>
            <a:off x="7151028" y="3640845"/>
            <a:ext cx="1874385" cy="2760458"/>
          </a:xfrm>
          <a:prstGeom prst="rect">
            <a:avLst/>
          </a:prstGeom>
          <a:noFill/>
          <a:ln>
            <a:noFill/>
          </a:ln>
        </p:spPr>
      </p:pic>
      <p:sp>
        <p:nvSpPr>
          <p:cNvPr id="128" name="Google Shape;128;p7"/>
          <p:cNvSpPr/>
          <p:nvPr/>
        </p:nvSpPr>
        <p:spPr>
          <a:xfrm>
            <a:off x="2904920" y="566145"/>
            <a:ext cx="7000401" cy="369332"/>
          </a:xfrm>
          <a:prstGeom prst="rect">
            <a:avLst/>
          </a:prstGeom>
          <a:solidFill>
            <a:srgbClr val="9CC2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the producer who wanted to produce an element " F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8"/>
          <p:cNvSpPr/>
          <p:nvPr/>
        </p:nvSpPr>
        <p:spPr>
          <a:xfrm>
            <a:off x="1528354" y="2588512"/>
            <a:ext cx="9392194" cy="830997"/>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Suppose just after Increment and before the execution of third line (store m[count], Rp) </a:t>
            </a:r>
            <a:r>
              <a:rPr b="1" i="0" lang="en-US" sz="2400" u="none" cap="none" strike="noStrike">
                <a:solidFill>
                  <a:schemeClr val="dk1"/>
                </a:solidFill>
                <a:latin typeface="Calibri"/>
                <a:ea typeface="Calibri"/>
                <a:cs typeface="Calibri"/>
                <a:sym typeface="Calibri"/>
              </a:rPr>
              <a:t>Context Switch</a:t>
            </a:r>
            <a:r>
              <a:rPr b="0" i="0" lang="en-US" sz="2400" u="none" cap="none" strike="noStrike">
                <a:solidFill>
                  <a:schemeClr val="dk1"/>
                </a:solidFill>
                <a:latin typeface="Calibri"/>
                <a:ea typeface="Calibri"/>
                <a:cs typeface="Calibri"/>
                <a:sym typeface="Calibri"/>
              </a:rPr>
              <a:t> occurs and code jumps to </a:t>
            </a:r>
            <a:r>
              <a:rPr b="1" i="0" lang="en-US" sz="2400" u="none" cap="none" strike="noStrike">
                <a:solidFill>
                  <a:schemeClr val="dk1"/>
                </a:solidFill>
                <a:latin typeface="Calibri"/>
                <a:ea typeface="Calibri"/>
                <a:cs typeface="Calibri"/>
                <a:sym typeface="Calibri"/>
              </a:rPr>
              <a:t>consumer code</a:t>
            </a:r>
            <a:r>
              <a:rPr b="0" i="0" lang="en-US" sz="2400" u="none" cap="none" strike="noStrike">
                <a:solidFill>
                  <a:schemeClr val="dk1"/>
                </a:solidFill>
                <a:latin typeface="Calibri"/>
                <a:ea typeface="Calibri"/>
                <a:cs typeface="Calibri"/>
                <a:sym typeface="Calibri"/>
              </a:rPr>
              <a:t>. .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pic>
        <p:nvPicPr>
          <p:cNvPr id="138" name="Google Shape;138;p9"/>
          <p:cNvPicPr preferRelativeResize="0"/>
          <p:nvPr/>
        </p:nvPicPr>
        <p:blipFill rotWithShape="1">
          <a:blip r:embed="rId3">
            <a:alphaModFix/>
          </a:blip>
          <a:srcRect b="0" l="0" r="0" t="0"/>
          <a:stretch/>
        </p:blipFill>
        <p:spPr>
          <a:xfrm>
            <a:off x="930592" y="1570121"/>
            <a:ext cx="2113053" cy="3124207"/>
          </a:xfrm>
          <a:prstGeom prst="rect">
            <a:avLst/>
          </a:prstGeom>
          <a:noFill/>
          <a:ln>
            <a:noFill/>
          </a:ln>
        </p:spPr>
      </p:pic>
      <p:sp>
        <p:nvSpPr>
          <p:cNvPr id="139" name="Google Shape;139;p9"/>
          <p:cNvSpPr/>
          <p:nvPr/>
        </p:nvSpPr>
        <p:spPr>
          <a:xfrm>
            <a:off x="930592" y="454075"/>
            <a:ext cx="3314837" cy="1015663"/>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Now starting </a:t>
            </a:r>
            <a:r>
              <a:rPr b="1" i="0" lang="en-US" sz="2000" u="none" cap="none" strike="noStrike">
                <a:solidFill>
                  <a:schemeClr val="dk1"/>
                </a:solidFill>
                <a:latin typeface="Calibri"/>
                <a:ea typeface="Calibri"/>
                <a:cs typeface="Calibri"/>
                <a:sym typeface="Calibri"/>
              </a:rPr>
              <a:t>consumer</a:t>
            </a:r>
            <a:r>
              <a:rPr b="0" i="0" lang="en-US" sz="2000" u="none" cap="none" strike="noStrike">
                <a:solidFill>
                  <a:schemeClr val="dk1"/>
                </a:solidFill>
                <a:latin typeface="Calibri"/>
                <a:ea typeface="Calibri"/>
                <a:cs typeface="Calibri"/>
                <a:sym typeface="Calibri"/>
              </a:rPr>
              <a:t> who wanted to consume the first element " A "</a:t>
            </a:r>
            <a:endParaRPr b="0" i="0" sz="2000" u="none" cap="none" strike="noStrike">
              <a:solidFill>
                <a:schemeClr val="dk1"/>
              </a:solidFill>
              <a:latin typeface="Calibri"/>
              <a:ea typeface="Calibri"/>
              <a:cs typeface="Calibri"/>
              <a:sym typeface="Calibri"/>
            </a:endParaRPr>
          </a:p>
        </p:txBody>
      </p:sp>
      <p:sp>
        <p:nvSpPr>
          <p:cNvPr id="140" name="Google Shape;140;p9"/>
          <p:cNvSpPr/>
          <p:nvPr/>
        </p:nvSpPr>
        <p:spPr>
          <a:xfrm>
            <a:off x="930592" y="4794711"/>
            <a:ext cx="46231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itemC = Buffer[out]→ itemC = A ( since out is 0)</a:t>
            </a:r>
            <a:endParaRPr b="0" i="0" sz="1800" u="none" cap="none" strike="noStrike">
              <a:solidFill>
                <a:schemeClr val="dk1"/>
              </a:solidFill>
              <a:latin typeface="Calibri"/>
              <a:ea typeface="Calibri"/>
              <a:cs typeface="Calibri"/>
              <a:sym typeface="Calibri"/>
            </a:endParaRPr>
          </a:p>
        </p:txBody>
      </p:sp>
      <p:sp>
        <p:nvSpPr>
          <p:cNvPr id="141" name="Google Shape;141;p9"/>
          <p:cNvSpPr/>
          <p:nvPr/>
        </p:nvSpPr>
        <p:spPr>
          <a:xfrm>
            <a:off x="930592" y="5369378"/>
            <a:ext cx="6096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 = (out + 1) mod n → (0 + 1)mod 8→ 1, therefore out = 1( first filled position)</a:t>
            </a:r>
            <a:endParaRPr b="0" i="0" sz="1800" u="none" cap="none" strike="noStrike">
              <a:solidFill>
                <a:schemeClr val="dk1"/>
              </a:solidFill>
              <a:latin typeface="Calibri"/>
              <a:ea typeface="Calibri"/>
              <a:cs typeface="Calibri"/>
              <a:sym typeface="Calibri"/>
            </a:endParaRPr>
          </a:p>
        </p:txBody>
      </p:sp>
      <p:sp>
        <p:nvSpPr>
          <p:cNvPr id="142" name="Google Shape;142;p9"/>
          <p:cNvSpPr/>
          <p:nvPr/>
        </p:nvSpPr>
        <p:spPr>
          <a:xfrm>
            <a:off x="7026592" y="638740"/>
            <a:ext cx="4659087" cy="707886"/>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B2A29"/>
                </a:solidFill>
                <a:latin typeface="Calibri"/>
                <a:ea typeface="Calibri"/>
                <a:cs typeface="Calibri"/>
                <a:sym typeface="Calibri"/>
              </a:rPr>
              <a:t>After removal of A, Buffer look like this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B2A29"/>
                </a:solidFill>
                <a:latin typeface="Calibri"/>
                <a:ea typeface="Calibri"/>
                <a:cs typeface="Calibri"/>
                <a:sym typeface="Calibri"/>
              </a:rPr>
              <a:t>Where </a:t>
            </a:r>
            <a:r>
              <a:rPr b="1" i="0" lang="en-US" sz="2000" u="none" cap="none" strike="noStrike">
                <a:solidFill>
                  <a:srgbClr val="2B2A29"/>
                </a:solidFill>
                <a:latin typeface="Calibri"/>
                <a:ea typeface="Calibri"/>
                <a:cs typeface="Calibri"/>
                <a:sym typeface="Calibri"/>
              </a:rPr>
              <a:t>out = 1</a:t>
            </a:r>
            <a:r>
              <a:rPr b="0" i="0" lang="en-US" sz="2000" u="none" cap="none" strike="noStrike">
                <a:solidFill>
                  <a:srgbClr val="2B2A29"/>
                </a:solidFill>
                <a:latin typeface="Calibri"/>
                <a:ea typeface="Calibri"/>
                <a:cs typeface="Calibri"/>
                <a:sym typeface="Calibri"/>
              </a:rPr>
              <a:t>, and </a:t>
            </a:r>
            <a:r>
              <a:rPr b="1" i="0" lang="en-US" sz="2000" u="none" cap="none" strike="noStrike">
                <a:solidFill>
                  <a:srgbClr val="2B2A29"/>
                </a:solidFill>
                <a:latin typeface="Calibri"/>
                <a:ea typeface="Calibri"/>
                <a:cs typeface="Calibri"/>
                <a:sym typeface="Calibri"/>
              </a:rPr>
              <a:t>in = 6</a:t>
            </a:r>
            <a:endParaRPr b="0" i="0" sz="2000" u="none" cap="none" strike="noStrike">
              <a:solidFill>
                <a:srgbClr val="2B2A29"/>
              </a:solidFill>
              <a:latin typeface="Calibri"/>
              <a:ea typeface="Calibri"/>
              <a:cs typeface="Calibri"/>
              <a:sym typeface="Calibri"/>
            </a:endParaRPr>
          </a:p>
        </p:txBody>
      </p:sp>
      <p:pic>
        <p:nvPicPr>
          <p:cNvPr id="143" name="Google Shape;143;p9"/>
          <p:cNvPicPr preferRelativeResize="0"/>
          <p:nvPr/>
        </p:nvPicPr>
        <p:blipFill rotWithShape="1">
          <a:blip r:embed="rId3">
            <a:alphaModFix/>
          </a:blip>
          <a:srcRect b="0" l="0" r="0" t="0"/>
          <a:stretch/>
        </p:blipFill>
        <p:spPr>
          <a:xfrm>
            <a:off x="8284981" y="1984461"/>
            <a:ext cx="1552575" cy="229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2024-11-17T08:55:56Z</dcterms:created>
  <dc:creator>DIU</dc:creator>
</cp:coreProperties>
</file>