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31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05" r:id="rId32"/>
    <p:sldId id="306" r:id="rId33"/>
    <p:sldId id="307" r:id="rId34"/>
    <p:sldId id="317" r:id="rId35"/>
  </p:sldIdLst>
  <p:sldSz cx="9144000" cy="6858000" type="screen4x3"/>
  <p:notesSz cx="7315200" cy="9601200"/>
  <p:embeddedFontLst>
    <p:embeddedFont>
      <p:font typeface="Book Antiqua" panose="02040602050305030304" pitchFamily="18" charset="0"/>
      <p:regular r:id="rId37"/>
      <p:bold r:id="rId38"/>
      <p:italic r:id="rId39"/>
      <p:bold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Helvetica Neue" panose="020B0604020202020204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0">
          <p15:clr>
            <a:srgbClr val="A4A3A4"/>
          </p15:clr>
        </p15:guide>
        <p15:guide id="2" pos="5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gJueELPyTJHGRtdDHxcg0Dnt73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>
        <p:guide orient="horz" pos="770"/>
        <p:guide pos="5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80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2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01" name="Google Shape;601;p52:notes"/>
          <p:cNvSpPr/>
          <p:nvPr/>
        </p:nvSpPr>
        <p:spPr>
          <a:xfrm>
            <a:off x="4143649" y="0"/>
            <a:ext cx="3171552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52:notes"/>
          <p:cNvSpPr/>
          <p:nvPr/>
        </p:nvSpPr>
        <p:spPr>
          <a:xfrm>
            <a:off x="4143649" y="9121219"/>
            <a:ext cx="3171552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603" name="Google Shape;603;p52:notes"/>
          <p:cNvSpPr/>
          <p:nvPr/>
        </p:nvSpPr>
        <p:spPr>
          <a:xfrm>
            <a:off x="0" y="9121219"/>
            <a:ext cx="3169804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4" name="Google Shape;604;p52:notes"/>
          <p:cNvSpPr/>
          <p:nvPr/>
        </p:nvSpPr>
        <p:spPr>
          <a:xfrm>
            <a:off x="0" y="0"/>
            <a:ext cx="3169804" cy="4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727075"/>
            <a:ext cx="478155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6" name="Google Shape;606;p52:notes"/>
          <p:cNvSpPr txBox="1">
            <a:spLocks noGrp="1"/>
          </p:cNvSpPr>
          <p:nvPr>
            <p:ph type="body" idx="1"/>
          </p:nvPr>
        </p:nvSpPr>
        <p:spPr>
          <a:xfrm>
            <a:off x="973846" y="4559820"/>
            <a:ext cx="5365762" cy="431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6"/>
          <p:cNvSpPr txBox="1">
            <a:spLocks noGrp="1"/>
          </p:cNvSpPr>
          <p:nvPr>
            <p:ph type="body" idx="1"/>
          </p:nvPr>
        </p:nvSpPr>
        <p:spPr>
          <a:xfrm rot="5400000">
            <a:off x="2269331" y="-443706"/>
            <a:ext cx="4598988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6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6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6"/>
          <p:cNvSpPr txBox="1">
            <a:spLocks noGrp="1"/>
          </p:cNvSpPr>
          <p:nvPr>
            <p:ph type="sldNum" idx="12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77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77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7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77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7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77"/>
          <p:cNvCxnSpPr/>
          <p:nvPr/>
        </p:nvCxnSpPr>
        <p:spPr>
          <a:xfrm rot="5400000">
            <a:off x="4021137" y="3278188"/>
            <a:ext cx="6245225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Google Shape;165;p77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77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77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7"/>
          <p:cNvSpPr txBox="1">
            <a:spLocks noGrp="1"/>
          </p:cNvSpPr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7"/>
          <p:cNvSpPr txBox="1">
            <a:spLocks noGrp="1"/>
          </p:cNvSpPr>
          <p:nvPr>
            <p:ph type="sldNum" idx="12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77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7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979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70"/>
          <p:cNvSpPr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7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70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70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" name="Google Shape;59;p70"/>
          <p:cNvCxnSpPr/>
          <p:nvPr/>
        </p:nvCxnSpPr>
        <p:spPr>
          <a:xfrm>
            <a:off x="155575" y="2419350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0" name="Google Shape;60;p70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70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7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70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0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 txBox="1">
            <a:spLocks noGrp="1"/>
          </p:cNvSpPr>
          <p:nvPr>
            <p:ph type="sldNum" idx="12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7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7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71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71"/>
          <p:cNvSpPr/>
          <p:nvPr/>
        </p:nvSpPr>
        <p:spPr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71"/>
          <p:cNvSpPr/>
          <p:nvPr/>
        </p:nvSpPr>
        <p:spPr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71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71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7" name="Google Shape;77;p71"/>
          <p:cNvCxnSpPr/>
          <p:nvPr/>
        </p:nvCxnSpPr>
        <p:spPr>
          <a:xfrm>
            <a:off x="152400" y="2438400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71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71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sldNum" idx="12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72"/>
          <p:cNvCxnSpPr/>
          <p:nvPr/>
        </p:nvCxnSpPr>
        <p:spPr>
          <a:xfrm rot="10800000">
            <a:off x="4572000" y="2200275"/>
            <a:ext cx="0" cy="418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7" name="Google Shape;87;p7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7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7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7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72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72"/>
          <p:cNvSpPr/>
          <p:nvPr/>
        </p:nvSpPr>
        <p:spPr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3" name="Google Shape;93;p72"/>
          <p:cNvCxnSpPr/>
          <p:nvPr/>
        </p:nvCxnSpPr>
        <p:spPr>
          <a:xfrm>
            <a:off x="152400" y="1279525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4" name="Google Shape;94;p72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72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72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72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72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72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72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7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2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2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sldNum" idx="12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73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7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7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73"/>
          <p:cNvSpPr/>
          <p:nvPr/>
        </p:nvSpPr>
        <p:spPr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73"/>
          <p:cNvSpPr/>
          <p:nvPr/>
        </p:nvSpPr>
        <p:spPr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73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3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3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4"/>
          <p:cNvSpPr/>
          <p:nvPr/>
        </p:nvSpPr>
        <p:spPr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7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7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74"/>
          <p:cNvSpPr/>
          <p:nvPr/>
        </p:nvSpPr>
        <p:spPr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7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74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74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3" name="Google Shape;123;p74"/>
          <p:cNvCxnSpPr/>
          <p:nvPr/>
        </p:nvCxnSpPr>
        <p:spPr>
          <a:xfrm>
            <a:off x="152400" y="533400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4" name="Google Shape;124;p7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74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74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74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4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4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74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4"/>
          <p:cNvSpPr txBox="1">
            <a:spLocks noGrp="1"/>
          </p:cNvSpPr>
          <p:nvPr>
            <p:ph type="ftr" idx="11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75"/>
          <p:cNvCxnSpPr/>
          <p:nvPr/>
        </p:nvCxnSpPr>
        <p:spPr>
          <a:xfrm>
            <a:off x="152400" y="533400"/>
            <a:ext cx="883285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5" name="Google Shape;135;p7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7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7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7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75"/>
          <p:cNvSpPr/>
          <p:nvPr/>
        </p:nvSpPr>
        <p:spPr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75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75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75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7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75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75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5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7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75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75"/>
          <p:cNvSpPr txBox="1">
            <a:spLocks noGrp="1"/>
          </p:cNvSpPr>
          <p:nvPr>
            <p:ph type="dt" idx="10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5"/>
          <p:cNvSpPr txBox="1">
            <a:spLocks noGrp="1"/>
          </p:cNvSpPr>
          <p:nvPr>
            <p:ph type="ftr" idx="11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63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6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6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63"/>
          <p:cNvSpPr/>
          <p:nvPr/>
        </p:nvSpPr>
        <p:spPr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63"/>
          <p:cNvSpPr txBox="1">
            <a:spLocks noGrp="1"/>
          </p:cNvSpPr>
          <p:nvPr>
            <p:ph type="dt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63"/>
          <p:cNvSpPr txBox="1">
            <a:spLocks noGrp="1"/>
          </p:cNvSpPr>
          <p:nvPr>
            <p:ph type="ft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63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" name="Google Shape;18;p63"/>
          <p:cNvCxnSpPr/>
          <p:nvPr/>
        </p:nvCxnSpPr>
        <p:spPr>
          <a:xfrm>
            <a:off x="152400" y="1276350"/>
            <a:ext cx="8832850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63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0;p63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63"/>
          <p:cNvSpPr txBox="1">
            <a:spLocks noGrp="1"/>
          </p:cNvSpPr>
          <p:nvPr>
            <p:ph type="sldNum" idx="12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7A97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>
            <a:spLocks noGrp="1"/>
          </p:cNvSpPr>
          <p:nvPr>
            <p:ph type="ctrTitle" idx="4294967295"/>
          </p:nvPr>
        </p:nvSpPr>
        <p:spPr>
          <a:xfrm>
            <a:off x="472931" y="1600056"/>
            <a:ext cx="8269287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Entity-Relationship Model</a:t>
            </a:r>
            <a:br>
              <a:rPr lang="en-US" sz="48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(Quiz-01 Short Syllabus)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8" name="Google Shape;178;p1"/>
          <p:cNvSpPr txBox="1"/>
          <p:nvPr/>
        </p:nvSpPr>
        <p:spPr>
          <a:xfrm>
            <a:off x="1170039" y="3035300"/>
            <a:ext cx="698090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b="1" dirty="0">
                <a:latin typeface="Tahoma" pitchFamily="34" charset="0"/>
              </a:rPr>
              <a:t>Modified by</a:t>
            </a:r>
          </a:p>
          <a:p>
            <a:pPr algn="ctr">
              <a:spcBef>
                <a:spcPts val="0"/>
              </a:spcBef>
            </a:pPr>
            <a:r>
              <a:rPr lang="en-US" sz="2400" dirty="0" err="1">
                <a:latin typeface="Tahoma" pitchFamily="34" charset="0"/>
              </a:rPr>
              <a:t>Shadman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Rabby</a:t>
            </a:r>
            <a:endParaRPr lang="en-US" sz="2400" dirty="0">
              <a:latin typeface="Tahoma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800" dirty="0">
                <a:latin typeface="Tahoma" pitchFamily="34" charset="0"/>
              </a:rPr>
              <a:t>Lecturer, Dept. of CSE, Daffodil </a:t>
            </a:r>
            <a:r>
              <a:rPr lang="en-US" sz="1800" dirty="0" err="1">
                <a:latin typeface="Tahoma" pitchFamily="34" charset="0"/>
              </a:rPr>
              <a:t>Internatioal</a:t>
            </a:r>
            <a:r>
              <a:rPr lang="en-US" sz="1800" dirty="0">
                <a:latin typeface="Tahoma" pitchFamily="34" charset="0"/>
              </a:rPr>
              <a:t> University</a:t>
            </a:r>
          </a:p>
          <a:p>
            <a:pPr algn="ctr">
              <a:spcBef>
                <a:spcPts val="0"/>
              </a:spcBef>
            </a:pPr>
            <a:endParaRPr lang="en-US" sz="2400" b="1" dirty="0">
              <a:latin typeface="Tahoma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2000" b="1" dirty="0">
                <a:latin typeface="Tahoma" pitchFamily="34" charset="0"/>
              </a:rPr>
              <a:t>Created by</a:t>
            </a:r>
          </a:p>
          <a:p>
            <a:pPr algn="ctr">
              <a:spcBef>
                <a:spcPts val="0"/>
              </a:spcBef>
            </a:pPr>
            <a:r>
              <a:rPr lang="en-US" sz="1800" dirty="0">
                <a:latin typeface="Tahoma" pitchFamily="34" charset="0"/>
              </a:rPr>
              <a:t>Professor Dr. K. M. </a:t>
            </a:r>
            <a:r>
              <a:rPr lang="en-US" sz="1800" dirty="0" err="1">
                <a:latin typeface="Tahoma" pitchFamily="34" charset="0"/>
              </a:rPr>
              <a:t>Azharul</a:t>
            </a:r>
            <a:r>
              <a:rPr lang="en-US" sz="1800" dirty="0">
                <a:latin typeface="Tahoma" pitchFamily="34" charset="0"/>
              </a:rPr>
              <a:t> Hasan</a:t>
            </a:r>
          </a:p>
          <a:p>
            <a:pPr algn="ctr">
              <a:spcBef>
                <a:spcPts val="0"/>
              </a:spcBef>
            </a:pPr>
            <a:r>
              <a:rPr lang="en-US" sz="1800" dirty="0">
                <a:latin typeface="Tahoma" pitchFamily="34" charset="0"/>
              </a:rPr>
              <a:t>Dept. of CSE, KUET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Relationship Sets (Cont.)</a:t>
            </a:r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3" name="Google Shape;243;p9"/>
          <p:cNvSpPr txBox="1">
            <a:spLocks noGrp="1"/>
          </p:cNvSpPr>
          <p:nvPr>
            <p:ph type="body" idx="1"/>
          </p:nvPr>
        </p:nvSpPr>
        <p:spPr>
          <a:xfrm>
            <a:off x="346364" y="1474788"/>
            <a:ext cx="831821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An </a:t>
            </a:r>
            <a:r>
              <a:rPr lang="en-US" b="1">
                <a:solidFill>
                  <a:schemeClr val="dk2"/>
                </a:solidFill>
              </a:rPr>
              <a:t>attribute</a:t>
            </a:r>
            <a:r>
              <a:rPr lang="en-US"/>
              <a:t> can also be property of a relationship set.</a:t>
            </a:r>
            <a:endParaRPr/>
          </a:p>
          <a:p>
            <a:pPr marL="274320" lvl="0" indent="-274347" algn="l" rtl="0">
              <a:lnSpc>
                <a:spcPct val="90000"/>
              </a:lnSpc>
              <a:spcBef>
                <a:spcPts val="418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For instance, the </a:t>
            </a:r>
            <a:r>
              <a:rPr lang="en-US" i="1"/>
              <a:t>depositor </a:t>
            </a:r>
            <a:r>
              <a:rPr lang="en-US"/>
              <a:t>relationship set between entity sets </a:t>
            </a:r>
            <a:r>
              <a:rPr lang="en-US" i="1"/>
              <a:t>customer </a:t>
            </a:r>
            <a:r>
              <a:rPr lang="en-US"/>
              <a:t>and </a:t>
            </a:r>
            <a:r>
              <a:rPr lang="en-US" i="1"/>
              <a:t>account </a:t>
            </a:r>
            <a:r>
              <a:rPr lang="en-US"/>
              <a:t>may have the attribute </a:t>
            </a:r>
            <a:r>
              <a:rPr lang="en-US" i="1"/>
              <a:t>access-date</a:t>
            </a:r>
            <a:endParaRPr/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 l="435" t="6686" r="655" b="6395"/>
          <a:stretch/>
        </p:blipFill>
        <p:spPr>
          <a:xfrm>
            <a:off x="2050472" y="2701866"/>
            <a:ext cx="5332557" cy="3515072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Degree of a Relationship Set</a:t>
            </a:r>
            <a:endParaRPr/>
          </a:p>
        </p:txBody>
      </p:sp>
      <p:sp>
        <p:nvSpPr>
          <p:cNvPr id="251" name="Google Shape;251;p10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body" idx="1"/>
          </p:nvPr>
        </p:nvSpPr>
        <p:spPr>
          <a:xfrm>
            <a:off x="352425" y="1487488"/>
            <a:ext cx="7737475" cy="491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Refers to </a:t>
            </a:r>
            <a:r>
              <a:rPr lang="en-US">
                <a:solidFill>
                  <a:srgbClr val="FF0000"/>
                </a:solidFill>
              </a:rPr>
              <a:t>number of entity sets </a:t>
            </a:r>
            <a:r>
              <a:rPr lang="en-US"/>
              <a:t>that participate in a relationship set.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Relationship sets that involve two entity sets are </a:t>
            </a:r>
            <a:r>
              <a:rPr lang="en-US" b="1">
                <a:solidFill>
                  <a:schemeClr val="dk2"/>
                </a:solidFill>
              </a:rPr>
              <a:t>binary</a:t>
            </a:r>
            <a:r>
              <a:rPr lang="en-US"/>
              <a:t> (or degree two).  Generally, most relationship sets in a database system are binary.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Relationships between more than two entity sets are rare.  Most relationships are binary.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Mapping Cardinality Constraints</a:t>
            </a:r>
            <a:endParaRPr/>
          </a:p>
        </p:txBody>
      </p:sp>
      <p:sp>
        <p:nvSpPr>
          <p:cNvPr id="259" name="Google Shape;259;p11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0" name="Google Shape;260;p11"/>
          <p:cNvSpPr txBox="1">
            <a:spLocks noGrp="1"/>
          </p:cNvSpPr>
          <p:nvPr>
            <p:ph type="body" idx="1"/>
          </p:nvPr>
        </p:nvSpPr>
        <p:spPr>
          <a:xfrm>
            <a:off x="471054" y="1510145"/>
            <a:ext cx="8160327" cy="455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Number of entities to which another entity can be associated via a relationship set.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Most useful in describing binary relationship sets.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For a binary relationship set the mapping cardinality must be one of the following types:</a:t>
            </a:r>
            <a:endParaRPr/>
          </a:p>
          <a:p>
            <a:pPr marL="823277" lvl="2" indent="-274319" algn="l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⚪"/>
            </a:pPr>
            <a:r>
              <a:rPr lang="en-US"/>
              <a:t>One to one</a:t>
            </a:r>
            <a:endParaRPr/>
          </a:p>
          <a:p>
            <a:pPr marL="823277" lvl="2" indent="-274319" algn="l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⚪"/>
            </a:pPr>
            <a:r>
              <a:rPr lang="en-US"/>
              <a:t>One to many</a:t>
            </a:r>
            <a:endParaRPr/>
          </a:p>
          <a:p>
            <a:pPr marL="823277" lvl="2" indent="-274319" algn="l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⚪"/>
            </a:pPr>
            <a:r>
              <a:rPr lang="en-US"/>
              <a:t>Many to one</a:t>
            </a:r>
            <a:endParaRPr/>
          </a:p>
          <a:p>
            <a:pPr marL="823277" lvl="2" indent="-274319" algn="l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⚪"/>
            </a:pPr>
            <a:r>
              <a:rPr lang="en-US"/>
              <a:t>Many to many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Cardinalities</a:t>
            </a:r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1803400" y="5865813"/>
            <a:ext cx="1416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one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5878513" y="5813425"/>
            <a:ext cx="1492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many</a:t>
            </a:r>
            <a:endParaRPr/>
          </a:p>
        </p:txBody>
      </p:sp>
      <p:pic>
        <p:nvPicPr>
          <p:cNvPr id="270" name="Google Shape;270;p12"/>
          <p:cNvPicPr preferRelativeResize="0"/>
          <p:nvPr/>
        </p:nvPicPr>
        <p:blipFill rotWithShape="1">
          <a:blip r:embed="rId3">
            <a:alphaModFix/>
          </a:blip>
          <a:srcRect l="624" t="9708" r="416" b="9707"/>
          <a:stretch/>
        </p:blipFill>
        <p:spPr>
          <a:xfrm>
            <a:off x="1019175" y="1674813"/>
            <a:ext cx="6796088" cy="4151312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Cardinalities 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1992313" y="5930900"/>
            <a:ext cx="143668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one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867400" y="5918200"/>
            <a:ext cx="16097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many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l="581" t="9547" r="387" b="9805"/>
          <a:stretch/>
        </p:blipFill>
        <p:spPr>
          <a:xfrm>
            <a:off x="1142130" y="1685925"/>
            <a:ext cx="6816725" cy="4164013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Keys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314178" y="1845973"/>
            <a:ext cx="8467725" cy="373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 </a:t>
            </a:r>
            <a:r>
              <a:rPr lang="en-US" b="1">
                <a:solidFill>
                  <a:srgbClr val="FF0000"/>
                </a:solidFill>
              </a:rPr>
              <a:t>super key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of an </a:t>
            </a:r>
            <a:r>
              <a:rPr lang="en-US" u="sng"/>
              <a:t>entity set </a:t>
            </a:r>
            <a:r>
              <a:rPr lang="en-US"/>
              <a:t>is a set of one or more attributes whose values uniquely determine each entity.</a:t>
            </a:r>
            <a:endParaRPr/>
          </a:p>
          <a:p>
            <a:pPr marL="274320" lvl="0" indent="-139544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/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 </a:t>
            </a:r>
            <a:r>
              <a:rPr lang="en-US" b="1">
                <a:solidFill>
                  <a:srgbClr val="FF0000"/>
                </a:solidFill>
              </a:rPr>
              <a:t>candidate key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of an </a:t>
            </a:r>
            <a:r>
              <a:rPr lang="en-US" u="sng"/>
              <a:t>entity set </a:t>
            </a:r>
            <a:r>
              <a:rPr lang="en-US"/>
              <a:t>is a minimal super key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/>
              <a:t>Customer_id</a:t>
            </a:r>
            <a:r>
              <a:rPr lang="en-US"/>
              <a:t> is candidate key of </a:t>
            </a:r>
            <a:r>
              <a:rPr lang="en-US" i="1"/>
              <a:t>customer</a:t>
            </a:r>
            <a:endParaRPr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/>
              <a:t>account_number</a:t>
            </a:r>
            <a:r>
              <a:rPr lang="en-US"/>
              <a:t> is candidate key of </a:t>
            </a:r>
            <a:r>
              <a:rPr lang="en-US" i="1"/>
              <a:t>account</a:t>
            </a:r>
            <a:endParaRPr/>
          </a:p>
          <a:p>
            <a:pPr marL="548640" lvl="1" indent="-183864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None/>
            </a:pPr>
            <a:endParaRPr/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/>
              <a:t>Although several candidate keys may exist, one of the candidate keys is selected to be the </a:t>
            </a:r>
            <a:r>
              <a:rPr lang="en-US" b="1">
                <a:solidFill>
                  <a:srgbClr val="FF0000"/>
                </a:solidFill>
              </a:rPr>
              <a:t>primary key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Keys for Relationship Sets</a:t>
            </a: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body" idx="1"/>
          </p:nvPr>
        </p:nvSpPr>
        <p:spPr>
          <a:xfrm>
            <a:off x="470322" y="1517798"/>
            <a:ext cx="8313459" cy="384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combination of primary keys </a:t>
            </a:r>
            <a:r>
              <a:rPr lang="en-US" dirty="0"/>
              <a:t>of the participating entity sets form a super key of a relationship set.</a:t>
            </a:r>
            <a:endParaRPr dirty="0"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dirty="0"/>
              <a:t>(</a:t>
            </a:r>
            <a:r>
              <a:rPr lang="en-US" i="1" dirty="0" err="1"/>
              <a:t>customer_id</a:t>
            </a:r>
            <a:r>
              <a:rPr lang="en-US" i="1" dirty="0"/>
              <a:t>, </a:t>
            </a:r>
            <a:r>
              <a:rPr lang="en-US" i="1" dirty="0" err="1"/>
              <a:t>account_number</a:t>
            </a:r>
            <a:r>
              <a:rPr lang="en-US" dirty="0"/>
              <a:t>) is the super key of </a:t>
            </a:r>
            <a:r>
              <a:rPr lang="en-US" i="1" dirty="0"/>
              <a:t>depositor</a:t>
            </a:r>
            <a:endParaRPr dirty="0"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Must consider the </a:t>
            </a:r>
            <a:r>
              <a:rPr lang="en-US" dirty="0">
                <a:solidFill>
                  <a:srgbClr val="FF0000"/>
                </a:solidFill>
              </a:rPr>
              <a:t>mapping cardinality </a:t>
            </a:r>
            <a:r>
              <a:rPr lang="en-US" dirty="0"/>
              <a:t>of the relationship set when deciding what are the candidate keys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455613" y="295275"/>
            <a:ext cx="826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Diagrams</a:t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277813" y="3371708"/>
            <a:ext cx="8613775" cy="30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Rectangles represent entity sets.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Diamonds represent relationship sets.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Lines link attributes to entity sets and entity sets to relationship sets.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Ellipses represent attributes</a:t>
            </a:r>
            <a:endParaRPr/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ellipses represent multivalued attributes.</a:t>
            </a:r>
            <a:endParaRPr/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Dashed ellipses denote derived attributes.</a:t>
            </a:r>
            <a:endParaRPr/>
          </a:p>
          <a:p>
            <a:pPr marL="3429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Underline indicates primary key attributes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/>
          </a:blip>
          <a:srcRect l="423" t="30743" r="635" b="31024"/>
          <a:stretch/>
        </p:blipFill>
        <p:spPr>
          <a:xfrm>
            <a:off x="828675" y="1220935"/>
            <a:ext cx="7175500" cy="207962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Entity With Composite, Multivalued, and Derived Attributes</a:t>
            </a:r>
            <a:endParaRPr sz="2400"/>
          </a:p>
        </p:txBody>
      </p:sp>
      <p:sp>
        <p:nvSpPr>
          <p:cNvPr id="311" name="Google Shape;311;p17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512" y="1496290"/>
            <a:ext cx="2519363" cy="476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title"/>
          </p:nvPr>
        </p:nvSpPr>
        <p:spPr>
          <a:xfrm>
            <a:off x="568325" y="285750"/>
            <a:ext cx="7831138" cy="84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E-R Diagram With Composite, Multivalued, and Derived Attributes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 l="600" t="15976" r="998" b="15975"/>
          <a:stretch/>
        </p:blipFill>
        <p:spPr>
          <a:xfrm>
            <a:off x="953366" y="1745096"/>
            <a:ext cx="7109980" cy="4275138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Entity-Relationship Model</a:t>
            </a:r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An entity relationship diagram (ERD) is a representation of data within a domain. It consists of entities as well as relationships between entities.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 graphical representation of </a:t>
            </a:r>
            <a:r>
              <a:rPr lang="en-US" i="1"/>
              <a:t>entities</a:t>
            </a:r>
            <a:r>
              <a:rPr lang="en-US"/>
              <a:t> and their </a:t>
            </a:r>
            <a:r>
              <a:rPr lang="en-US" i="1"/>
              <a:t>relationships</a:t>
            </a:r>
            <a:r>
              <a:rPr lang="en-US"/>
              <a:t> to each other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 logical data model of the real world.</a:t>
            </a:r>
            <a:endParaRPr/>
          </a:p>
        </p:txBody>
      </p:sp>
      <p:pic>
        <p:nvPicPr>
          <p:cNvPr id="185" name="Google Shape;185;p2" descr="0"/>
          <p:cNvPicPr preferRelativeResize="0"/>
          <p:nvPr/>
        </p:nvPicPr>
        <p:blipFill rotWithShape="1">
          <a:blip r:embed="rId3">
            <a:alphaModFix/>
          </a:blip>
          <a:srcRect t="58332"/>
          <a:stretch/>
        </p:blipFill>
        <p:spPr>
          <a:xfrm>
            <a:off x="581891" y="4419600"/>
            <a:ext cx="7744691" cy="173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Relationship Sets with Attributes</a:t>
            </a: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 l="638" t="28896" r="637" b="29177"/>
          <a:stretch/>
        </p:blipFill>
        <p:spPr>
          <a:xfrm>
            <a:off x="627273" y="2487613"/>
            <a:ext cx="7999413" cy="254793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403225" y="184150"/>
            <a:ext cx="9267825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A9798"/>
                </a:solidFill>
              </a:rPr>
              <a:t>Summary of Symbols Used in E-R Notation</a:t>
            </a:r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l="20950" t="558" r="21368" b="1396"/>
          <a:stretch/>
        </p:blipFill>
        <p:spPr>
          <a:xfrm>
            <a:off x="1704109" y="1579418"/>
            <a:ext cx="5696816" cy="4556270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Roles</a:t>
            </a:r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body" idx="1"/>
          </p:nvPr>
        </p:nvSpPr>
        <p:spPr>
          <a:xfrm>
            <a:off x="173038" y="1328738"/>
            <a:ext cx="8785225" cy="2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The function that an entity plays in a relationship is called </a:t>
            </a:r>
            <a:r>
              <a:rPr lang="en-US" sz="2400" b="1"/>
              <a:t>role</a:t>
            </a:r>
            <a:r>
              <a:rPr lang="en-US" sz="2400"/>
              <a:t>. </a:t>
            </a:r>
            <a:endParaRPr sz="2400"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The labels “manager” and “worker” are called </a:t>
            </a:r>
            <a:r>
              <a:rPr lang="en-US" sz="2400" b="1">
                <a:solidFill>
                  <a:schemeClr val="dk2"/>
                </a:solidFill>
              </a:rPr>
              <a:t>roles</a:t>
            </a:r>
            <a:r>
              <a:rPr lang="en-US" sz="2400"/>
              <a:t>; they specify how employee entities interact via the works_for relationship set.</a:t>
            </a:r>
            <a:endParaRPr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Roles are indicated in E-R diagrams by labeling the lines that connect diamonds to rectangles.</a:t>
            </a:r>
            <a:endParaRPr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Role labels are optional, and are used to clarify semantics of the relationship</a:t>
            </a: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 rotWithShape="1">
          <a:blip r:embed="rId3">
            <a:alphaModFix/>
          </a:blip>
          <a:srcRect l="578" t="17995" r="577" b="17994"/>
          <a:stretch/>
        </p:blipFill>
        <p:spPr>
          <a:xfrm>
            <a:off x="3685309" y="4572525"/>
            <a:ext cx="5193579" cy="1814410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Cardinality Constraints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body" idx="1"/>
          </p:nvPr>
        </p:nvSpPr>
        <p:spPr>
          <a:xfrm>
            <a:off x="387927" y="1685925"/>
            <a:ext cx="8303636" cy="332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We express cardinality constraints by drawing either a directed line (→), signifying “one,” or an undirected line (—), signifying “many,” between the relationship set and the entity set.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One-to-one relationship: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A customer is associated with at most one loan via the relationship </a:t>
            </a:r>
            <a:r>
              <a:rPr lang="en-US" i="1"/>
              <a:t>borrower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A loan is associated with at most one customer via </a:t>
            </a:r>
            <a:r>
              <a:rPr lang="en-US" i="1"/>
              <a:t>borrower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593725" y="3175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One-To-Many Relationship</a:t>
            </a:r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body" idx="1"/>
          </p:nvPr>
        </p:nvSpPr>
        <p:spPr>
          <a:xfrm>
            <a:off x="277091" y="1474788"/>
            <a:ext cx="8387484" cy="19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In the one-to-many relationship a loan is associated with at most one customer via </a:t>
            </a:r>
            <a:r>
              <a:rPr lang="en-US" i="1"/>
              <a:t>borrower</a:t>
            </a:r>
            <a:r>
              <a:rPr lang="en-US"/>
              <a:t>, a customer is associated with several (including 0) loans via </a:t>
            </a:r>
            <a:r>
              <a:rPr lang="en-US" i="1"/>
              <a:t>borrower</a:t>
            </a:r>
            <a:endParaRPr/>
          </a:p>
        </p:txBody>
      </p:sp>
      <p:pic>
        <p:nvPicPr>
          <p:cNvPr id="362" name="Google Shape;362;p23"/>
          <p:cNvPicPr preferRelativeResize="0"/>
          <p:nvPr/>
        </p:nvPicPr>
        <p:blipFill rotWithShape="1">
          <a:blip r:embed="rId3">
            <a:alphaModFix/>
          </a:blip>
          <a:srcRect l="16525" t="846" r="16736" b="72424"/>
          <a:stretch/>
        </p:blipFill>
        <p:spPr>
          <a:xfrm>
            <a:off x="744538" y="3859213"/>
            <a:ext cx="8037512" cy="241458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title"/>
          </p:nvPr>
        </p:nvSpPr>
        <p:spPr>
          <a:xfrm>
            <a:off x="552450" y="508000"/>
            <a:ext cx="81137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Many-To-One Relationships</a:t>
            </a:r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body" idx="1"/>
          </p:nvPr>
        </p:nvSpPr>
        <p:spPr>
          <a:xfrm>
            <a:off x="346364" y="1539875"/>
            <a:ext cx="8318211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In a many-to-one relationship a loan is associated with several (including 0) customers via </a:t>
            </a:r>
            <a:r>
              <a:rPr lang="en-US" i="1"/>
              <a:t>borrower</a:t>
            </a:r>
            <a:r>
              <a:rPr lang="en-US"/>
              <a:t>, a customer is associated with at most one loan via </a:t>
            </a:r>
            <a:r>
              <a:rPr lang="en-US" i="1"/>
              <a:t>borrower</a:t>
            </a:r>
            <a:endParaRPr/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3">
            <a:alphaModFix/>
          </a:blip>
          <a:srcRect l="16525" t="31746" r="16736" b="39992"/>
          <a:stretch/>
        </p:blipFill>
        <p:spPr>
          <a:xfrm>
            <a:off x="890588" y="3379793"/>
            <a:ext cx="7508875" cy="238442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Many-To-Many Relationship</a:t>
            </a:r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79" name="Google Shape;379;p25"/>
          <p:cNvSpPr txBox="1">
            <a:spLocks noGrp="1"/>
          </p:cNvSpPr>
          <p:nvPr>
            <p:ph type="body" idx="1"/>
          </p:nvPr>
        </p:nvSpPr>
        <p:spPr>
          <a:xfrm>
            <a:off x="346364" y="1460500"/>
            <a:ext cx="7526049" cy="1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A customer is associated with several (possibly 0) loans via borrower</a:t>
            </a:r>
            <a:endParaRPr/>
          </a:p>
          <a:p>
            <a:pPr marL="274320" lvl="0" indent="-274320" algn="l" rtl="0">
              <a:spcBef>
                <a:spcPts val="499"/>
              </a:spcBef>
              <a:spcAft>
                <a:spcPts val="0"/>
              </a:spcAft>
              <a:buSzPct val="85000"/>
              <a:buNone/>
            </a:pPr>
            <a:r>
              <a:rPr lang="en-US"/>
              <a:t>A loan is associated with several (possibly 0) customers via borrower</a:t>
            </a:r>
            <a:endParaRPr/>
          </a:p>
        </p:txBody>
      </p:sp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 l="1064" t="30733" r="1064" b="30733"/>
          <a:stretch/>
        </p:blipFill>
        <p:spPr>
          <a:xfrm>
            <a:off x="1239838" y="3890963"/>
            <a:ext cx="7723187" cy="228123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568325" y="425450"/>
            <a:ext cx="7594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A9798"/>
                </a:solidFill>
              </a:rPr>
              <a:t>Participation of an Entity Set in a Relationship Set</a:t>
            </a:r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338138" y="1268840"/>
            <a:ext cx="8372475" cy="291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participation (indicated by double line):  every entity in the entity set participates in at least one relationship in the relationship set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Arial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participation of loan in borrower is total;  every loan must have a customer</a:t>
            </a: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 participation:  some entities may not participate in any relationship in the relationship set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Arial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participation of customer in borrower is partial</a:t>
            </a:r>
            <a:endParaRPr/>
          </a:p>
        </p:txBody>
      </p:sp>
      <p:pic>
        <p:nvPicPr>
          <p:cNvPr id="389" name="Google Shape;389;p26"/>
          <p:cNvPicPr preferRelativeResize="0"/>
          <p:nvPr/>
        </p:nvPicPr>
        <p:blipFill rotWithShape="1">
          <a:blip r:embed="rId3">
            <a:alphaModFix/>
          </a:blip>
          <a:srcRect l="385" t="34634" r="576" b="34634"/>
          <a:stretch/>
        </p:blipFill>
        <p:spPr>
          <a:xfrm>
            <a:off x="617680" y="4385255"/>
            <a:ext cx="8104188" cy="1885950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A9798"/>
                </a:solidFill>
              </a:rPr>
              <a:t>Participation of an Entity Set in a Relationship Set</a:t>
            </a:r>
            <a:endParaRPr sz="2800"/>
          </a:p>
        </p:txBody>
      </p:sp>
      <p:sp>
        <p:nvSpPr>
          <p:cNvPr id="396" name="Google Shape;396;p27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97" name="Google Shape;397;p27" descr="https://wofford-ecs.org/DataAndVisualization/ermodel/images/fig1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610" y="1553729"/>
            <a:ext cx="6655954" cy="27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7"/>
          <p:cNvSpPr/>
          <p:nvPr/>
        </p:nvSpPr>
        <p:spPr>
          <a:xfrm>
            <a:off x="444447" y="4405745"/>
            <a:ext cx="7161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student must be a member of a team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429491" y="4966993"/>
            <a:ext cx="81880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participation of </a:t>
            </a:r>
            <a:r>
              <a:rPr lang="en-US" sz="24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lang="en-US" sz="24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LeaderOf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</a:t>
            </a:r>
            <a:r>
              <a:rPr lang="en-US"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because only one  student might be a team leader. 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>
            <a:spLocks noGrp="1"/>
          </p:cNvSpPr>
          <p:nvPr>
            <p:ph type="title"/>
          </p:nvPr>
        </p:nvSpPr>
        <p:spPr>
          <a:xfrm>
            <a:off x="469900" y="292100"/>
            <a:ext cx="84201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Notation for Cardinality Limits</a:t>
            </a:r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855663" y="1435101"/>
            <a:ext cx="7689850" cy="7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Cardinality limits can also express participation constraints</a:t>
            </a:r>
            <a:endParaRPr/>
          </a:p>
        </p:txBody>
      </p:sp>
      <p:pic>
        <p:nvPicPr>
          <p:cNvPr id="408" name="Google Shape;408;p28"/>
          <p:cNvPicPr preferRelativeResize="0"/>
          <p:nvPr/>
        </p:nvPicPr>
        <p:blipFill rotWithShape="1">
          <a:blip r:embed="rId3">
            <a:alphaModFix/>
          </a:blip>
          <a:srcRect l="435" t="30724" r="435" b="31015"/>
          <a:stretch/>
        </p:blipFill>
        <p:spPr>
          <a:xfrm>
            <a:off x="858838" y="2849563"/>
            <a:ext cx="7354887" cy="212883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Modeling</a:t>
            </a:r>
            <a:endParaRPr/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3" name="Google Shape;193;p3"/>
          <p:cNvSpPr txBox="1">
            <a:spLocks noGrp="1"/>
          </p:cNvSpPr>
          <p:nvPr>
            <p:ph type="body" idx="1"/>
          </p:nvPr>
        </p:nvSpPr>
        <p:spPr>
          <a:xfrm>
            <a:off x="696913" y="1474788"/>
            <a:ext cx="7848600" cy="480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 </a:t>
            </a:r>
            <a:r>
              <a:rPr lang="en-US" i="1"/>
              <a:t>database</a:t>
            </a:r>
            <a:r>
              <a:rPr lang="en-US"/>
              <a:t> can be modeled as: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a collection of entities,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relationship among entities.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An </a:t>
            </a:r>
            <a:r>
              <a:rPr lang="en-US" b="1">
                <a:solidFill>
                  <a:schemeClr val="dk2"/>
                </a:solidFill>
              </a:rPr>
              <a:t>entity</a:t>
            </a:r>
            <a:r>
              <a:rPr lang="en-US" b="1"/>
              <a:t> </a:t>
            </a:r>
            <a:r>
              <a:rPr lang="en-US"/>
              <a:t>is an object that exists and is distinguishable from other objects.</a:t>
            </a:r>
            <a:endParaRPr/>
          </a:p>
          <a:p>
            <a:pPr marL="547688" lvl="1" indent="-273049" algn="l" rtl="0">
              <a:spcBef>
                <a:spcPts val="400"/>
              </a:spcBef>
              <a:spcAft>
                <a:spcPts val="0"/>
              </a:spcAft>
              <a:buSzPts val="1400"/>
              <a:buChar char="⚪"/>
            </a:pPr>
            <a:r>
              <a:rPr lang="en-US" sz="2000"/>
              <a:t>Example:  specific person, company, event, plant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Entities have </a:t>
            </a:r>
            <a:r>
              <a:rPr lang="en-US" i="1"/>
              <a:t>attributes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Example: people have </a:t>
            </a:r>
            <a:r>
              <a:rPr lang="en-US" i="1"/>
              <a:t>names </a:t>
            </a:r>
            <a:r>
              <a:rPr lang="en-US"/>
              <a:t>and </a:t>
            </a:r>
            <a:r>
              <a:rPr lang="en-US" i="1"/>
              <a:t>addresses	</a:t>
            </a:r>
            <a:endParaRPr/>
          </a:p>
          <a:p>
            <a:pPr marL="273050" lvl="0" indent="-27305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An </a:t>
            </a:r>
            <a:r>
              <a:rPr lang="en-US" b="1">
                <a:solidFill>
                  <a:schemeClr val="dk2"/>
                </a:solidFill>
              </a:rPr>
              <a:t>entity set</a:t>
            </a:r>
            <a:r>
              <a:rPr lang="en-US"/>
              <a:t> is a set of entities of the same type that share the same properties.</a:t>
            </a:r>
            <a:endParaRPr/>
          </a:p>
          <a:p>
            <a:pPr marL="547688" lvl="1" indent="-273050" algn="l" rtl="0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Example: set of all persons, companies, trees, holidays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>
            <a:spLocks noGrp="1"/>
          </p:cNvSpPr>
          <p:nvPr>
            <p:ph type="title"/>
          </p:nvPr>
        </p:nvSpPr>
        <p:spPr>
          <a:xfrm>
            <a:off x="795338" y="344488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E-R</a:t>
            </a:r>
            <a:r>
              <a:rPr lang="en-US"/>
              <a:t> Diagram with a Ternary Relationship</a:t>
            </a:r>
            <a:endParaRPr/>
          </a:p>
        </p:txBody>
      </p:sp>
      <p:sp>
        <p:nvSpPr>
          <p:cNvPr id="415" name="Google Shape;415;p29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l="755" t="25692" r="377" b="25441"/>
          <a:stretch/>
        </p:blipFill>
        <p:spPr>
          <a:xfrm>
            <a:off x="1012258" y="2142692"/>
            <a:ext cx="7477125" cy="277177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0"/>
          <p:cNvSpPr txBox="1">
            <a:spLocks noGrp="1"/>
          </p:cNvSpPr>
          <p:nvPr>
            <p:ph type="title"/>
          </p:nvPr>
        </p:nvSpPr>
        <p:spPr>
          <a:xfrm>
            <a:off x="829574" y="437611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Binary Vs. Non-Binary Relationships</a:t>
            </a:r>
            <a:endParaRPr/>
          </a:p>
        </p:txBody>
      </p:sp>
      <p:sp>
        <p:nvSpPr>
          <p:cNvPr id="588" name="Google Shape;588;p50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89" name="Google Shape;589;p50"/>
          <p:cNvSpPr txBox="1">
            <a:spLocks noGrp="1"/>
          </p:cNvSpPr>
          <p:nvPr>
            <p:ph type="body" idx="1"/>
          </p:nvPr>
        </p:nvSpPr>
        <p:spPr>
          <a:xfrm>
            <a:off x="387927" y="1554163"/>
            <a:ext cx="8208386" cy="386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Some relationships that appear to be non-binary may be better represented using binary relationships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E.g.  A ternary relationship </a:t>
            </a:r>
            <a:r>
              <a:rPr lang="en-US" i="1"/>
              <a:t>parents</a:t>
            </a:r>
            <a:r>
              <a:rPr lang="en-US"/>
              <a:t>, relating a child to his/her father and mother, is best replaced by two binary relationships,  </a:t>
            </a:r>
            <a:r>
              <a:rPr lang="en-US" i="1"/>
              <a:t>father</a:t>
            </a:r>
            <a:r>
              <a:rPr lang="en-US"/>
              <a:t> and </a:t>
            </a:r>
            <a:r>
              <a:rPr lang="en-US" i="1"/>
              <a:t>mother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</a:pPr>
            <a:r>
              <a:rPr lang="en-US"/>
              <a:t>Using two binary relationships allows partial information (e.g. only mother being know)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But there are some relationships that are naturally non-binary</a:t>
            </a:r>
            <a:endParaRPr/>
          </a:p>
          <a:p>
            <a:pPr marL="82296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</a:pPr>
            <a:r>
              <a:rPr lang="en-US"/>
              <a:t>Example: </a:t>
            </a:r>
            <a:r>
              <a:rPr lang="en-US" i="1"/>
              <a:t>works_on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>
            <a:spLocks noGrp="1"/>
          </p:cNvSpPr>
          <p:nvPr>
            <p:ph type="title"/>
          </p:nvPr>
        </p:nvSpPr>
        <p:spPr>
          <a:xfrm>
            <a:off x="855663" y="34131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Converting Non-Binary Relationships to Binary Form</a:t>
            </a:r>
            <a:endParaRPr/>
          </a:p>
        </p:txBody>
      </p:sp>
      <p:sp>
        <p:nvSpPr>
          <p:cNvPr id="596" name="Google Shape;596;p51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97" name="Google Shape;597;p51"/>
          <p:cNvSpPr txBox="1">
            <a:spLocks noGrp="1"/>
          </p:cNvSpPr>
          <p:nvPr>
            <p:ph type="body" idx="1"/>
          </p:nvPr>
        </p:nvSpPr>
        <p:spPr>
          <a:xfrm>
            <a:off x="360218" y="1420813"/>
            <a:ext cx="8553595" cy="3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360"/>
              <a:buChar char="⚫"/>
            </a:pPr>
            <a:r>
              <a:rPr lang="en-US" sz="1600"/>
              <a:t>In general, any non-binary relationship can be represented using </a:t>
            </a:r>
            <a:r>
              <a:rPr lang="en-US" sz="1600" b="1"/>
              <a:t>binary relationships by creating an artificial entity set.</a:t>
            </a:r>
            <a:endParaRPr/>
          </a:p>
          <a:p>
            <a:pPr marL="547688" lvl="1" indent="-273049" algn="l" rtl="0">
              <a:spcBef>
                <a:spcPts val="320"/>
              </a:spcBef>
              <a:spcAft>
                <a:spcPts val="0"/>
              </a:spcAft>
              <a:buSzPts val="1120"/>
              <a:buChar char="⚪"/>
            </a:pPr>
            <a:r>
              <a:rPr lang="en-US" sz="1600"/>
              <a:t>Replace </a:t>
            </a:r>
            <a:r>
              <a:rPr lang="en-US" sz="1600" b="1" i="1"/>
              <a:t>R </a:t>
            </a:r>
            <a:r>
              <a:rPr lang="en-US" sz="1600" b="1"/>
              <a:t>between entity sets A, B and C</a:t>
            </a:r>
            <a:r>
              <a:rPr lang="en-US" sz="1600" b="1" i="1"/>
              <a:t> </a:t>
            </a:r>
            <a:r>
              <a:rPr lang="en-US" sz="1600" b="1"/>
              <a:t>by an entity set </a:t>
            </a:r>
            <a:r>
              <a:rPr lang="en-US" sz="1600" b="1" i="1"/>
              <a:t>E</a:t>
            </a:r>
            <a:r>
              <a:rPr lang="en-US" sz="1600"/>
              <a:t>, and three relationship sets: </a:t>
            </a:r>
            <a:endParaRPr/>
          </a:p>
          <a:p>
            <a:pPr marL="273050" lvl="0" indent="-273050" algn="l" rtl="0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lang="en-US" sz="1600"/>
              <a:t>		1. </a:t>
            </a:r>
            <a:r>
              <a:rPr lang="en-US" sz="1600" i="1"/>
              <a:t>R</a:t>
            </a:r>
            <a:r>
              <a:rPr lang="en-US" sz="1600" i="1" baseline="-25000"/>
              <a:t>A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A </a:t>
            </a:r>
            <a:r>
              <a:rPr lang="en-US" sz="1600"/>
              <a:t>		  2.</a:t>
            </a:r>
            <a:r>
              <a:rPr lang="en-US" sz="1600" i="1"/>
              <a:t>R</a:t>
            </a:r>
            <a:r>
              <a:rPr lang="en-US" sz="1600" i="1" baseline="-25000"/>
              <a:t>B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B</a:t>
            </a:r>
            <a:endParaRPr/>
          </a:p>
          <a:p>
            <a:pPr marL="273050" lvl="0" indent="-273050" algn="l" rtl="0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lang="en-US" sz="1600"/>
              <a:t>		3. </a:t>
            </a:r>
            <a:r>
              <a:rPr lang="en-US" sz="1600" i="1"/>
              <a:t>R</a:t>
            </a:r>
            <a:r>
              <a:rPr lang="en-US" sz="1600" i="1" baseline="-25000"/>
              <a:t>C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C</a:t>
            </a:r>
            <a:endParaRPr/>
          </a:p>
          <a:p>
            <a:pPr marL="547688" lvl="1" indent="-273049" algn="l" rtl="0">
              <a:spcBef>
                <a:spcPts val="320"/>
              </a:spcBef>
              <a:spcAft>
                <a:spcPts val="0"/>
              </a:spcAft>
              <a:buSzPts val="1120"/>
              <a:buChar char="⚪"/>
            </a:pPr>
            <a:r>
              <a:rPr lang="en-US" sz="1600"/>
              <a:t>Create a special identifying attribute for </a:t>
            </a:r>
            <a:r>
              <a:rPr lang="en-US" sz="1600" i="1"/>
              <a:t>E</a:t>
            </a:r>
            <a:endParaRPr/>
          </a:p>
          <a:p>
            <a:pPr marL="547688" lvl="1" indent="-273049" algn="l" rtl="0">
              <a:spcBef>
                <a:spcPts val="320"/>
              </a:spcBef>
              <a:spcAft>
                <a:spcPts val="0"/>
              </a:spcAft>
              <a:buSzPts val="1120"/>
              <a:buChar char="⚪"/>
            </a:pPr>
            <a:r>
              <a:rPr lang="en-US" sz="1600"/>
              <a:t>Add any attributes of </a:t>
            </a:r>
            <a:r>
              <a:rPr lang="en-US" sz="1600" i="1"/>
              <a:t>R </a:t>
            </a:r>
            <a:r>
              <a:rPr lang="en-US" sz="1600"/>
              <a:t>to </a:t>
            </a:r>
            <a:r>
              <a:rPr lang="en-US" sz="1600" i="1"/>
              <a:t>E </a:t>
            </a:r>
            <a:endParaRPr/>
          </a:p>
          <a:p>
            <a:pPr marL="547688" lvl="1" indent="-273049" algn="l" rtl="0">
              <a:spcBef>
                <a:spcPts val="320"/>
              </a:spcBef>
              <a:spcAft>
                <a:spcPts val="0"/>
              </a:spcAft>
              <a:buSzPts val="1120"/>
              <a:buChar char="⚪"/>
            </a:pPr>
            <a:r>
              <a:rPr lang="en-US" sz="1600"/>
              <a:t>For each relationship (</a:t>
            </a:r>
            <a:r>
              <a:rPr lang="en-US" sz="1600" i="1"/>
              <a:t>a</a:t>
            </a:r>
            <a:r>
              <a:rPr lang="en-US" sz="1600" i="1" baseline="-25000"/>
              <a:t>i</a:t>
            </a:r>
            <a:r>
              <a:rPr lang="en-US" sz="1600" i="1"/>
              <a:t> , b</a:t>
            </a:r>
            <a:r>
              <a:rPr lang="en-US" sz="1600" i="1" baseline="-25000"/>
              <a:t>i</a:t>
            </a:r>
            <a:r>
              <a:rPr lang="en-US" sz="1600" i="1"/>
              <a:t> , c</a:t>
            </a:r>
            <a:r>
              <a:rPr lang="en-US" sz="1600" i="1" baseline="-25000"/>
              <a:t>i</a:t>
            </a:r>
            <a:r>
              <a:rPr lang="en-US" sz="1600"/>
              <a:t>) in </a:t>
            </a:r>
            <a:r>
              <a:rPr lang="en-US" sz="1600" i="1"/>
              <a:t>R,</a:t>
            </a:r>
            <a:r>
              <a:rPr lang="en-US" sz="1600"/>
              <a:t> create </a:t>
            </a:r>
            <a:endParaRPr/>
          </a:p>
          <a:p>
            <a:pPr marL="273050" lvl="0" indent="-273050" algn="l" rtl="0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lang="en-US" sz="1600"/>
              <a:t>	      1. a new entity 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</a:t>
            </a:r>
            <a:r>
              <a:rPr lang="en-US" sz="1600"/>
              <a:t>in the entity set </a:t>
            </a:r>
            <a:r>
              <a:rPr lang="en-US" sz="1600" i="1"/>
              <a:t>E       </a:t>
            </a:r>
            <a:r>
              <a:rPr lang="en-US" sz="1600"/>
              <a:t>2.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a</a:t>
            </a:r>
            <a:r>
              <a:rPr lang="en-US" sz="1600" i="1" baseline="-25000"/>
              <a:t>i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A</a:t>
            </a:r>
            <a:endParaRPr/>
          </a:p>
          <a:p>
            <a:pPr marL="273050" lvl="0" indent="-273050" algn="l" rtl="0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lang="en-US" sz="1600"/>
              <a:t>	      3.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b</a:t>
            </a:r>
            <a:r>
              <a:rPr lang="en-US" sz="1600" i="1" baseline="-25000"/>
              <a:t>i</a:t>
            </a:r>
            <a:r>
              <a:rPr lang="en-US" sz="1600" i="1"/>
              <a:t>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B</a:t>
            </a:r>
            <a:r>
              <a:rPr lang="en-US" sz="1600" i="1"/>
              <a:t>      </a:t>
            </a:r>
            <a:r>
              <a:rPr lang="en-US" sz="1600"/>
              <a:t>	                4.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c</a:t>
            </a:r>
            <a:r>
              <a:rPr lang="en-US" sz="1600" i="1" baseline="-25000"/>
              <a:t>i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C</a:t>
            </a:r>
            <a:endParaRPr/>
          </a:p>
        </p:txBody>
      </p:sp>
      <p:pic>
        <p:nvPicPr>
          <p:cNvPr id="598" name="Google Shape;598;p51"/>
          <p:cNvPicPr preferRelativeResize="0"/>
          <p:nvPr/>
        </p:nvPicPr>
        <p:blipFill rotWithShape="1">
          <a:blip r:embed="rId3">
            <a:alphaModFix/>
          </a:blip>
          <a:srcRect l="405" t="28411" r="608" b="29225"/>
          <a:stretch/>
        </p:blipFill>
        <p:spPr>
          <a:xfrm>
            <a:off x="3519488" y="4697988"/>
            <a:ext cx="5327650" cy="1564268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2"/>
          <p:cNvSpPr txBox="1">
            <a:spLocks noGrp="1"/>
          </p:cNvSpPr>
          <p:nvPr>
            <p:ph type="sldNum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</a:t>
            </a:fld>
            <a:endParaRPr sz="1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52"/>
          <p:cNvSpPr txBox="1">
            <a:spLocks noGrp="1"/>
          </p:cNvSpPr>
          <p:nvPr>
            <p:ph type="title"/>
          </p:nvPr>
        </p:nvSpPr>
        <p:spPr>
          <a:xfrm>
            <a:off x="429490" y="207817"/>
            <a:ext cx="8257309" cy="81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vs. Ternary Relationships</a:t>
            </a:r>
            <a:endParaRPr/>
          </a:p>
        </p:txBody>
      </p:sp>
      <p:grpSp>
        <p:nvGrpSpPr>
          <p:cNvPr id="611" name="Google Shape;611;p52"/>
          <p:cNvGrpSpPr/>
          <p:nvPr/>
        </p:nvGrpSpPr>
        <p:grpSpPr>
          <a:xfrm>
            <a:off x="511685" y="3548070"/>
            <a:ext cx="5376498" cy="1914519"/>
            <a:chOff x="2714629" y="3548070"/>
            <a:chExt cx="6303959" cy="1914519"/>
          </a:xfrm>
        </p:grpSpPr>
        <p:grpSp>
          <p:nvGrpSpPr>
            <p:cNvPr id="612" name="Google Shape;612;p52"/>
            <p:cNvGrpSpPr/>
            <p:nvPr/>
          </p:nvGrpSpPr>
          <p:grpSpPr>
            <a:xfrm>
              <a:off x="5975350" y="4878389"/>
              <a:ext cx="1557338" cy="584200"/>
              <a:chOff x="3764" y="3073"/>
              <a:chExt cx="981" cy="368"/>
            </a:xfrm>
          </p:grpSpPr>
          <p:sp>
            <p:nvSpPr>
              <p:cNvPr id="613" name="Google Shape;613;p52"/>
              <p:cNvSpPr/>
              <p:nvPr/>
            </p:nvSpPr>
            <p:spPr>
              <a:xfrm>
                <a:off x="3764" y="3073"/>
                <a:ext cx="981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981" h="368" extrusionOk="0">
                    <a:moveTo>
                      <a:pt x="0" y="183"/>
                    </a:moveTo>
                    <a:lnTo>
                      <a:pt x="483" y="0"/>
                    </a:lnTo>
                    <a:lnTo>
                      <a:pt x="980" y="189"/>
                    </a:lnTo>
                    <a:lnTo>
                      <a:pt x="483" y="367"/>
                    </a:lnTo>
                    <a:lnTo>
                      <a:pt x="0" y="183"/>
                    </a:lnTo>
                  </a:path>
                </a:pathLst>
              </a:custGeom>
              <a:noFill/>
              <a:ln w="508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14" name="Google Shape;614;p52"/>
              <p:cNvSpPr/>
              <p:nvPr/>
            </p:nvSpPr>
            <p:spPr>
              <a:xfrm>
                <a:off x="3863" y="3155"/>
                <a:ext cx="746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Beneficiary</a:t>
                </a:r>
                <a:endParaRPr/>
              </a:p>
            </p:txBody>
          </p:sp>
        </p:grpSp>
        <p:sp>
          <p:nvSpPr>
            <p:cNvPr id="615" name="Google Shape;615;p52"/>
            <p:cNvSpPr/>
            <p:nvPr/>
          </p:nvSpPr>
          <p:spPr>
            <a:xfrm>
              <a:off x="7010400" y="3581400"/>
              <a:ext cx="965200" cy="382588"/>
            </a:xfrm>
            <a:custGeom>
              <a:avLst/>
              <a:gdLst/>
              <a:ahLst/>
              <a:cxnLst/>
              <a:rect l="l" t="t" r="r" b="b"/>
              <a:pathLst>
                <a:path w="608" h="241" extrusionOk="0">
                  <a:moveTo>
                    <a:pt x="607" y="120"/>
                  </a:moveTo>
                  <a:lnTo>
                    <a:pt x="606" y="110"/>
                  </a:lnTo>
                  <a:lnTo>
                    <a:pt x="602" y="100"/>
                  </a:lnTo>
                  <a:lnTo>
                    <a:pt x="596" y="89"/>
                  </a:lnTo>
                  <a:lnTo>
                    <a:pt x="589" y="79"/>
                  </a:lnTo>
                  <a:lnTo>
                    <a:pt x="579" y="69"/>
                  </a:lnTo>
                  <a:lnTo>
                    <a:pt x="566" y="60"/>
                  </a:lnTo>
                  <a:lnTo>
                    <a:pt x="552" y="51"/>
                  </a:lnTo>
                  <a:lnTo>
                    <a:pt x="537" y="43"/>
                  </a:lnTo>
                  <a:lnTo>
                    <a:pt x="519" y="36"/>
                  </a:lnTo>
                  <a:lnTo>
                    <a:pt x="499" y="28"/>
                  </a:lnTo>
                  <a:lnTo>
                    <a:pt x="477" y="22"/>
                  </a:lnTo>
                  <a:lnTo>
                    <a:pt x="456" y="17"/>
                  </a:lnTo>
                  <a:lnTo>
                    <a:pt x="431" y="11"/>
                  </a:lnTo>
                  <a:lnTo>
                    <a:pt x="407" y="8"/>
                  </a:lnTo>
                  <a:lnTo>
                    <a:pt x="382" y="5"/>
                  </a:lnTo>
                  <a:lnTo>
                    <a:pt x="356" y="3"/>
                  </a:lnTo>
                  <a:lnTo>
                    <a:pt x="331" y="1"/>
                  </a:lnTo>
                  <a:lnTo>
                    <a:pt x="303" y="0"/>
                  </a:lnTo>
                  <a:lnTo>
                    <a:pt x="277" y="1"/>
                  </a:lnTo>
                  <a:lnTo>
                    <a:pt x="251" y="3"/>
                  </a:lnTo>
                  <a:lnTo>
                    <a:pt x="225" y="5"/>
                  </a:lnTo>
                  <a:lnTo>
                    <a:pt x="200" y="8"/>
                  </a:lnTo>
                  <a:lnTo>
                    <a:pt x="176" y="11"/>
                  </a:lnTo>
                  <a:lnTo>
                    <a:pt x="151" y="17"/>
                  </a:lnTo>
                  <a:lnTo>
                    <a:pt x="130" y="22"/>
                  </a:lnTo>
                  <a:lnTo>
                    <a:pt x="109" y="28"/>
                  </a:lnTo>
                  <a:lnTo>
                    <a:pt x="88" y="36"/>
                  </a:lnTo>
                  <a:lnTo>
                    <a:pt x="71" y="43"/>
                  </a:lnTo>
                  <a:lnTo>
                    <a:pt x="55" y="51"/>
                  </a:lnTo>
                  <a:lnTo>
                    <a:pt x="41" y="60"/>
                  </a:lnTo>
                  <a:lnTo>
                    <a:pt x="29" y="69"/>
                  </a:lnTo>
                  <a:lnTo>
                    <a:pt x="18" y="79"/>
                  </a:lnTo>
                  <a:lnTo>
                    <a:pt x="11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0"/>
                  </a:lnTo>
                  <a:lnTo>
                    <a:pt x="5" y="142"/>
                  </a:lnTo>
                  <a:lnTo>
                    <a:pt x="11" y="151"/>
                  </a:lnTo>
                  <a:lnTo>
                    <a:pt x="18" y="161"/>
                  </a:lnTo>
                  <a:lnTo>
                    <a:pt x="29" y="171"/>
                  </a:lnTo>
                  <a:lnTo>
                    <a:pt x="41" y="180"/>
                  </a:lnTo>
                  <a:lnTo>
                    <a:pt x="55" y="189"/>
                  </a:lnTo>
                  <a:lnTo>
                    <a:pt x="71" y="198"/>
                  </a:lnTo>
                  <a:lnTo>
                    <a:pt x="88" y="206"/>
                  </a:lnTo>
                  <a:lnTo>
                    <a:pt x="109" y="212"/>
                  </a:lnTo>
                  <a:lnTo>
                    <a:pt x="130" y="218"/>
                  </a:lnTo>
                  <a:lnTo>
                    <a:pt x="151" y="223"/>
                  </a:lnTo>
                  <a:lnTo>
                    <a:pt x="176" y="229"/>
                  </a:lnTo>
                  <a:lnTo>
                    <a:pt x="200" y="232"/>
                  </a:lnTo>
                  <a:lnTo>
                    <a:pt x="225" y="236"/>
                  </a:lnTo>
                  <a:lnTo>
                    <a:pt x="251" y="239"/>
                  </a:lnTo>
                  <a:lnTo>
                    <a:pt x="277" y="240"/>
                  </a:lnTo>
                  <a:lnTo>
                    <a:pt x="303" y="240"/>
                  </a:lnTo>
                  <a:lnTo>
                    <a:pt x="331" y="240"/>
                  </a:lnTo>
                  <a:lnTo>
                    <a:pt x="356" y="239"/>
                  </a:lnTo>
                  <a:lnTo>
                    <a:pt x="382" y="236"/>
                  </a:lnTo>
                  <a:lnTo>
                    <a:pt x="407" y="232"/>
                  </a:lnTo>
                  <a:lnTo>
                    <a:pt x="431" y="229"/>
                  </a:lnTo>
                  <a:lnTo>
                    <a:pt x="456" y="223"/>
                  </a:lnTo>
                  <a:lnTo>
                    <a:pt x="477" y="218"/>
                  </a:lnTo>
                  <a:lnTo>
                    <a:pt x="499" y="212"/>
                  </a:lnTo>
                  <a:lnTo>
                    <a:pt x="519" y="206"/>
                  </a:lnTo>
                  <a:lnTo>
                    <a:pt x="537" y="198"/>
                  </a:lnTo>
                  <a:lnTo>
                    <a:pt x="552" y="189"/>
                  </a:lnTo>
                  <a:lnTo>
                    <a:pt x="566" y="180"/>
                  </a:lnTo>
                  <a:lnTo>
                    <a:pt x="579" y="171"/>
                  </a:lnTo>
                  <a:lnTo>
                    <a:pt x="589" y="161"/>
                  </a:lnTo>
                  <a:lnTo>
                    <a:pt x="596" y="151"/>
                  </a:lnTo>
                  <a:lnTo>
                    <a:pt x="602" y="142"/>
                  </a:lnTo>
                  <a:lnTo>
                    <a:pt x="606" y="130"/>
                  </a:lnTo>
                  <a:lnTo>
                    <a:pt x="607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8153400" y="3657600"/>
              <a:ext cx="795338" cy="300038"/>
            </a:xfrm>
            <a:custGeom>
              <a:avLst/>
              <a:gdLst/>
              <a:ahLst/>
              <a:cxnLst/>
              <a:rect l="l" t="t" r="r" b="b"/>
              <a:pathLst>
                <a:path w="501" h="189" extrusionOk="0">
                  <a:moveTo>
                    <a:pt x="0" y="94"/>
                  </a:moveTo>
                  <a:lnTo>
                    <a:pt x="1" y="102"/>
                  </a:lnTo>
                  <a:lnTo>
                    <a:pt x="4" y="110"/>
                  </a:lnTo>
                  <a:lnTo>
                    <a:pt x="8" y="118"/>
                  </a:lnTo>
                  <a:lnTo>
                    <a:pt x="15" y="126"/>
                  </a:lnTo>
                  <a:lnTo>
                    <a:pt x="23" y="133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4" y="182"/>
                  </a:lnTo>
                  <a:lnTo>
                    <a:pt x="185" y="185"/>
                  </a:lnTo>
                  <a:lnTo>
                    <a:pt x="207" y="186"/>
                  </a:lnTo>
                  <a:lnTo>
                    <a:pt x="228" y="187"/>
                  </a:lnTo>
                  <a:lnTo>
                    <a:pt x="250" y="188"/>
                  </a:lnTo>
                  <a:lnTo>
                    <a:pt x="272" y="187"/>
                  </a:lnTo>
                  <a:lnTo>
                    <a:pt x="293" y="186"/>
                  </a:lnTo>
                  <a:lnTo>
                    <a:pt x="315" y="184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5" y="175"/>
                  </a:lnTo>
                  <a:lnTo>
                    <a:pt x="394" y="171"/>
                  </a:lnTo>
                  <a:lnTo>
                    <a:pt x="411" y="165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3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499" y="102"/>
                  </a:lnTo>
                  <a:lnTo>
                    <a:pt x="500" y="94"/>
                  </a:lnTo>
                  <a:lnTo>
                    <a:pt x="499" y="85"/>
                  </a:lnTo>
                  <a:lnTo>
                    <a:pt x="497" y="77"/>
                  </a:lnTo>
                  <a:lnTo>
                    <a:pt x="492" y="69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3"/>
                  </a:lnTo>
                  <a:lnTo>
                    <a:pt x="427" y="27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2"/>
                  </a:lnTo>
                  <a:lnTo>
                    <a:pt x="356" y="8"/>
                  </a:lnTo>
                  <a:lnTo>
                    <a:pt x="336" y="5"/>
                  </a:lnTo>
                  <a:lnTo>
                    <a:pt x="315" y="3"/>
                  </a:lnTo>
                  <a:lnTo>
                    <a:pt x="293" y="1"/>
                  </a:lnTo>
                  <a:lnTo>
                    <a:pt x="272" y="0"/>
                  </a:lnTo>
                  <a:lnTo>
                    <a:pt x="250" y="0"/>
                  </a:lnTo>
                  <a:lnTo>
                    <a:pt x="228" y="0"/>
                  </a:lnTo>
                  <a:lnTo>
                    <a:pt x="207" y="1"/>
                  </a:lnTo>
                  <a:lnTo>
                    <a:pt x="185" y="3"/>
                  </a:lnTo>
                  <a:lnTo>
                    <a:pt x="164" y="5"/>
                  </a:lnTo>
                  <a:lnTo>
                    <a:pt x="144" y="8"/>
                  </a:lnTo>
                  <a:lnTo>
                    <a:pt x="125" y="12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3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1" y="85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7675563" y="4157663"/>
              <a:ext cx="1343025" cy="279400"/>
            </a:xfrm>
            <a:custGeom>
              <a:avLst/>
              <a:gdLst/>
              <a:ahLst/>
              <a:cxnLst/>
              <a:rect l="l" t="t" r="r" b="b"/>
              <a:pathLst>
                <a:path w="846" h="176" extrusionOk="0">
                  <a:moveTo>
                    <a:pt x="845" y="175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845" y="175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8323263" y="3613150"/>
              <a:ext cx="524389" cy="274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</a:t>
              </a:r>
              <a:endParaRPr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7086600" y="3560763"/>
              <a:ext cx="795041" cy="274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pname</a:t>
              </a: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7672388" y="4137025"/>
              <a:ext cx="1246127" cy="274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Dependents</a:t>
              </a:r>
              <a:endParaRPr/>
            </a:p>
          </p:txBody>
        </p:sp>
        <p:cxnSp>
          <p:nvCxnSpPr>
            <p:cNvPr id="621" name="Google Shape;621;p52"/>
            <p:cNvCxnSpPr/>
            <p:nvPr/>
          </p:nvCxnSpPr>
          <p:spPr>
            <a:xfrm>
              <a:off x="7273925" y="3813175"/>
              <a:ext cx="587375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52"/>
            <p:cNvCxnSpPr/>
            <p:nvPr/>
          </p:nvCxnSpPr>
          <p:spPr>
            <a:xfrm>
              <a:off x="7626350" y="3952875"/>
              <a:ext cx="292100" cy="185738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52"/>
            <p:cNvCxnSpPr/>
            <p:nvPr/>
          </p:nvCxnSpPr>
          <p:spPr>
            <a:xfrm flipH="1">
              <a:off x="8451850" y="3968750"/>
              <a:ext cx="119063" cy="169863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4" name="Google Shape;624;p52"/>
            <p:cNvSpPr/>
            <p:nvPr/>
          </p:nvSpPr>
          <p:spPr>
            <a:xfrm>
              <a:off x="4551363" y="4875213"/>
              <a:ext cx="1093885" cy="274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Purchaser</a:t>
              </a: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4471988" y="4749800"/>
              <a:ext cx="1293812" cy="600075"/>
            </a:xfrm>
            <a:custGeom>
              <a:avLst/>
              <a:gdLst/>
              <a:ahLst/>
              <a:cxnLst/>
              <a:rect l="l" t="t" r="r" b="b"/>
              <a:pathLst>
                <a:path w="815" h="378" extrusionOk="0">
                  <a:moveTo>
                    <a:pt x="0" y="188"/>
                  </a:moveTo>
                  <a:lnTo>
                    <a:pt x="402" y="0"/>
                  </a:lnTo>
                  <a:lnTo>
                    <a:pt x="814" y="194"/>
                  </a:lnTo>
                  <a:lnTo>
                    <a:pt x="402" y="377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26" name="Google Shape;626;p52"/>
            <p:cNvGrpSpPr/>
            <p:nvPr/>
          </p:nvGrpSpPr>
          <p:grpSpPr>
            <a:xfrm>
              <a:off x="2714629" y="3548070"/>
              <a:ext cx="2257428" cy="1017589"/>
              <a:chOff x="1710" y="2235"/>
              <a:chExt cx="1422" cy="641"/>
            </a:xfrm>
          </p:grpSpPr>
          <p:sp>
            <p:nvSpPr>
              <p:cNvPr id="627" name="Google Shape;627;p52"/>
              <p:cNvSpPr/>
              <p:nvPr/>
            </p:nvSpPr>
            <p:spPr>
              <a:xfrm>
                <a:off x="1710" y="2385"/>
                <a:ext cx="501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89" extrusionOk="0">
                    <a:moveTo>
                      <a:pt x="500" y="94"/>
                    </a:moveTo>
                    <a:lnTo>
                      <a:pt x="499" y="86"/>
                    </a:lnTo>
                    <a:lnTo>
                      <a:pt x="496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3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3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4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3" y="54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3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8" y="154"/>
                    </a:lnTo>
                    <a:lnTo>
                      <a:pt x="73" y="160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4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3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3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7"/>
                    </a:lnTo>
                    <a:lnTo>
                      <a:pt x="492" y="119"/>
                    </a:lnTo>
                    <a:lnTo>
                      <a:pt x="496" y="110"/>
                    </a:lnTo>
                    <a:lnTo>
                      <a:pt x="499" y="103"/>
                    </a:lnTo>
                    <a:lnTo>
                      <a:pt x="50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28" name="Google Shape;628;p52"/>
              <p:cNvSpPr/>
              <p:nvPr/>
            </p:nvSpPr>
            <p:spPr>
              <a:xfrm>
                <a:off x="2630" y="2385"/>
                <a:ext cx="502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89" extrusionOk="0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4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3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5" y="183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4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29" name="Google Shape;629;p52"/>
              <p:cNvSpPr/>
              <p:nvPr/>
            </p:nvSpPr>
            <p:spPr>
              <a:xfrm>
                <a:off x="2160" y="2247"/>
                <a:ext cx="502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89" extrusionOk="0">
                    <a:moveTo>
                      <a:pt x="501" y="94"/>
                    </a:moveTo>
                    <a:lnTo>
                      <a:pt x="500" y="86"/>
                    </a:lnTo>
                    <a:lnTo>
                      <a:pt x="497" y="78"/>
                    </a:lnTo>
                    <a:lnTo>
                      <a:pt x="493" y="70"/>
                    </a:lnTo>
                    <a:lnTo>
                      <a:pt x="486" y="62"/>
                    </a:lnTo>
                    <a:lnTo>
                      <a:pt x="478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3" y="34"/>
                    </a:lnTo>
                    <a:lnTo>
                      <a:pt x="428" y="28"/>
                    </a:lnTo>
                    <a:lnTo>
                      <a:pt x="412" y="22"/>
                    </a:lnTo>
                    <a:lnTo>
                      <a:pt x="394" y="17"/>
                    </a:lnTo>
                    <a:lnTo>
                      <a:pt x="376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6" y="4"/>
                    </a:lnTo>
                    <a:lnTo>
                      <a:pt x="294" y="2"/>
                    </a:lnTo>
                    <a:lnTo>
                      <a:pt x="273" y="1"/>
                    </a:lnTo>
                    <a:lnTo>
                      <a:pt x="251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6" y="4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90" y="22"/>
                    </a:lnTo>
                    <a:lnTo>
                      <a:pt x="74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4" y="54"/>
                    </a:lnTo>
                    <a:lnTo>
                      <a:pt x="15" y="62"/>
                    </a:lnTo>
                    <a:lnTo>
                      <a:pt x="9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2"/>
                    </a:lnTo>
                    <a:lnTo>
                      <a:pt x="4" y="111"/>
                    </a:lnTo>
                    <a:lnTo>
                      <a:pt x="9" y="118"/>
                    </a:lnTo>
                    <a:lnTo>
                      <a:pt x="15" y="126"/>
                    </a:lnTo>
                    <a:lnTo>
                      <a:pt x="24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4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5"/>
                    </a:lnTo>
                    <a:lnTo>
                      <a:pt x="145" y="179"/>
                    </a:lnTo>
                    <a:lnTo>
                      <a:pt x="165" y="182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1" y="188"/>
                    </a:lnTo>
                    <a:lnTo>
                      <a:pt x="273" y="188"/>
                    </a:lnTo>
                    <a:lnTo>
                      <a:pt x="294" y="187"/>
                    </a:lnTo>
                    <a:lnTo>
                      <a:pt x="316" y="185"/>
                    </a:lnTo>
                    <a:lnTo>
                      <a:pt x="336" y="182"/>
                    </a:lnTo>
                    <a:lnTo>
                      <a:pt x="356" y="179"/>
                    </a:lnTo>
                    <a:lnTo>
                      <a:pt x="376" y="175"/>
                    </a:lnTo>
                    <a:lnTo>
                      <a:pt x="394" y="171"/>
                    </a:lnTo>
                    <a:lnTo>
                      <a:pt x="412" y="166"/>
                    </a:lnTo>
                    <a:lnTo>
                      <a:pt x="428" y="161"/>
                    </a:lnTo>
                    <a:lnTo>
                      <a:pt x="443" y="155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8" y="134"/>
                    </a:lnTo>
                    <a:lnTo>
                      <a:pt x="486" y="126"/>
                    </a:lnTo>
                    <a:lnTo>
                      <a:pt x="493" y="118"/>
                    </a:lnTo>
                    <a:lnTo>
                      <a:pt x="497" y="111"/>
                    </a:lnTo>
                    <a:lnTo>
                      <a:pt x="500" y="102"/>
                    </a:lnTo>
                    <a:lnTo>
                      <a:pt x="501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30" name="Google Shape;630;p52"/>
              <p:cNvSpPr/>
              <p:nvPr/>
            </p:nvSpPr>
            <p:spPr>
              <a:xfrm>
                <a:off x="2217" y="2235"/>
                <a:ext cx="431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sp>
            <p:nvSpPr>
              <p:cNvPr id="631" name="Google Shape;631;p52"/>
              <p:cNvSpPr/>
              <p:nvPr/>
            </p:nvSpPr>
            <p:spPr>
              <a:xfrm>
                <a:off x="2071" y="2703"/>
                <a:ext cx="83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Employees</a:t>
                </a:r>
                <a:endParaRPr/>
              </a:p>
            </p:txBody>
          </p:sp>
          <p:sp>
            <p:nvSpPr>
              <p:cNvPr id="632" name="Google Shape;632;p52"/>
              <p:cNvSpPr/>
              <p:nvPr/>
            </p:nvSpPr>
            <p:spPr>
              <a:xfrm>
                <a:off x="1841" y="2358"/>
                <a:ext cx="33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u="sng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ssn</a:t>
                </a:r>
                <a:endParaRPr/>
              </a:p>
            </p:txBody>
          </p:sp>
          <p:sp>
            <p:nvSpPr>
              <p:cNvPr id="633" name="Google Shape;633;p52"/>
              <p:cNvSpPr/>
              <p:nvPr/>
            </p:nvSpPr>
            <p:spPr>
              <a:xfrm>
                <a:off x="2786" y="2363"/>
                <a:ext cx="275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lot</a:t>
                </a:r>
                <a:endParaRPr/>
              </a:p>
            </p:txBody>
          </p:sp>
          <p:sp>
            <p:nvSpPr>
              <p:cNvPr id="634" name="Google Shape;634;p52"/>
              <p:cNvSpPr/>
              <p:nvPr/>
            </p:nvSpPr>
            <p:spPr>
              <a:xfrm>
                <a:off x="2063" y="2692"/>
                <a:ext cx="751" cy="17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70" extrusionOk="0">
                    <a:moveTo>
                      <a:pt x="750" y="169"/>
                    </a:moveTo>
                    <a:lnTo>
                      <a:pt x="750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750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635" name="Google Shape;635;p52"/>
              <p:cNvCxnSpPr/>
              <p:nvPr/>
            </p:nvCxnSpPr>
            <p:spPr>
              <a:xfrm>
                <a:off x="1962" y="2577"/>
                <a:ext cx="338" cy="1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52"/>
              <p:cNvCxnSpPr/>
              <p:nvPr/>
            </p:nvCxnSpPr>
            <p:spPr>
              <a:xfrm>
                <a:off x="2423" y="2442"/>
                <a:ext cx="31" cy="24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52"/>
              <p:cNvCxnSpPr/>
              <p:nvPr/>
            </p:nvCxnSpPr>
            <p:spPr>
              <a:xfrm rot="10800000" flipH="1">
                <a:off x="2548" y="2540"/>
                <a:ext cx="184" cy="15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8" name="Google Shape;638;p52"/>
            <p:cNvCxnSpPr/>
            <p:nvPr/>
          </p:nvCxnSpPr>
          <p:spPr>
            <a:xfrm flipH="1">
              <a:off x="7061200" y="4445000"/>
              <a:ext cx="1193800" cy="482600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9" name="Google Shape;639;p52"/>
            <p:cNvCxnSpPr/>
            <p:nvPr/>
          </p:nvCxnSpPr>
          <p:spPr>
            <a:xfrm>
              <a:off x="3968750" y="4578350"/>
              <a:ext cx="825500" cy="29210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0" name="Google Shape;640;p52"/>
          <p:cNvGrpSpPr/>
          <p:nvPr/>
        </p:nvGrpSpPr>
        <p:grpSpPr>
          <a:xfrm>
            <a:off x="2941928" y="1593274"/>
            <a:ext cx="5709627" cy="1652925"/>
            <a:chOff x="2900363" y="1225551"/>
            <a:chExt cx="5999162" cy="2300291"/>
          </a:xfrm>
        </p:grpSpPr>
        <p:sp>
          <p:nvSpPr>
            <p:cNvPr id="641" name="Google Shape;641;p52"/>
            <p:cNvSpPr/>
            <p:nvPr/>
          </p:nvSpPr>
          <p:spPr>
            <a:xfrm>
              <a:off x="6975475" y="1447800"/>
              <a:ext cx="865188" cy="314325"/>
            </a:xfrm>
            <a:custGeom>
              <a:avLst/>
              <a:gdLst/>
              <a:ahLst/>
              <a:cxnLst/>
              <a:rect l="l" t="t" r="r" b="b"/>
              <a:pathLst>
                <a:path w="545" h="198" extrusionOk="0">
                  <a:moveTo>
                    <a:pt x="544" y="99"/>
                  </a:moveTo>
                  <a:lnTo>
                    <a:pt x="544" y="91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50"/>
                  </a:lnTo>
                  <a:lnTo>
                    <a:pt x="495" y="42"/>
                  </a:lnTo>
                  <a:lnTo>
                    <a:pt x="481" y="36"/>
                  </a:lnTo>
                  <a:lnTo>
                    <a:pt x="465" y="30"/>
                  </a:lnTo>
                  <a:lnTo>
                    <a:pt x="447" y="24"/>
                  </a:lnTo>
                  <a:lnTo>
                    <a:pt x="428" y="18"/>
                  </a:lnTo>
                  <a:lnTo>
                    <a:pt x="408" y="14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4"/>
                  </a:lnTo>
                  <a:lnTo>
                    <a:pt x="116" y="18"/>
                  </a:lnTo>
                  <a:lnTo>
                    <a:pt x="97" y="24"/>
                  </a:lnTo>
                  <a:lnTo>
                    <a:pt x="79" y="30"/>
                  </a:lnTo>
                  <a:lnTo>
                    <a:pt x="63" y="36"/>
                  </a:lnTo>
                  <a:lnTo>
                    <a:pt x="49" y="42"/>
                  </a:lnTo>
                  <a:lnTo>
                    <a:pt x="37" y="50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  <a:lnTo>
                    <a:pt x="1" y="108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3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9"/>
                  </a:lnTo>
                  <a:lnTo>
                    <a:pt x="97" y="175"/>
                  </a:lnTo>
                  <a:lnTo>
                    <a:pt x="116" y="180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80"/>
                  </a:lnTo>
                  <a:lnTo>
                    <a:pt x="447" y="175"/>
                  </a:lnTo>
                  <a:lnTo>
                    <a:pt x="465" y="169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1"/>
                  </a:lnTo>
                  <a:lnTo>
                    <a:pt x="528" y="133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8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2" name="Google Shape;642;p52"/>
            <p:cNvSpPr/>
            <p:nvPr/>
          </p:nvSpPr>
          <p:spPr>
            <a:xfrm>
              <a:off x="8034338" y="1457325"/>
              <a:ext cx="865187" cy="314325"/>
            </a:xfrm>
            <a:custGeom>
              <a:avLst/>
              <a:gdLst/>
              <a:ahLst/>
              <a:cxnLst/>
              <a:rect l="l" t="t" r="r" b="b"/>
              <a:pathLst>
                <a:path w="545" h="198" extrusionOk="0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3"/>
                  </a:lnTo>
                  <a:lnTo>
                    <a:pt x="26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9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9" y="179"/>
                  </a:lnTo>
                  <a:lnTo>
                    <a:pt x="447" y="174"/>
                  </a:lnTo>
                  <a:lnTo>
                    <a:pt x="464" y="169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3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50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4"/>
                  </a:lnTo>
                  <a:lnTo>
                    <a:pt x="428" y="18"/>
                  </a:lnTo>
                  <a:lnTo>
                    <a:pt x="408" y="14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2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4"/>
                  </a:lnTo>
                  <a:lnTo>
                    <a:pt x="116" y="18"/>
                  </a:lnTo>
                  <a:lnTo>
                    <a:pt x="97" y="24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50"/>
                  </a:lnTo>
                  <a:lnTo>
                    <a:pt x="26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3" name="Google Shape;643;p52"/>
            <p:cNvSpPr/>
            <p:nvPr/>
          </p:nvSpPr>
          <p:spPr>
            <a:xfrm>
              <a:off x="5638800" y="1752600"/>
              <a:ext cx="1068388" cy="687388"/>
            </a:xfrm>
            <a:custGeom>
              <a:avLst/>
              <a:gdLst/>
              <a:ahLst/>
              <a:cxnLst/>
              <a:rect l="l" t="t" r="r" b="b"/>
              <a:pathLst>
                <a:path w="673" h="433" extrusionOk="0">
                  <a:moveTo>
                    <a:pt x="0" y="217"/>
                  </a:moveTo>
                  <a:lnTo>
                    <a:pt x="331" y="0"/>
                  </a:lnTo>
                  <a:lnTo>
                    <a:pt x="672" y="224"/>
                  </a:lnTo>
                  <a:lnTo>
                    <a:pt x="331" y="432"/>
                  </a:lnTo>
                  <a:lnTo>
                    <a:pt x="0" y="2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52"/>
            <p:cNvSpPr/>
            <p:nvPr/>
          </p:nvSpPr>
          <p:spPr>
            <a:xfrm>
              <a:off x="7515225" y="1981200"/>
              <a:ext cx="1339850" cy="293688"/>
            </a:xfrm>
            <a:custGeom>
              <a:avLst/>
              <a:gdLst/>
              <a:ahLst/>
              <a:cxnLst/>
              <a:rect l="l" t="t" r="r" b="b"/>
              <a:pathLst>
                <a:path w="844" h="185" extrusionOk="0">
                  <a:moveTo>
                    <a:pt x="843" y="184"/>
                  </a:moveTo>
                  <a:lnTo>
                    <a:pt x="843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843" y="1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5" name="Google Shape;645;p52"/>
            <p:cNvSpPr/>
            <p:nvPr/>
          </p:nvSpPr>
          <p:spPr>
            <a:xfrm>
              <a:off x="8158163" y="1463675"/>
              <a:ext cx="469918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</a:t>
              </a:r>
              <a:endParaRPr/>
            </a:p>
          </p:txBody>
        </p:sp>
        <p:sp>
          <p:nvSpPr>
            <p:cNvPr id="646" name="Google Shape;646;p52"/>
            <p:cNvSpPr/>
            <p:nvPr/>
          </p:nvSpPr>
          <p:spPr>
            <a:xfrm>
              <a:off x="6970714" y="1436688"/>
              <a:ext cx="712457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pname</a:t>
              </a:r>
              <a:endParaRPr/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7566025" y="1938337"/>
              <a:ext cx="1116686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Dependents</a:t>
              </a:r>
              <a:endParaRPr/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5761039" y="1968500"/>
              <a:ext cx="737720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Covers</a:t>
              </a:r>
              <a:endParaRPr/>
            </a:p>
          </p:txBody>
        </p:sp>
        <p:grpSp>
          <p:nvGrpSpPr>
            <p:cNvPr id="649" name="Google Shape;649;p52"/>
            <p:cNvGrpSpPr/>
            <p:nvPr/>
          </p:nvGrpSpPr>
          <p:grpSpPr>
            <a:xfrm>
              <a:off x="2900363" y="1225551"/>
              <a:ext cx="2454275" cy="1104901"/>
              <a:chOff x="1827" y="772"/>
              <a:chExt cx="1546" cy="696"/>
            </a:xfrm>
          </p:grpSpPr>
          <p:sp>
            <p:nvSpPr>
              <p:cNvPr id="650" name="Google Shape;650;p52"/>
              <p:cNvSpPr/>
              <p:nvPr/>
            </p:nvSpPr>
            <p:spPr>
              <a:xfrm>
                <a:off x="1827" y="924"/>
                <a:ext cx="545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98" extrusionOk="0">
                    <a:moveTo>
                      <a:pt x="544" y="99"/>
                    </a:moveTo>
                    <a:lnTo>
                      <a:pt x="543" y="90"/>
                    </a:lnTo>
                    <a:lnTo>
                      <a:pt x="540" y="81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0" y="35"/>
                    </a:lnTo>
                    <a:lnTo>
                      <a:pt x="464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3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3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49" y="42"/>
                    </a:lnTo>
                    <a:lnTo>
                      <a:pt x="36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1"/>
                    </a:lnTo>
                    <a:lnTo>
                      <a:pt x="1" y="90"/>
                    </a:lnTo>
                    <a:lnTo>
                      <a:pt x="0" y="99"/>
                    </a:ln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0"/>
                    </a:lnTo>
                    <a:lnTo>
                      <a:pt x="36" y="148"/>
                    </a:lnTo>
                    <a:lnTo>
                      <a:pt x="49" y="155"/>
                    </a:lnTo>
                    <a:lnTo>
                      <a:pt x="64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5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5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4" y="168"/>
                    </a:lnTo>
                    <a:lnTo>
                      <a:pt x="480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1" name="Google Shape;651;p52"/>
              <p:cNvSpPr/>
              <p:nvPr/>
            </p:nvSpPr>
            <p:spPr>
              <a:xfrm>
                <a:off x="2827" y="924"/>
                <a:ext cx="546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98" extrusionOk="0">
                    <a:moveTo>
                      <a:pt x="0" y="99"/>
                    </a:moveTo>
                    <a:lnTo>
                      <a:pt x="1" y="107"/>
                    </a:lnTo>
                    <a:lnTo>
                      <a:pt x="5" y="116"/>
                    </a:lnTo>
                    <a:lnTo>
                      <a:pt x="9" y="124"/>
                    </a:lnTo>
                    <a:lnTo>
                      <a:pt x="17" y="132"/>
                    </a:lnTo>
                    <a:lnTo>
                      <a:pt x="26" y="140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4" y="162"/>
                    </a:lnTo>
                    <a:lnTo>
                      <a:pt x="80" y="168"/>
                    </a:lnTo>
                    <a:lnTo>
                      <a:pt x="98" y="174"/>
                    </a:lnTo>
                    <a:lnTo>
                      <a:pt x="117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5"/>
                    </a:lnTo>
                    <a:lnTo>
                      <a:pt x="249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5"/>
                    </a:lnTo>
                    <a:lnTo>
                      <a:pt x="343" y="194"/>
                    </a:lnTo>
                    <a:lnTo>
                      <a:pt x="366" y="191"/>
                    </a:lnTo>
                    <a:lnTo>
                      <a:pt x="388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8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6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1"/>
                    </a:lnTo>
                    <a:lnTo>
                      <a:pt x="536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9" y="13"/>
                    </a:lnTo>
                    <a:lnTo>
                      <a:pt x="388" y="9"/>
                    </a:lnTo>
                    <a:lnTo>
                      <a:pt x="366" y="6"/>
                    </a:lnTo>
                    <a:lnTo>
                      <a:pt x="343" y="3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9" y="1"/>
                    </a:lnTo>
                    <a:lnTo>
                      <a:pt x="225" y="2"/>
                    </a:lnTo>
                    <a:lnTo>
                      <a:pt x="202" y="3"/>
                    </a:lnTo>
                    <a:lnTo>
                      <a:pt x="179" y="6"/>
                    </a:lnTo>
                    <a:lnTo>
                      <a:pt x="157" y="9"/>
                    </a:lnTo>
                    <a:lnTo>
                      <a:pt x="136" y="13"/>
                    </a:lnTo>
                    <a:lnTo>
                      <a:pt x="117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4" y="35"/>
                    </a:lnTo>
                    <a:lnTo>
                      <a:pt x="50" y="42"/>
                    </a:lnTo>
                    <a:lnTo>
                      <a:pt x="37" y="49"/>
                    </a:lnTo>
                    <a:lnTo>
                      <a:pt x="26" y="57"/>
                    </a:lnTo>
                    <a:lnTo>
                      <a:pt x="17" y="65"/>
                    </a:lnTo>
                    <a:lnTo>
                      <a:pt x="9" y="73"/>
                    </a:lnTo>
                    <a:lnTo>
                      <a:pt x="5" y="81"/>
                    </a:lnTo>
                    <a:lnTo>
                      <a:pt x="1" y="90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2" name="Google Shape;652;p52"/>
              <p:cNvSpPr/>
              <p:nvPr/>
            </p:nvSpPr>
            <p:spPr>
              <a:xfrm>
                <a:off x="2317" y="1242"/>
                <a:ext cx="820" cy="17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70" extrusionOk="0">
                    <a:moveTo>
                      <a:pt x="819" y="169"/>
                    </a:moveTo>
                    <a:lnTo>
                      <a:pt x="819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819" y="1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3" name="Google Shape;653;p52"/>
              <p:cNvSpPr/>
              <p:nvPr/>
            </p:nvSpPr>
            <p:spPr>
              <a:xfrm>
                <a:off x="2317" y="779"/>
                <a:ext cx="545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98" extrusionOk="0">
                    <a:moveTo>
                      <a:pt x="544" y="99"/>
                    </a:moveTo>
                    <a:lnTo>
                      <a:pt x="543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10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19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79" y="29"/>
                    </a:lnTo>
                    <a:lnTo>
                      <a:pt x="63" y="35"/>
                    </a:lnTo>
                    <a:lnTo>
                      <a:pt x="49" y="42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3"/>
                    </a:lnTo>
                    <a:lnTo>
                      <a:pt x="4" y="82"/>
                    </a:lnTo>
                    <a:lnTo>
                      <a:pt x="1" y="90"/>
                    </a:lnTo>
                    <a:lnTo>
                      <a:pt x="0" y="99"/>
                    </a:ln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0"/>
                    </a:lnTo>
                    <a:lnTo>
                      <a:pt x="37" y="148"/>
                    </a:lnTo>
                    <a:lnTo>
                      <a:pt x="49" y="155"/>
                    </a:lnTo>
                    <a:lnTo>
                      <a:pt x="63" y="162"/>
                    </a:lnTo>
                    <a:lnTo>
                      <a:pt x="79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19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8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3" y="107"/>
                    </a:lnTo>
                    <a:lnTo>
                      <a:pt x="544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54" name="Google Shape;654;p52"/>
              <p:cNvSpPr/>
              <p:nvPr/>
            </p:nvSpPr>
            <p:spPr>
              <a:xfrm>
                <a:off x="2349" y="772"/>
                <a:ext cx="38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sp>
            <p:nvSpPr>
              <p:cNvPr id="655" name="Google Shape;655;p52"/>
              <p:cNvSpPr/>
              <p:nvPr/>
            </p:nvSpPr>
            <p:spPr>
              <a:xfrm>
                <a:off x="2362" y="1227"/>
                <a:ext cx="658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Employees</a:t>
                </a:r>
                <a:endParaRPr/>
              </a:p>
            </p:txBody>
          </p:sp>
          <p:sp>
            <p:nvSpPr>
              <p:cNvPr id="656" name="Google Shape;656;p52"/>
              <p:cNvSpPr/>
              <p:nvPr/>
            </p:nvSpPr>
            <p:spPr>
              <a:xfrm>
                <a:off x="1975" y="903"/>
                <a:ext cx="29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u="sng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ssn</a:t>
                </a:r>
                <a:endParaRPr/>
              </a:p>
            </p:txBody>
          </p:sp>
          <p:sp>
            <p:nvSpPr>
              <p:cNvPr id="657" name="Google Shape;657;p52"/>
              <p:cNvSpPr/>
              <p:nvPr/>
            </p:nvSpPr>
            <p:spPr>
              <a:xfrm>
                <a:off x="3002" y="908"/>
                <a:ext cx="24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lot</a:t>
                </a:r>
                <a:endParaRPr/>
              </a:p>
            </p:txBody>
          </p:sp>
          <p:cxnSp>
            <p:nvCxnSpPr>
              <p:cNvPr id="658" name="Google Shape;658;p52"/>
              <p:cNvCxnSpPr/>
              <p:nvPr/>
            </p:nvCxnSpPr>
            <p:spPr>
              <a:xfrm>
                <a:off x="2097" y="1137"/>
                <a:ext cx="318" cy="9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2"/>
              <p:cNvCxnSpPr/>
              <p:nvPr/>
            </p:nvCxnSpPr>
            <p:spPr>
              <a:xfrm>
                <a:off x="2582" y="993"/>
                <a:ext cx="0" cy="2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2"/>
              <p:cNvCxnSpPr/>
              <p:nvPr/>
            </p:nvCxnSpPr>
            <p:spPr>
              <a:xfrm flipH="1">
                <a:off x="2809" y="1137"/>
                <a:ext cx="296" cy="8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61" name="Google Shape;661;p52"/>
            <p:cNvCxnSpPr/>
            <p:nvPr/>
          </p:nvCxnSpPr>
          <p:spPr>
            <a:xfrm>
              <a:off x="6696075" y="2117725"/>
              <a:ext cx="795338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52"/>
            <p:cNvCxnSpPr/>
            <p:nvPr/>
          </p:nvCxnSpPr>
          <p:spPr>
            <a:xfrm>
              <a:off x="7413625" y="1774825"/>
              <a:ext cx="322263" cy="18415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52"/>
            <p:cNvCxnSpPr/>
            <p:nvPr/>
          </p:nvCxnSpPr>
          <p:spPr>
            <a:xfrm flipH="1">
              <a:off x="8223250" y="1804988"/>
              <a:ext cx="271463" cy="169862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52"/>
            <p:cNvCxnSpPr/>
            <p:nvPr/>
          </p:nvCxnSpPr>
          <p:spPr>
            <a:xfrm>
              <a:off x="7029450" y="1692275"/>
              <a:ext cx="676275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665" name="Google Shape;665;p52"/>
            <p:cNvGrpSpPr/>
            <p:nvPr/>
          </p:nvGrpSpPr>
          <p:grpSpPr>
            <a:xfrm>
              <a:off x="4954588" y="2636841"/>
              <a:ext cx="2227262" cy="889001"/>
              <a:chOff x="3121" y="1661"/>
              <a:chExt cx="1403" cy="560"/>
            </a:xfrm>
          </p:grpSpPr>
          <p:sp>
            <p:nvSpPr>
              <p:cNvPr id="666" name="Google Shape;666;p52"/>
              <p:cNvSpPr/>
              <p:nvPr/>
            </p:nvSpPr>
            <p:spPr>
              <a:xfrm>
                <a:off x="3121" y="1978"/>
                <a:ext cx="672" cy="20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9" extrusionOk="0">
                    <a:moveTo>
                      <a:pt x="671" y="104"/>
                    </a:moveTo>
                    <a:lnTo>
                      <a:pt x="669" y="95"/>
                    </a:lnTo>
                    <a:lnTo>
                      <a:pt x="666" y="85"/>
                    </a:lnTo>
                    <a:lnTo>
                      <a:pt x="659" y="77"/>
                    </a:lnTo>
                    <a:lnTo>
                      <a:pt x="651" y="68"/>
                    </a:lnTo>
                    <a:lnTo>
                      <a:pt x="640" y="59"/>
                    </a:lnTo>
                    <a:lnTo>
                      <a:pt x="626" y="52"/>
                    </a:lnTo>
                    <a:lnTo>
                      <a:pt x="610" y="44"/>
                    </a:lnTo>
                    <a:lnTo>
                      <a:pt x="593" y="37"/>
                    </a:lnTo>
                    <a:lnTo>
                      <a:pt x="573" y="29"/>
                    </a:lnTo>
                    <a:lnTo>
                      <a:pt x="551" y="24"/>
                    </a:lnTo>
                    <a:lnTo>
                      <a:pt x="527" y="19"/>
                    </a:lnTo>
                    <a:lnTo>
                      <a:pt x="503" y="13"/>
                    </a:lnTo>
                    <a:lnTo>
                      <a:pt x="477" y="9"/>
                    </a:lnTo>
                    <a:lnTo>
                      <a:pt x="450" y="6"/>
                    </a:lnTo>
                    <a:lnTo>
                      <a:pt x="423" y="3"/>
                    </a:lnTo>
                    <a:lnTo>
                      <a:pt x="394" y="1"/>
                    </a:lnTo>
                    <a:lnTo>
                      <a:pt x="365" y="0"/>
                    </a:lnTo>
                    <a:lnTo>
                      <a:pt x="335" y="0"/>
                    </a:lnTo>
                    <a:lnTo>
                      <a:pt x="305" y="0"/>
                    </a:lnTo>
                    <a:lnTo>
                      <a:pt x="277" y="1"/>
                    </a:lnTo>
                    <a:lnTo>
                      <a:pt x="249" y="3"/>
                    </a:lnTo>
                    <a:lnTo>
                      <a:pt x="220" y="6"/>
                    </a:lnTo>
                    <a:lnTo>
                      <a:pt x="193" y="9"/>
                    </a:lnTo>
                    <a:lnTo>
                      <a:pt x="167" y="13"/>
                    </a:lnTo>
                    <a:lnTo>
                      <a:pt x="143" y="19"/>
                    </a:lnTo>
                    <a:lnTo>
                      <a:pt x="119" y="24"/>
                    </a:lnTo>
                    <a:lnTo>
                      <a:pt x="98" y="29"/>
                    </a:lnTo>
                    <a:lnTo>
                      <a:pt x="78" y="37"/>
                    </a:lnTo>
                    <a:lnTo>
                      <a:pt x="60" y="44"/>
                    </a:lnTo>
                    <a:lnTo>
                      <a:pt x="44" y="52"/>
                    </a:lnTo>
                    <a:lnTo>
                      <a:pt x="30" y="59"/>
                    </a:lnTo>
                    <a:lnTo>
                      <a:pt x="19" y="68"/>
                    </a:lnTo>
                    <a:lnTo>
                      <a:pt x="11" y="77"/>
                    </a:lnTo>
                    <a:lnTo>
                      <a:pt x="4" y="85"/>
                    </a:lnTo>
                    <a:lnTo>
                      <a:pt x="1" y="95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4" y="122"/>
                    </a:lnTo>
                    <a:lnTo>
                      <a:pt x="11" y="130"/>
                    </a:lnTo>
                    <a:lnTo>
                      <a:pt x="19" y="140"/>
                    </a:lnTo>
                    <a:lnTo>
                      <a:pt x="30" y="148"/>
                    </a:lnTo>
                    <a:lnTo>
                      <a:pt x="44" y="157"/>
                    </a:lnTo>
                    <a:lnTo>
                      <a:pt x="60" y="163"/>
                    </a:lnTo>
                    <a:lnTo>
                      <a:pt x="78" y="170"/>
                    </a:lnTo>
                    <a:lnTo>
                      <a:pt x="98" y="178"/>
                    </a:lnTo>
                    <a:lnTo>
                      <a:pt x="119" y="183"/>
                    </a:lnTo>
                    <a:lnTo>
                      <a:pt x="143" y="189"/>
                    </a:lnTo>
                    <a:lnTo>
                      <a:pt x="167" y="194"/>
                    </a:lnTo>
                    <a:lnTo>
                      <a:pt x="193" y="198"/>
                    </a:lnTo>
                    <a:lnTo>
                      <a:pt x="220" y="201"/>
                    </a:lnTo>
                    <a:lnTo>
                      <a:pt x="249" y="204"/>
                    </a:lnTo>
                    <a:lnTo>
                      <a:pt x="277" y="206"/>
                    </a:lnTo>
                    <a:lnTo>
                      <a:pt x="305" y="208"/>
                    </a:lnTo>
                    <a:lnTo>
                      <a:pt x="335" y="208"/>
                    </a:lnTo>
                    <a:lnTo>
                      <a:pt x="365" y="208"/>
                    </a:lnTo>
                    <a:lnTo>
                      <a:pt x="394" y="206"/>
                    </a:lnTo>
                    <a:lnTo>
                      <a:pt x="423" y="204"/>
                    </a:lnTo>
                    <a:lnTo>
                      <a:pt x="450" y="201"/>
                    </a:lnTo>
                    <a:lnTo>
                      <a:pt x="477" y="198"/>
                    </a:lnTo>
                    <a:lnTo>
                      <a:pt x="503" y="194"/>
                    </a:lnTo>
                    <a:lnTo>
                      <a:pt x="527" y="189"/>
                    </a:lnTo>
                    <a:lnTo>
                      <a:pt x="551" y="183"/>
                    </a:lnTo>
                    <a:lnTo>
                      <a:pt x="573" y="178"/>
                    </a:lnTo>
                    <a:lnTo>
                      <a:pt x="593" y="170"/>
                    </a:lnTo>
                    <a:lnTo>
                      <a:pt x="610" y="163"/>
                    </a:lnTo>
                    <a:lnTo>
                      <a:pt x="626" y="157"/>
                    </a:lnTo>
                    <a:lnTo>
                      <a:pt x="640" y="148"/>
                    </a:lnTo>
                    <a:lnTo>
                      <a:pt x="651" y="140"/>
                    </a:lnTo>
                    <a:lnTo>
                      <a:pt x="659" y="130"/>
                    </a:lnTo>
                    <a:lnTo>
                      <a:pt x="666" y="122"/>
                    </a:lnTo>
                    <a:lnTo>
                      <a:pt x="669" y="112"/>
                    </a:lnTo>
                    <a:lnTo>
                      <a:pt x="671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67" name="Google Shape;667;p52"/>
              <p:cNvSpPr/>
              <p:nvPr/>
            </p:nvSpPr>
            <p:spPr>
              <a:xfrm>
                <a:off x="3978" y="1995"/>
                <a:ext cx="546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98" extrusionOk="0">
                    <a:moveTo>
                      <a:pt x="0" y="99"/>
                    </a:moveTo>
                    <a:lnTo>
                      <a:pt x="1" y="107"/>
                    </a:lnTo>
                    <a:lnTo>
                      <a:pt x="4" y="116"/>
                    </a:lnTo>
                    <a:lnTo>
                      <a:pt x="9" y="124"/>
                    </a:lnTo>
                    <a:lnTo>
                      <a:pt x="16" y="132"/>
                    </a:lnTo>
                    <a:lnTo>
                      <a:pt x="25" y="141"/>
                    </a:lnTo>
                    <a:lnTo>
                      <a:pt x="37" y="148"/>
                    </a:lnTo>
                    <a:lnTo>
                      <a:pt x="50" y="155"/>
                    </a:lnTo>
                    <a:lnTo>
                      <a:pt x="63" y="162"/>
                    </a:lnTo>
                    <a:lnTo>
                      <a:pt x="80" y="168"/>
                    </a:lnTo>
                    <a:lnTo>
                      <a:pt x="97" y="174"/>
                    </a:lnTo>
                    <a:lnTo>
                      <a:pt x="116" y="179"/>
                    </a:lnTo>
                    <a:lnTo>
                      <a:pt x="136" y="184"/>
                    </a:lnTo>
                    <a:lnTo>
                      <a:pt x="157" y="188"/>
                    </a:lnTo>
                    <a:lnTo>
                      <a:pt x="179" y="191"/>
                    </a:lnTo>
                    <a:lnTo>
                      <a:pt x="202" y="194"/>
                    </a:lnTo>
                    <a:lnTo>
                      <a:pt x="225" y="196"/>
                    </a:lnTo>
                    <a:lnTo>
                      <a:pt x="248" y="197"/>
                    </a:lnTo>
                    <a:lnTo>
                      <a:pt x="272" y="197"/>
                    </a:lnTo>
                    <a:lnTo>
                      <a:pt x="296" y="197"/>
                    </a:lnTo>
                    <a:lnTo>
                      <a:pt x="320" y="196"/>
                    </a:lnTo>
                    <a:lnTo>
                      <a:pt x="343" y="194"/>
                    </a:lnTo>
                    <a:lnTo>
                      <a:pt x="365" y="191"/>
                    </a:lnTo>
                    <a:lnTo>
                      <a:pt x="387" y="188"/>
                    </a:lnTo>
                    <a:lnTo>
                      <a:pt x="409" y="184"/>
                    </a:lnTo>
                    <a:lnTo>
                      <a:pt x="428" y="179"/>
                    </a:lnTo>
                    <a:lnTo>
                      <a:pt x="447" y="174"/>
                    </a:lnTo>
                    <a:lnTo>
                      <a:pt x="465" y="168"/>
                    </a:lnTo>
                    <a:lnTo>
                      <a:pt x="481" y="162"/>
                    </a:lnTo>
                    <a:lnTo>
                      <a:pt x="495" y="155"/>
                    </a:lnTo>
                    <a:lnTo>
                      <a:pt x="508" y="148"/>
                    </a:lnTo>
                    <a:lnTo>
                      <a:pt x="519" y="140"/>
                    </a:lnTo>
                    <a:lnTo>
                      <a:pt x="528" y="132"/>
                    </a:lnTo>
                    <a:lnTo>
                      <a:pt x="535" y="124"/>
                    </a:lnTo>
                    <a:lnTo>
                      <a:pt x="540" y="116"/>
                    </a:lnTo>
                    <a:lnTo>
                      <a:pt x="544" y="107"/>
                    </a:lnTo>
                    <a:lnTo>
                      <a:pt x="545" y="99"/>
                    </a:lnTo>
                    <a:lnTo>
                      <a:pt x="544" y="90"/>
                    </a:lnTo>
                    <a:lnTo>
                      <a:pt x="540" y="82"/>
                    </a:lnTo>
                    <a:lnTo>
                      <a:pt x="535" y="73"/>
                    </a:lnTo>
                    <a:lnTo>
                      <a:pt x="528" y="65"/>
                    </a:lnTo>
                    <a:lnTo>
                      <a:pt x="519" y="57"/>
                    </a:lnTo>
                    <a:lnTo>
                      <a:pt x="508" y="49"/>
                    </a:lnTo>
                    <a:lnTo>
                      <a:pt x="495" y="42"/>
                    </a:lnTo>
                    <a:lnTo>
                      <a:pt x="481" y="35"/>
                    </a:lnTo>
                    <a:lnTo>
                      <a:pt x="465" y="29"/>
                    </a:lnTo>
                    <a:lnTo>
                      <a:pt x="447" y="23"/>
                    </a:lnTo>
                    <a:lnTo>
                      <a:pt x="428" y="18"/>
                    </a:lnTo>
                    <a:lnTo>
                      <a:pt x="408" y="13"/>
                    </a:lnTo>
                    <a:lnTo>
                      <a:pt x="387" y="9"/>
                    </a:lnTo>
                    <a:lnTo>
                      <a:pt x="365" y="6"/>
                    </a:lnTo>
                    <a:lnTo>
                      <a:pt x="343" y="4"/>
                    </a:lnTo>
                    <a:lnTo>
                      <a:pt x="320" y="2"/>
                    </a:lnTo>
                    <a:lnTo>
                      <a:pt x="296" y="1"/>
                    </a:lnTo>
                    <a:lnTo>
                      <a:pt x="272" y="0"/>
                    </a:lnTo>
                    <a:lnTo>
                      <a:pt x="248" y="1"/>
                    </a:lnTo>
                    <a:lnTo>
                      <a:pt x="225" y="2"/>
                    </a:lnTo>
                    <a:lnTo>
                      <a:pt x="202" y="4"/>
                    </a:lnTo>
                    <a:lnTo>
                      <a:pt x="179" y="6"/>
                    </a:lnTo>
                    <a:lnTo>
                      <a:pt x="157" y="10"/>
                    </a:lnTo>
                    <a:lnTo>
                      <a:pt x="136" y="13"/>
                    </a:lnTo>
                    <a:lnTo>
                      <a:pt x="116" y="18"/>
                    </a:lnTo>
                    <a:lnTo>
                      <a:pt x="97" y="23"/>
                    </a:lnTo>
                    <a:lnTo>
                      <a:pt x="80" y="29"/>
                    </a:lnTo>
                    <a:lnTo>
                      <a:pt x="63" y="36"/>
                    </a:lnTo>
                    <a:lnTo>
                      <a:pt x="49" y="43"/>
                    </a:lnTo>
                    <a:lnTo>
                      <a:pt x="37" y="49"/>
                    </a:lnTo>
                    <a:lnTo>
                      <a:pt x="25" y="57"/>
                    </a:lnTo>
                    <a:lnTo>
                      <a:pt x="16" y="65"/>
                    </a:lnTo>
                    <a:lnTo>
                      <a:pt x="9" y="74"/>
                    </a:lnTo>
                    <a:lnTo>
                      <a:pt x="4" y="82"/>
                    </a:lnTo>
                    <a:lnTo>
                      <a:pt x="1" y="91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68" name="Google Shape;668;p52"/>
              <p:cNvSpPr/>
              <p:nvPr/>
            </p:nvSpPr>
            <p:spPr>
              <a:xfrm>
                <a:off x="3597" y="1677"/>
                <a:ext cx="711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03" extrusionOk="0">
                    <a:moveTo>
                      <a:pt x="710" y="202"/>
                    </a:moveTo>
                    <a:lnTo>
                      <a:pt x="710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10" y="20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69" name="Google Shape;669;p52"/>
              <p:cNvSpPr/>
              <p:nvPr/>
            </p:nvSpPr>
            <p:spPr>
              <a:xfrm>
                <a:off x="3670" y="1661"/>
                <a:ext cx="50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Policies</a:t>
                </a:r>
                <a:endParaRPr/>
              </a:p>
            </p:txBody>
          </p:sp>
          <p:sp>
            <p:nvSpPr>
              <p:cNvPr id="670" name="Google Shape;670;p52"/>
              <p:cNvSpPr/>
              <p:nvPr/>
            </p:nvSpPr>
            <p:spPr>
              <a:xfrm>
                <a:off x="3130" y="1967"/>
                <a:ext cx="507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u="sng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policyid</a:t>
                </a:r>
                <a:endParaRPr/>
              </a:p>
            </p:txBody>
          </p:sp>
          <p:sp>
            <p:nvSpPr>
              <p:cNvPr id="671" name="Google Shape;671;p52"/>
              <p:cNvSpPr/>
              <p:nvPr/>
            </p:nvSpPr>
            <p:spPr>
              <a:xfrm>
                <a:off x="4118" y="1980"/>
                <a:ext cx="330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cost</a:t>
                </a:r>
                <a:endParaRPr/>
              </a:p>
            </p:txBody>
          </p:sp>
          <p:cxnSp>
            <p:nvCxnSpPr>
              <p:cNvPr id="672" name="Google Shape;672;p52"/>
              <p:cNvCxnSpPr/>
              <p:nvPr/>
            </p:nvCxnSpPr>
            <p:spPr>
              <a:xfrm rot="10800000" flipH="1">
                <a:off x="3457" y="1875"/>
                <a:ext cx="299" cy="11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52"/>
              <p:cNvCxnSpPr/>
              <p:nvPr/>
            </p:nvCxnSpPr>
            <p:spPr>
              <a:xfrm rot="10800000">
                <a:off x="4009" y="1887"/>
                <a:ext cx="248" cy="10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4" name="Google Shape;674;p52"/>
            <p:cNvCxnSpPr/>
            <p:nvPr/>
          </p:nvCxnSpPr>
          <p:spPr>
            <a:xfrm>
              <a:off x="6172200" y="2444750"/>
              <a:ext cx="0" cy="21590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52"/>
            <p:cNvCxnSpPr/>
            <p:nvPr/>
          </p:nvCxnSpPr>
          <p:spPr>
            <a:xfrm rot="10800000">
              <a:off x="4946650" y="2133600"/>
              <a:ext cx="6985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52"/>
            <p:cNvSpPr/>
            <p:nvPr/>
          </p:nvSpPr>
          <p:spPr>
            <a:xfrm>
              <a:off x="3262313" y="2424113"/>
              <a:ext cx="988680" cy="381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Bad design</a:t>
              </a:r>
              <a:endParaRPr/>
            </a:p>
          </p:txBody>
        </p:sp>
      </p:grpSp>
      <p:grpSp>
        <p:nvGrpSpPr>
          <p:cNvPr id="677" name="Google Shape;677;p52"/>
          <p:cNvGrpSpPr/>
          <p:nvPr/>
        </p:nvGrpSpPr>
        <p:grpSpPr>
          <a:xfrm>
            <a:off x="2355881" y="5417127"/>
            <a:ext cx="2624193" cy="1233055"/>
            <a:chOff x="3103800" y="5156200"/>
            <a:chExt cx="4041544" cy="1549400"/>
          </a:xfrm>
        </p:grpSpPr>
        <p:sp>
          <p:nvSpPr>
            <p:cNvPr id="678" name="Google Shape;678;p52"/>
            <p:cNvSpPr/>
            <p:nvPr/>
          </p:nvSpPr>
          <p:spPr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679" name="Google Shape;679;p52"/>
            <p:cNvGrpSpPr/>
            <p:nvPr/>
          </p:nvGrpSpPr>
          <p:grpSpPr>
            <a:xfrm>
              <a:off x="4829179" y="5788028"/>
              <a:ext cx="2316165" cy="900113"/>
              <a:chOff x="3042" y="3646"/>
              <a:chExt cx="1459" cy="567"/>
            </a:xfrm>
          </p:grpSpPr>
          <p:sp>
            <p:nvSpPr>
              <p:cNvPr id="680" name="Google Shape;680;p52"/>
              <p:cNvSpPr/>
              <p:nvPr/>
            </p:nvSpPr>
            <p:spPr>
              <a:xfrm>
                <a:off x="3042" y="3994"/>
                <a:ext cx="713" cy="209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09" extrusionOk="0">
                    <a:moveTo>
                      <a:pt x="712" y="104"/>
                    </a:moveTo>
                    <a:lnTo>
                      <a:pt x="710" y="94"/>
                    </a:lnTo>
                    <a:lnTo>
                      <a:pt x="707" y="86"/>
                    </a:lnTo>
                    <a:lnTo>
                      <a:pt x="700" y="76"/>
                    </a:lnTo>
                    <a:lnTo>
                      <a:pt x="690" y="68"/>
                    </a:lnTo>
                    <a:lnTo>
                      <a:pt x="679" y="59"/>
                    </a:lnTo>
                    <a:lnTo>
                      <a:pt x="665" y="52"/>
                    </a:lnTo>
                    <a:lnTo>
                      <a:pt x="648" y="44"/>
                    </a:lnTo>
                    <a:lnTo>
                      <a:pt x="629" y="36"/>
                    </a:lnTo>
                    <a:lnTo>
                      <a:pt x="608" y="29"/>
                    </a:lnTo>
                    <a:lnTo>
                      <a:pt x="585" y="24"/>
                    </a:lnTo>
                    <a:lnTo>
                      <a:pt x="561" y="18"/>
                    </a:lnTo>
                    <a:lnTo>
                      <a:pt x="534" y="13"/>
                    </a:lnTo>
                    <a:lnTo>
                      <a:pt x="507" y="8"/>
                    </a:lnTo>
                    <a:lnTo>
                      <a:pt x="478" y="5"/>
                    </a:lnTo>
                    <a:lnTo>
                      <a:pt x="449" y="3"/>
                    </a:lnTo>
                    <a:lnTo>
                      <a:pt x="419" y="1"/>
                    </a:lnTo>
                    <a:lnTo>
                      <a:pt x="387" y="0"/>
                    </a:lnTo>
                    <a:lnTo>
                      <a:pt x="356" y="0"/>
                    </a:lnTo>
                    <a:lnTo>
                      <a:pt x="325" y="0"/>
                    </a:lnTo>
                    <a:lnTo>
                      <a:pt x="294" y="1"/>
                    </a:lnTo>
                    <a:lnTo>
                      <a:pt x="264" y="3"/>
                    </a:lnTo>
                    <a:lnTo>
                      <a:pt x="235" y="5"/>
                    </a:lnTo>
                    <a:lnTo>
                      <a:pt x="206" y="8"/>
                    </a:lnTo>
                    <a:lnTo>
                      <a:pt x="179" y="13"/>
                    </a:lnTo>
                    <a:lnTo>
                      <a:pt x="152" y="18"/>
                    </a:lnTo>
                    <a:lnTo>
                      <a:pt x="127" y="24"/>
                    </a:lnTo>
                    <a:lnTo>
                      <a:pt x="105" y="29"/>
                    </a:lnTo>
                    <a:lnTo>
                      <a:pt x="83" y="36"/>
                    </a:lnTo>
                    <a:lnTo>
                      <a:pt x="65" y="44"/>
                    </a:lnTo>
                    <a:lnTo>
                      <a:pt x="48" y="52"/>
                    </a:lnTo>
                    <a:lnTo>
                      <a:pt x="34" y="59"/>
                    </a:lnTo>
                    <a:lnTo>
                      <a:pt x="22" y="68"/>
                    </a:lnTo>
                    <a:lnTo>
                      <a:pt x="12" y="76"/>
                    </a:lnTo>
                    <a:lnTo>
                      <a:pt x="5" y="86"/>
                    </a:lnTo>
                    <a:lnTo>
                      <a:pt x="1" y="94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5" y="121"/>
                    </a:lnTo>
                    <a:lnTo>
                      <a:pt x="12" y="130"/>
                    </a:lnTo>
                    <a:lnTo>
                      <a:pt x="22" y="139"/>
                    </a:lnTo>
                    <a:lnTo>
                      <a:pt x="34" y="147"/>
                    </a:lnTo>
                    <a:lnTo>
                      <a:pt x="48" y="156"/>
                    </a:lnTo>
                    <a:lnTo>
                      <a:pt x="65" y="163"/>
                    </a:lnTo>
                    <a:lnTo>
                      <a:pt x="83" y="170"/>
                    </a:lnTo>
                    <a:lnTo>
                      <a:pt x="105" y="177"/>
                    </a:lnTo>
                    <a:lnTo>
                      <a:pt x="127" y="182"/>
                    </a:lnTo>
                    <a:lnTo>
                      <a:pt x="152" y="189"/>
                    </a:lnTo>
                    <a:lnTo>
                      <a:pt x="179" y="193"/>
                    </a:lnTo>
                    <a:lnTo>
                      <a:pt x="206" y="198"/>
                    </a:lnTo>
                    <a:lnTo>
                      <a:pt x="235" y="201"/>
                    </a:lnTo>
                    <a:lnTo>
                      <a:pt x="264" y="204"/>
                    </a:lnTo>
                    <a:lnTo>
                      <a:pt x="294" y="205"/>
                    </a:lnTo>
                    <a:lnTo>
                      <a:pt x="325" y="206"/>
                    </a:lnTo>
                    <a:lnTo>
                      <a:pt x="356" y="208"/>
                    </a:lnTo>
                    <a:lnTo>
                      <a:pt x="387" y="206"/>
                    </a:lnTo>
                    <a:lnTo>
                      <a:pt x="419" y="205"/>
                    </a:lnTo>
                    <a:lnTo>
                      <a:pt x="449" y="204"/>
                    </a:lnTo>
                    <a:lnTo>
                      <a:pt x="478" y="201"/>
                    </a:lnTo>
                    <a:lnTo>
                      <a:pt x="507" y="198"/>
                    </a:lnTo>
                    <a:lnTo>
                      <a:pt x="534" y="193"/>
                    </a:lnTo>
                    <a:lnTo>
                      <a:pt x="561" y="189"/>
                    </a:lnTo>
                    <a:lnTo>
                      <a:pt x="585" y="182"/>
                    </a:lnTo>
                    <a:lnTo>
                      <a:pt x="608" y="177"/>
                    </a:lnTo>
                    <a:lnTo>
                      <a:pt x="629" y="170"/>
                    </a:lnTo>
                    <a:lnTo>
                      <a:pt x="648" y="163"/>
                    </a:lnTo>
                    <a:lnTo>
                      <a:pt x="665" y="156"/>
                    </a:lnTo>
                    <a:lnTo>
                      <a:pt x="679" y="147"/>
                    </a:lnTo>
                    <a:lnTo>
                      <a:pt x="690" y="139"/>
                    </a:lnTo>
                    <a:lnTo>
                      <a:pt x="700" y="130"/>
                    </a:lnTo>
                    <a:lnTo>
                      <a:pt x="707" y="121"/>
                    </a:lnTo>
                    <a:lnTo>
                      <a:pt x="710" y="112"/>
                    </a:lnTo>
                    <a:lnTo>
                      <a:pt x="712" y="1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81" name="Google Shape;681;p52"/>
              <p:cNvSpPr/>
              <p:nvPr/>
            </p:nvSpPr>
            <p:spPr>
              <a:xfrm>
                <a:off x="3967" y="4019"/>
                <a:ext cx="502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89" extrusionOk="0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8" y="155"/>
                    </a:lnTo>
                    <a:lnTo>
                      <a:pt x="73" y="161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5" y="180"/>
                    </a:lnTo>
                    <a:lnTo>
                      <a:pt x="165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1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6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6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6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3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82" name="Google Shape;682;p52"/>
              <p:cNvSpPr/>
              <p:nvPr/>
            </p:nvSpPr>
            <p:spPr>
              <a:xfrm>
                <a:off x="3613" y="3682"/>
                <a:ext cx="624" cy="19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95" extrusionOk="0">
                    <a:moveTo>
                      <a:pt x="623" y="194"/>
                    </a:moveTo>
                    <a:lnTo>
                      <a:pt x="623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623" y="1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83" name="Google Shape;683;p52"/>
              <p:cNvSpPr/>
              <p:nvPr/>
            </p:nvSpPr>
            <p:spPr>
              <a:xfrm>
                <a:off x="3129" y="3986"/>
                <a:ext cx="743" cy="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u="sng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policyid</a:t>
                </a:r>
                <a:endParaRPr/>
              </a:p>
            </p:txBody>
          </p:sp>
          <p:sp>
            <p:nvSpPr>
              <p:cNvPr id="684" name="Google Shape;684;p52"/>
              <p:cNvSpPr/>
              <p:nvPr/>
            </p:nvSpPr>
            <p:spPr>
              <a:xfrm>
                <a:off x="4017" y="3996"/>
                <a:ext cx="484" cy="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cost</a:t>
                </a:r>
                <a:endParaRPr/>
              </a:p>
            </p:txBody>
          </p:sp>
          <p:sp>
            <p:nvSpPr>
              <p:cNvPr id="685" name="Google Shape;685;p52"/>
              <p:cNvSpPr/>
              <p:nvPr/>
            </p:nvSpPr>
            <p:spPr>
              <a:xfrm>
                <a:off x="3614" y="3646"/>
                <a:ext cx="742" cy="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Policies</a:t>
                </a:r>
                <a:endParaRPr/>
              </a:p>
            </p:txBody>
          </p:sp>
          <p:cxnSp>
            <p:nvCxnSpPr>
              <p:cNvPr id="686" name="Google Shape;686;p52"/>
              <p:cNvCxnSpPr/>
              <p:nvPr/>
            </p:nvCxnSpPr>
            <p:spPr>
              <a:xfrm rot="10800000" flipH="1">
                <a:off x="3476" y="3874"/>
                <a:ext cx="271" cy="12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52"/>
              <p:cNvCxnSpPr/>
              <p:nvPr/>
            </p:nvCxnSpPr>
            <p:spPr>
              <a:xfrm rot="10800000">
                <a:off x="3939" y="3874"/>
                <a:ext cx="257" cy="15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88" name="Google Shape;688;p52"/>
            <p:cNvCxnSpPr/>
            <p:nvPr/>
          </p:nvCxnSpPr>
          <p:spPr>
            <a:xfrm rot="10800000">
              <a:off x="5461000" y="5156200"/>
              <a:ext cx="584200" cy="660400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9" name="Google Shape;689;p52"/>
            <p:cNvCxnSpPr/>
            <p:nvPr/>
          </p:nvCxnSpPr>
          <p:spPr>
            <a:xfrm rot="10800000" flipH="1">
              <a:off x="6254750" y="5403850"/>
              <a:ext cx="292100" cy="39370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0" name="Google Shape;690;p52"/>
            <p:cNvSpPr/>
            <p:nvPr/>
          </p:nvSpPr>
          <p:spPr>
            <a:xfrm>
              <a:off x="3103800" y="5513495"/>
              <a:ext cx="1659035" cy="344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Better design</a:t>
              </a:r>
              <a:endParaRPr/>
            </a:p>
          </p:txBody>
        </p:sp>
      </p:grpSp>
      <p:cxnSp>
        <p:nvCxnSpPr>
          <p:cNvPr id="691" name="Google Shape;691;p52"/>
          <p:cNvCxnSpPr/>
          <p:nvPr/>
        </p:nvCxnSpPr>
        <p:spPr>
          <a:xfrm>
            <a:off x="3061854" y="5084618"/>
            <a:ext cx="290946" cy="152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92" name="Google Shape;692;p52"/>
          <p:cNvCxnSpPr/>
          <p:nvPr/>
        </p:nvCxnSpPr>
        <p:spPr>
          <a:xfrm rot="10800000" flipH="1">
            <a:off x="249382" y="3380511"/>
            <a:ext cx="8645236" cy="138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2"/>
          <p:cNvSpPr txBox="1">
            <a:spLocks noGrp="1"/>
          </p:cNvSpPr>
          <p:nvPr>
            <p:ph type="ctrTitle" idx="4294967295"/>
          </p:nvPr>
        </p:nvSpPr>
        <p:spPr>
          <a:xfrm>
            <a:off x="1371600" y="2298700"/>
            <a:ext cx="615926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 Sets </a:t>
            </a:r>
            <a:r>
              <a:rPr lang="en-US" i="1"/>
              <a:t>customer</a:t>
            </a:r>
            <a:r>
              <a:rPr lang="en-US"/>
              <a:t> and </a:t>
            </a:r>
            <a:r>
              <a:rPr lang="en-US" i="1"/>
              <a:t>loan</a:t>
            </a:r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sldNum" idx="12"/>
          </p:nvPr>
        </p:nvSpPr>
        <p:spPr>
          <a:xfrm>
            <a:off x="43307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1128713" y="1619250"/>
            <a:ext cx="76581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customer_id     customer_      customer_           customer_                       loan_        amount</a:t>
            </a:r>
            <a:b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name            street                   city                                number</a:t>
            </a: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3">
            <a:alphaModFix/>
          </a:blip>
          <a:srcRect l="2493" t="7654" r="1528" b="8434"/>
          <a:stretch/>
        </p:blipFill>
        <p:spPr>
          <a:xfrm>
            <a:off x="1031875" y="2122489"/>
            <a:ext cx="7206351" cy="3855617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Attributes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396876" y="1466850"/>
            <a:ext cx="8471080" cy="486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47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entity is represented </a:t>
            </a:r>
            <a:r>
              <a:rPr lang="en-US" dirty="0"/>
              <a:t>by a set of attributes, that is </a:t>
            </a:r>
            <a:r>
              <a:rPr lang="en-US" dirty="0">
                <a:solidFill>
                  <a:srgbClr val="FF0000"/>
                </a:solidFill>
              </a:rPr>
              <a:t>descriptive properties </a:t>
            </a:r>
            <a:r>
              <a:rPr lang="en-US" dirty="0"/>
              <a:t>possessed by all members of an entity set.</a:t>
            </a:r>
            <a:endParaRPr dirty="0"/>
          </a:p>
          <a:p>
            <a:pPr marL="274320" lvl="0" indent="-274320" algn="l" rtl="0">
              <a:spcBef>
                <a:spcPts val="499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en-US" dirty="0"/>
              <a:t>	</a:t>
            </a:r>
            <a:endParaRPr i="1" dirty="0"/>
          </a:p>
          <a:p>
            <a:pPr marL="274320" lvl="0" indent="-139544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i="1" dirty="0">
              <a:solidFill>
                <a:schemeClr val="dk2"/>
              </a:solidFill>
            </a:endParaRPr>
          </a:p>
          <a:p>
            <a:pPr marL="274320" lvl="0" indent="-139544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i="1" dirty="0">
              <a:solidFill>
                <a:schemeClr val="dk2"/>
              </a:solidFill>
            </a:endParaRPr>
          </a:p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b="1" dirty="0">
                <a:solidFill>
                  <a:schemeClr val="dk2"/>
                </a:solidFill>
              </a:rPr>
              <a:t>Domain</a:t>
            </a:r>
            <a:r>
              <a:rPr lang="en-US" dirty="0"/>
              <a:t> – the set of permitted values for each attribute </a:t>
            </a:r>
            <a:endParaRPr dirty="0"/>
          </a:p>
        </p:txBody>
      </p:sp>
      <p:sp>
        <p:nvSpPr>
          <p:cNvPr id="211" name="Google Shape;211;p5"/>
          <p:cNvSpPr txBox="1"/>
          <p:nvPr/>
        </p:nvSpPr>
        <p:spPr>
          <a:xfrm>
            <a:off x="554182" y="2545048"/>
            <a:ext cx="78278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	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=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customer_id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    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customer_street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customer_city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loan =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000" i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</a:t>
            </a:r>
            <a:r>
              <a:rPr lang="en-US" sz="20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amount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 i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0F35-3E4C-D1D5-7E2E-56F96E7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7EF0-3BE7-1806-FE5C-83AD29AFA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lvl="0" indent="-274347" algn="l" rtl="0">
              <a:spcBef>
                <a:spcPts val="499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dirty="0"/>
              <a:t>Attribute types:</a:t>
            </a:r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 dirty="0"/>
              <a:t>Simple</a:t>
            </a:r>
            <a:r>
              <a:rPr lang="en-US" dirty="0"/>
              <a:t> attributes: </a:t>
            </a:r>
            <a:r>
              <a:rPr lang="en-US" sz="2000" dirty="0" err="1">
                <a:solidFill>
                  <a:schemeClr val="tx1"/>
                </a:solidFill>
              </a:rPr>
              <a:t>Student</a:t>
            </a:r>
            <a:r>
              <a:rPr lang="en-US" sz="2100" dirty="0" err="1">
                <a:solidFill>
                  <a:schemeClr val="tx1"/>
                </a:solidFill>
              </a:rPr>
              <a:t>_Id</a:t>
            </a:r>
            <a:endParaRPr lang="en-US" sz="2100" dirty="0">
              <a:solidFill>
                <a:schemeClr val="tx1"/>
              </a:solidFill>
            </a:endParaRPr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dirty="0"/>
              <a:t> </a:t>
            </a:r>
            <a:r>
              <a:rPr lang="en-US" i="1" dirty="0"/>
              <a:t>composite</a:t>
            </a:r>
            <a:r>
              <a:rPr lang="en-US" dirty="0"/>
              <a:t> attributes : </a:t>
            </a:r>
            <a:r>
              <a:rPr lang="en-US" sz="1900" dirty="0">
                <a:solidFill>
                  <a:schemeClr val="tx1"/>
                </a:solidFill>
              </a:rPr>
              <a:t>Street  (street can be further </a:t>
            </a:r>
            <a:r>
              <a:rPr lang="en-US" sz="1900" dirty="0" err="1">
                <a:solidFill>
                  <a:schemeClr val="tx1"/>
                </a:solidFill>
              </a:rPr>
              <a:t>devided</a:t>
            </a:r>
            <a:r>
              <a:rPr lang="en-US" sz="1900" dirty="0">
                <a:solidFill>
                  <a:schemeClr val="tx1"/>
                </a:solidFill>
              </a:rPr>
              <a:t> into street no,  </a:t>
            </a:r>
            <a:r>
              <a:rPr lang="en-US" sz="1900" dirty="0" err="1">
                <a:solidFill>
                  <a:schemeClr val="tx1"/>
                </a:solidFill>
              </a:rPr>
              <a:t>street_name</a:t>
            </a:r>
            <a:r>
              <a:rPr lang="en-US" sz="1900" dirty="0">
                <a:solidFill>
                  <a:schemeClr val="tx1"/>
                </a:solidFill>
              </a:rPr>
              <a:t> etc.</a:t>
            </a:r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 dirty="0"/>
              <a:t>Single-valued</a:t>
            </a:r>
            <a:r>
              <a:rPr lang="en-US" dirty="0"/>
              <a:t> and </a:t>
            </a:r>
            <a:r>
              <a:rPr lang="en-US" i="1" dirty="0"/>
              <a:t>multi-valued</a:t>
            </a:r>
            <a:r>
              <a:rPr lang="en-US" dirty="0"/>
              <a:t> attributes</a:t>
            </a:r>
          </a:p>
          <a:p>
            <a:pPr marL="82296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Noto Sans Symbols"/>
              <a:buChar char="⯍"/>
            </a:pPr>
            <a:r>
              <a:rPr lang="en-US" dirty="0"/>
              <a:t>Example: multi valued attribute: </a:t>
            </a:r>
            <a:r>
              <a:rPr lang="en-US" i="1" dirty="0" err="1"/>
              <a:t>phone_numbers</a:t>
            </a:r>
            <a:endParaRPr lang="en-US" i="1" dirty="0"/>
          </a:p>
          <a:p>
            <a:pPr marL="548640" lvl="1" indent="-274320" algn="l" rtl="0">
              <a:spcBef>
                <a:spcPts val="407"/>
              </a:spcBef>
              <a:spcAft>
                <a:spcPts val="0"/>
              </a:spcAft>
              <a:buSzPct val="70000"/>
              <a:buFont typeface="Noto Sans Symbols"/>
              <a:buChar char="⚪"/>
            </a:pPr>
            <a:r>
              <a:rPr lang="en-US" i="1" dirty="0"/>
              <a:t>Derived</a:t>
            </a:r>
            <a:r>
              <a:rPr lang="en-US" dirty="0"/>
              <a:t> attributes</a:t>
            </a:r>
          </a:p>
          <a:p>
            <a:pPr marL="82296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Noto Sans Symbols"/>
              <a:buChar char="⯍"/>
            </a:pPr>
            <a:r>
              <a:rPr lang="en-US" dirty="0"/>
              <a:t>Can be computed from other attributes</a:t>
            </a:r>
          </a:p>
          <a:p>
            <a:pPr marL="82296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Noto Sans Symbols"/>
              <a:buChar char="⯍"/>
            </a:pPr>
            <a:r>
              <a:rPr lang="en-US" dirty="0"/>
              <a:t>Example:  age, given </a:t>
            </a:r>
            <a:r>
              <a:rPr lang="en-US" dirty="0" err="1"/>
              <a:t>date_of_birth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9FF9B-1F0E-E252-B016-81DA90F65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338138" y="450850"/>
            <a:ext cx="8045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Composite Attributes</a:t>
            </a:r>
            <a:endParaRPr/>
          </a:p>
        </p:txBody>
      </p:sp>
      <p:sp>
        <p:nvSpPr>
          <p:cNvPr id="218" name="Google Shape;218;p6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 l="421" t="28589" r="1050" b="28869"/>
          <a:stretch/>
        </p:blipFill>
        <p:spPr>
          <a:xfrm>
            <a:off x="815975" y="2357438"/>
            <a:ext cx="7762875" cy="2454275"/>
          </a:xfrm>
          <a:prstGeom prst="rect">
            <a:avLst/>
          </a:prstGeom>
          <a:noFill/>
          <a:ln w="38100" cap="flat" cmpd="dbl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B9899"/>
                </a:solidFill>
              </a:rPr>
              <a:t>Relationship Sets</a:t>
            </a:r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ldNum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7" name="Google Shape;227;p7"/>
          <p:cNvSpPr txBox="1">
            <a:spLocks noGrp="1"/>
          </p:cNvSpPr>
          <p:nvPr>
            <p:ph type="body" idx="1"/>
          </p:nvPr>
        </p:nvSpPr>
        <p:spPr>
          <a:xfrm>
            <a:off x="225425" y="1447800"/>
            <a:ext cx="869315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A </a:t>
            </a:r>
            <a:r>
              <a:rPr lang="en-US" b="1">
                <a:solidFill>
                  <a:schemeClr val="dk2"/>
                </a:solidFill>
              </a:rPr>
              <a:t>relationship</a:t>
            </a:r>
            <a:r>
              <a:rPr lang="en-US"/>
              <a:t> is an association among several entities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Arial"/>
              <a:buNone/>
            </a:pPr>
            <a:r>
              <a:rPr lang="en-US"/>
              <a:t>	Example:</a:t>
            </a:r>
            <a:br>
              <a:rPr lang="en-US"/>
            </a:br>
            <a:r>
              <a:rPr lang="en-US"/>
              <a:t>	</a:t>
            </a:r>
            <a:r>
              <a:rPr lang="en-US" u="sng"/>
              <a:t>Hayes</a:t>
            </a:r>
            <a:r>
              <a:rPr lang="en-US"/>
              <a:t>	</a:t>
            </a:r>
            <a:r>
              <a:rPr lang="en-US" i="1" u="sng"/>
              <a:t>depositor</a:t>
            </a:r>
            <a:r>
              <a:rPr lang="en-US"/>
              <a:t>	</a:t>
            </a:r>
            <a:r>
              <a:rPr lang="en-US" u="sng"/>
              <a:t>A-102</a:t>
            </a:r>
            <a:br>
              <a:rPr lang="en-US"/>
            </a:br>
            <a:r>
              <a:rPr lang="en-US"/>
              <a:t>	</a:t>
            </a:r>
            <a:r>
              <a:rPr lang="en-US" sz="2000" i="1"/>
              <a:t>customer</a:t>
            </a:r>
            <a:r>
              <a:rPr lang="en-US" sz="2000"/>
              <a:t> entity</a:t>
            </a:r>
            <a:r>
              <a:rPr lang="en-US"/>
              <a:t>	 </a:t>
            </a:r>
            <a:r>
              <a:rPr lang="en-US" sz="2000"/>
              <a:t>relationship set</a:t>
            </a:r>
            <a:r>
              <a:rPr lang="en-US"/>
              <a:t>	 </a:t>
            </a:r>
            <a:r>
              <a:rPr lang="en-US" sz="2000" i="1"/>
              <a:t>account</a:t>
            </a:r>
            <a:r>
              <a:rPr lang="en-US" sz="2000"/>
              <a:t> entity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Char char="⚫"/>
            </a:pPr>
            <a:r>
              <a:rPr lang="en-US"/>
              <a:t>A </a:t>
            </a:r>
            <a:r>
              <a:rPr lang="en-US" b="1">
                <a:solidFill>
                  <a:schemeClr val="dk2"/>
                </a:solidFill>
              </a:rPr>
              <a:t>relationship set</a:t>
            </a:r>
            <a:r>
              <a:rPr lang="en-US"/>
              <a:t> is a mathematical relation among </a:t>
            </a:r>
            <a:r>
              <a:rPr lang="en-US" i="1"/>
              <a:t>n</a:t>
            </a:r>
            <a:r>
              <a:rPr lang="en-US"/>
              <a:t> ≥ 2 entities, each taken from entity sets</a:t>
            </a: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Font typeface="Arial"/>
              <a:buNone/>
            </a:pPr>
            <a:r>
              <a:rPr lang="en-US"/>
              <a:t>			{(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…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) |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  ∈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 ∈ 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 ∈ 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/>
              <a:t>where (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/>
              <a:t>) is a relationship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⚪"/>
            </a:pPr>
            <a:r>
              <a:rPr lang="en-US"/>
              <a:t>Example: </a:t>
            </a:r>
            <a:endParaRPr/>
          </a:p>
          <a:p>
            <a:pPr marL="548640" lvl="1" indent="-274320" algn="l" rtl="0">
              <a:spcBef>
                <a:spcPts val="440"/>
              </a:spcBef>
              <a:spcAft>
                <a:spcPts val="0"/>
              </a:spcAft>
              <a:buSzPts val="1540"/>
              <a:buFont typeface="Arial"/>
              <a:buNone/>
            </a:pPr>
            <a:r>
              <a:rPr lang="en-US"/>
              <a:t>		        (Hayes, A-102) ∈ </a:t>
            </a:r>
            <a:r>
              <a:rPr lang="en-US" i="1"/>
              <a:t>depositor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Set </a:t>
            </a:r>
            <a:r>
              <a:rPr lang="en-US" i="1"/>
              <a:t>borrower</a:t>
            </a:r>
            <a:endParaRPr/>
          </a:p>
        </p:txBody>
      </p:sp>
      <p:sp>
        <p:nvSpPr>
          <p:cNvPr id="234" name="Google Shape;234;p8"/>
          <p:cNvSpPr txBox="1">
            <a:spLocks noGrp="1"/>
          </p:cNvSpPr>
          <p:nvPr>
            <p:ph type="sldNum" idx="12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 l="1973" t="7632" r="1972" b="8157"/>
          <a:stretch/>
        </p:blipFill>
        <p:spPr>
          <a:xfrm>
            <a:off x="1095375" y="1525300"/>
            <a:ext cx="69532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1445</Words>
  <Application>Microsoft Office PowerPoint</Application>
  <PresentationFormat>On-screen Show (4:3)</PresentationFormat>
  <Paragraphs>198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Georgia</vt:lpstr>
      <vt:lpstr>Tahoma</vt:lpstr>
      <vt:lpstr>Helvetica Neue</vt:lpstr>
      <vt:lpstr>Noto Sans Symbols</vt:lpstr>
      <vt:lpstr>Arial</vt:lpstr>
      <vt:lpstr>Book Antiqua</vt:lpstr>
      <vt:lpstr>Times New Roman</vt:lpstr>
      <vt:lpstr>Civic</vt:lpstr>
      <vt:lpstr>Entity-Relationship Model (Quiz-01 Short Syllabus)</vt:lpstr>
      <vt:lpstr>Entity-Relationship Model</vt:lpstr>
      <vt:lpstr>Modeling</vt:lpstr>
      <vt:lpstr>Entity Sets customer and loan</vt:lpstr>
      <vt:lpstr>Attributes</vt:lpstr>
      <vt:lpstr>PowerPoint Presentation</vt:lpstr>
      <vt:lpstr>Composite Attributes</vt:lpstr>
      <vt:lpstr>Relationship Sets</vt:lpstr>
      <vt:lpstr>Relationship Set borrower</vt:lpstr>
      <vt:lpstr>Relationship Sets (Cont.)</vt:lpstr>
      <vt:lpstr>Degree of a Relationship Set</vt:lpstr>
      <vt:lpstr>Mapping Cardinality Constraints</vt:lpstr>
      <vt:lpstr>Mapping Cardinalities</vt:lpstr>
      <vt:lpstr>Mapping Cardinalities </vt:lpstr>
      <vt:lpstr>Keys</vt:lpstr>
      <vt:lpstr>Keys for Relationship Sets</vt:lpstr>
      <vt:lpstr>E-R Diagrams</vt:lpstr>
      <vt:lpstr>Entity With Composite, Multivalued, and Derived Attributes</vt:lpstr>
      <vt:lpstr>E-R Diagram With Composite, Multivalued, and Derived Attributes</vt:lpstr>
      <vt:lpstr>Relationship Sets with Attributes</vt:lpstr>
      <vt:lpstr>Summary of Symbols Used in E-R Notation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Participation of an Entity Set in a Relationship Set</vt:lpstr>
      <vt:lpstr>Alternative Notation for Cardinality Limits</vt:lpstr>
      <vt:lpstr>E-R Diagram with a Ternary Relationship</vt:lpstr>
      <vt:lpstr>Binary Vs. Non-Binary Relationships</vt:lpstr>
      <vt:lpstr>Converting Non-Binary Relationships to Binary Form</vt:lpstr>
      <vt:lpstr>Binary vs. Ternary Relationships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Marilyn Turnamian</dc:creator>
  <cp:lastModifiedBy>HP</cp:lastModifiedBy>
  <cp:revision>3</cp:revision>
  <dcterms:created xsi:type="dcterms:W3CDTF">1999-11-04T22:02:40Z</dcterms:created>
  <dcterms:modified xsi:type="dcterms:W3CDTF">2024-09-08T16:43:05Z</dcterms:modified>
</cp:coreProperties>
</file>