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gGNY+4XaxPJAt4bVaO8Tf6KY2V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4D367A-2C65-4115-AA1B-DD3ABF9601AC}">
  <a:tblStyle styleId="{AC4D367A-2C65-4115-AA1B-DD3ABF9601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2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838200" y="255746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CSE214: Algorithms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817562" y="3810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1" i="0" sz="4000" u="none">
              <a:solidFill>
                <a:srgbClr val="FF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187" y="457200"/>
            <a:ext cx="6192837" cy="231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/>
        </p:nvSpPr>
        <p:spPr>
          <a:xfrm>
            <a:off x="914400" y="381000"/>
            <a:ext cx="79248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</a:t>
            </a:r>
            <a:r>
              <a:rPr b="1" i="0" lang="en-US" sz="32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32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727075" y="1506537"/>
            <a:ext cx="7731125" cy="32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▪"/>
            </a:pPr>
            <a:r>
              <a:rPr b="1" i="0" lang="en-US" sz="2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02</a:t>
            </a:r>
            <a:endParaRPr b="1" i="0" sz="2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element in an Array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7" name="Google Shape;167;p10"/>
          <p:cNvGraphicFramePr/>
          <p:nvPr/>
        </p:nvGraphicFramePr>
        <p:xfrm>
          <a:off x="1668462" y="302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{AC4D367A-2C65-4115-AA1B-DD3ABF9601AC}</a:tableStyleId>
              </a:tblPr>
              <a:tblGrid>
                <a:gridCol w="971550"/>
                <a:gridCol w="973125"/>
                <a:gridCol w="973125"/>
                <a:gridCol w="971550"/>
                <a:gridCol w="974725"/>
                <a:gridCol w="973125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10"/>
          <p:cNvSpPr txBox="1"/>
          <p:nvPr/>
        </p:nvSpPr>
        <p:spPr>
          <a:xfrm>
            <a:off x="962025" y="4378325"/>
            <a:ext cx="2816225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           =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       =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case    =</a:t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3778250" y="4368800"/>
            <a:ext cx="8747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 (n)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5405437" y="4487862"/>
            <a:ext cx="3051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Already Sorted Array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/>
        </p:nvSpPr>
        <p:spPr>
          <a:xfrm>
            <a:off x="914400" y="381000"/>
            <a:ext cx="79248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</a:t>
            </a:r>
            <a:r>
              <a:rPr b="1" i="0" lang="en-US" sz="32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32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</a:t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727075" y="1506537"/>
            <a:ext cx="7731125" cy="32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▪"/>
            </a:pPr>
            <a:r>
              <a:rPr b="1" i="0" lang="en-US" sz="2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02</a:t>
            </a:r>
            <a:endParaRPr b="1" i="0" sz="280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element in an Array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962025" y="4378325"/>
            <a:ext cx="2816225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           =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       =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case    =</a:t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676650" y="4405312"/>
            <a:ext cx="31051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 (n)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(n * n)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(n</a:t>
            </a:r>
            <a:r>
              <a:rPr b="1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(n * n) =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(n</a:t>
            </a:r>
            <a:r>
              <a:rPr b="1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0" name="Google Shape;180;p11"/>
          <p:cNvGraphicFramePr/>
          <p:nvPr/>
        </p:nvGraphicFramePr>
        <p:xfrm>
          <a:off x="1668462" y="302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{AC4D367A-2C65-4115-AA1B-DD3ABF9601AC}</a:tableStyleId>
              </a:tblPr>
              <a:tblGrid>
                <a:gridCol w="971550"/>
                <a:gridCol w="973125"/>
                <a:gridCol w="973125"/>
                <a:gridCol w="971550"/>
                <a:gridCol w="974725"/>
                <a:gridCol w="973125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11"/>
          <p:cNvSpPr txBox="1"/>
          <p:nvPr/>
        </p:nvSpPr>
        <p:spPr>
          <a:xfrm>
            <a:off x="6781800" y="5329237"/>
            <a:ext cx="22621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Unsorted Array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/>
        </p:nvSpPr>
        <p:spPr>
          <a:xfrm>
            <a:off x="914400" y="381000"/>
            <a:ext cx="79248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Best, </a:t>
            </a: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average case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727075" y="1631950"/>
            <a:ext cx="7731125" cy="461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estimate the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 running time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usually interested in the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growth of the running time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an algorithm, not in the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 running time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Best case depends on the input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Average case is difficult to compute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b="1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usually focus on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i="0" sz="2000" u="none" cap="none" strike="noStrik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48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compute</a:t>
            </a:r>
            <a:endParaRPr/>
          </a:p>
          <a:p>
            <a:pPr indent="-342900" lvl="2" marL="148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close to the actual running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312" y="2438400"/>
            <a:ext cx="69342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/>
          <p:nvPr/>
        </p:nvSpPr>
        <p:spPr>
          <a:xfrm>
            <a:off x="712787" y="1179512"/>
            <a:ext cx="74676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n be the size of input to an algorithm, and k some constant. The following are common rates of growth.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2009775" y="241300"/>
            <a:ext cx="55181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common rates of growth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2130109" y="2514600"/>
            <a:ext cx="47756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FEEF"/>
              </a:buClr>
              <a:buSzPts val="7200"/>
              <a:buFont typeface="Times New Roman"/>
              <a:buNone/>
            </a:pPr>
            <a:r>
              <a:rPr b="1" i="1" lang="en-US" sz="7200" u="none" cap="none" strike="noStrik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i="1" sz="7200" u="none" cap="none" strike="noStrik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thumb/e/e0/SNice.svg/1200px-SNice.svg.png" id="203" name="Google Shape;2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625" y="4303712"/>
            <a:ext cx="1944687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9144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654050" y="15240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Times New Roman"/>
              <a:buChar char="•"/>
            </a:pPr>
            <a:r>
              <a:rPr b="1" i="0" lang="en-US" sz="2400" u="none" cap="none" strike="noStrik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Complexity Analysis is needed?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035050" y="1524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685800" y="1149350"/>
            <a:ext cx="79248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computer science, the 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 simply 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an algorithm is the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resources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to run it.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of the complexity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problems is called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 theory.</a:t>
            </a:r>
            <a:endParaRPr/>
          </a:p>
          <a:p>
            <a:pPr indent="-3048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 focus is given to </a:t>
            </a:r>
            <a:r>
              <a:rPr b="1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requirements.</a:t>
            </a:r>
            <a:endParaRPr/>
          </a:p>
          <a:p>
            <a:pPr indent="-3048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resources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to run an algorithm generally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varies with the </a:t>
            </a:r>
            <a:r>
              <a:rPr b="1" i="0" lang="en-US" sz="2400" u="none" cap="none" strike="noStrik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the input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914400" y="3810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Analysis of Algorithm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947737" y="1966912"/>
            <a:ext cx="7192962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800"/>
              <a:buFont typeface="Times New Roman"/>
              <a:buAutoNum type="arabicPeriod"/>
            </a:pPr>
            <a:r>
              <a:rPr b="1" i="0" lang="en-US" sz="2800" u="none" cap="none" strike="noStrik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800"/>
              <a:buFont typeface="Times New Roman"/>
              <a:buAutoNum type="arabicPeriod"/>
            </a:pPr>
            <a:r>
              <a:rPr b="1" i="0" lang="en-US" sz="2800" u="none" cap="none" strike="noStrik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Complexity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rgbClr val="2626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914400" y="3810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Analysis of Algorithm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879475" y="1377950"/>
            <a:ext cx="7731125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20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is generally expressed as the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required elementary operations </a:t>
            </a:r>
            <a:r>
              <a:rPr b="0" i="0" lang="en-US" sz="20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an input of size n, where elementary operations are assumed to take a constant amount of time on a given computer and change only by a constant factor when run on a different computer. </a:t>
            </a:r>
            <a:endParaRPr b="1" i="0" sz="2000" u="none" cap="none" strike="noStrik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Space Complexity</a:t>
            </a:r>
            <a:endParaRPr b="1" i="0" sz="280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complexity is generally expressed as the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memory required</a:t>
            </a:r>
            <a:r>
              <a:rPr b="0" i="0" lang="en-US" sz="2000" u="none" cap="none" strike="noStrik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an algorithm on an input of size 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>
            <a:off x="187325" y="161925"/>
            <a:ext cx="8804275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</a:t>
            </a:r>
            <a:r>
              <a:rPr b="1" i="0" lang="en-US" sz="40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40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</a:t>
            </a:r>
            <a:r>
              <a:rPr b="1" i="0" lang="en-US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296862" y="2168525"/>
            <a:ext cx="4156075" cy="3694112"/>
          </a:xfrm>
          <a:prstGeom prst="rect">
            <a:avLst/>
          </a:prstGeom>
          <a:solidFill>
            <a:srgbClr val="FEF7DE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Algo-1: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START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declare three integers a, b &amp; c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Input in a &amp; 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           a+b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print c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STOP</a:t>
            </a:r>
            <a:endParaRPr/>
          </a:p>
        </p:txBody>
      </p:sp>
      <p:cxnSp>
        <p:nvCxnSpPr>
          <p:cNvPr id="127" name="Google Shape;127;p6"/>
          <p:cNvCxnSpPr/>
          <p:nvPr/>
        </p:nvCxnSpPr>
        <p:spPr>
          <a:xfrm rot="10800000">
            <a:off x="1371600" y="4543425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" name="Google Shape;128;p6"/>
          <p:cNvSpPr txBox="1"/>
          <p:nvPr/>
        </p:nvSpPr>
        <p:spPr>
          <a:xfrm>
            <a:off x="4876800" y="2168525"/>
            <a:ext cx="4114800" cy="3694112"/>
          </a:xfrm>
          <a:prstGeom prst="rect">
            <a:avLst/>
          </a:prstGeom>
          <a:solidFill>
            <a:srgbClr val="FEF7DE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Algo-2: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START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declare three integers a &amp; 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Input in a &amp; 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print a+b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STOP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60362" y="1066800"/>
            <a:ext cx="8458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 algorithm to add two numbers and display the result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622300" y="5938837"/>
            <a:ext cx="12065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=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343525" y="5902325"/>
            <a:ext cx="12065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=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1828800" y="5926137"/>
            <a:ext cx="12874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sec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Bytes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6550025" y="5876925"/>
            <a:ext cx="113347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sec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Bytes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914400" y="3810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 of Complexity Analysis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685800" y="1377950"/>
            <a:ext cx="8153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Usually, complexity analysis of an algorithm falls under three types −</a:t>
            </a:r>
            <a:endParaRPr/>
          </a:p>
        </p:txBody>
      </p:sp>
      <p:graphicFrame>
        <p:nvGraphicFramePr>
          <p:cNvPr id="141" name="Google Shape;141;p7"/>
          <p:cNvGraphicFramePr/>
          <p:nvPr/>
        </p:nvGraphicFramePr>
        <p:xfrm>
          <a:off x="6858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{AC4D367A-2C65-4115-AA1B-DD3ABF9601AC}</a:tableStyleId>
              </a:tblPr>
              <a:tblGrid>
                <a:gridCol w="2590800"/>
                <a:gridCol w="5410200"/>
              </a:tblGrid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b="1" i="0" lang="en-US" sz="2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Best Case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F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Minimum</a:t>
                      </a:r>
                      <a:r>
                        <a:rPr b="1" i="0" lang="en-US" sz="2400" u="none" cap="none" strike="noStrik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number of steps 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required for program execution.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b="1" i="0" lang="en-US" sz="2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Average Case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F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</a:t>
                      </a:r>
                      <a:r>
                        <a:rPr b="1" i="0" lang="en-US" sz="240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number of steps </a:t>
                      </a: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required for program execution.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b="1" i="0" lang="en-US" sz="26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Worst Case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FF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</a:t>
                      </a:r>
                      <a:r>
                        <a:rPr b="1" i="0" lang="en-US" sz="240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number of steps </a:t>
                      </a: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required for program execution.</a:t>
                      </a:r>
                      <a:endParaRPr b="1" i="0" sz="1800" u="none">
                        <a:solidFill>
                          <a:srgbClr val="0066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800" u="none">
                        <a:solidFill>
                          <a:srgbClr val="0066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914400" y="3810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b="1" i="0" lang="en-US" sz="3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685800" y="1600200"/>
            <a:ext cx="8153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commonly used </a:t>
            </a:r>
            <a:r>
              <a:rPr b="1" i="0" lang="en-US" sz="26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 </a:t>
            </a: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calculate the running time complexity of an algorithm.</a:t>
            </a:r>
            <a:endParaRPr/>
          </a:p>
        </p:txBody>
      </p:sp>
      <p:graphicFrame>
        <p:nvGraphicFramePr>
          <p:cNvPr id="149" name="Google Shape;149;p8"/>
          <p:cNvGraphicFramePr/>
          <p:nvPr/>
        </p:nvGraphicFramePr>
        <p:xfrm>
          <a:off x="45720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{AC4D367A-2C65-4115-AA1B-DD3ABF9601AC}</a:tableStyleId>
              </a:tblPr>
              <a:tblGrid>
                <a:gridCol w="3803650"/>
                <a:gridCol w="4578350"/>
              </a:tblGrid>
              <a:tr h="99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Big-O (oh) Notation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to represent the </a:t>
                      </a:r>
                      <a:r>
                        <a:rPr b="1" i="0" lang="en-US" sz="24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Worst case</a:t>
                      </a:r>
                      <a:r>
                        <a:rPr b="0" i="0" lang="en-US" sz="24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Big-Ω (Omega) Notation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to represent the </a:t>
                      </a:r>
                      <a:r>
                        <a:rPr b="1" i="0" lang="en-US" sz="24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case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Big-θ (Theta) Notation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to represent the </a:t>
                      </a:r>
                      <a:r>
                        <a:rPr b="1" i="0" lang="en-US" sz="240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case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/>
        </p:nvSpPr>
        <p:spPr>
          <a:xfrm>
            <a:off x="914400" y="381000"/>
            <a:ext cx="79248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</a:t>
            </a:r>
            <a:r>
              <a:rPr b="1" i="0" lang="en-US" sz="32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b="1" i="0" lang="en-US" sz="32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320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727075" y="1506537"/>
            <a:ext cx="7731125" cy="32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▪"/>
            </a:pPr>
            <a:r>
              <a:rPr b="1" i="0" lang="en-US" sz="28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01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element in an Array</a:t>
            </a:r>
            <a:r>
              <a:rPr b="1" i="0" lang="en-US" sz="240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7" name="Google Shape;157;p9"/>
          <p:cNvGraphicFramePr/>
          <p:nvPr/>
        </p:nvGraphicFramePr>
        <p:xfrm>
          <a:off x="1668462" y="302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{AC4D367A-2C65-4115-AA1B-DD3ABF9601AC}</a:tableStyleId>
              </a:tblPr>
              <a:tblGrid>
                <a:gridCol w="971550"/>
                <a:gridCol w="973125"/>
                <a:gridCol w="973125"/>
                <a:gridCol w="971550"/>
                <a:gridCol w="974725"/>
                <a:gridCol w="973125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FFF0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9"/>
          <p:cNvSpPr txBox="1"/>
          <p:nvPr/>
        </p:nvSpPr>
        <p:spPr>
          <a:xfrm>
            <a:off x="962025" y="4378325"/>
            <a:ext cx="2816225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           =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       =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case    =</a:t>
            </a:r>
            <a:endParaRPr b="1" i="0" sz="2400" u="none">
              <a:solidFill>
                <a:srgbClr val="2626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2626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3676650" y="4405312"/>
            <a:ext cx="1979612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 (1)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(n/2) = θ 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2007-04-25T04:04:41Z</dcterms:created>
  <dc:creator>Computer Science &amp; Engineering Department</dc:creator>
</cp:coreProperties>
</file>