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4" roundtripDataSignature="AMtx7mh/HECFL5/w6SrwMhLQOBy8ASFM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B068E7-01C7-4079-9F50-C8D8746F8D8C}">
  <a:tblStyle styleId="{EEB068E7-01C7-4079-9F50-C8D8746F8D8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SzPts val="1400"/>
              <a:buNone/>
              <a:defRPr b="1" i="0" sz="13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 name="Google Shape;87;p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4" name="Google Shape;164;p1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5" name="Google Shape;165;p1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5" name="Google Shape;175;p1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6" name="Google Shape;176;p1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3" name="Google Shape;183;p1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4" name="Google Shape;184;p1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1" name="Google Shape;191;p1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2" name="Google Shape;192;p1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0" name="Google Shape;200;p1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1" name="Google Shape;201;p1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7" name="Google Shape;207;p1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8" name="Google Shape;208;p1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4" name="Google Shape;214;p1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5" name="Google Shape;215;p1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1" name="Google Shape;221;p1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2" name="Google Shape;222;p1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9" name="Google Shape;229;p1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0" name="Google Shape;230;p1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8" name="Google Shape;238;p1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9" name="Google Shape;239;p1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5" name="Google Shape;95;p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 name="Google Shape;96;p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5" name="Google Shape;255;p2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6" name="Google Shape;256;p2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4" name="Google Shape;264;p2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5" name="Google Shape;265;p2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2" name="Google Shape;272;p2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3" name="Google Shape;273;p2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9" name="Google Shape;279;p2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0" name="Google Shape;280;p2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6" name="Google Shape;286;p2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7" name="Google Shape;287;p2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4" name="Google Shape;294;p2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5" name="Google Shape;295;p2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2" name="Google Shape;302;p2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3" name="Google Shape;303;p2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1" name="Google Shape;311;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3" name="Google Shape;103;p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 name="Google Shape;104;p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1" name="Google Shape;111;p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2" name="Google Shape;112;p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9" name="Google Shape;119;p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0" name="Google Shape;120;p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7" name="Google Shape;127;p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8" name="Google Shape;128;p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6" name="Google Shape;136;p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7" name="Google Shape;137;p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4" name="Google Shape;144;p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 name="Google Shape;145;p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4" name="Google Shape;154;p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5" name="Google Shape;155;p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38"/>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4" name="Google Shape;74;p38"/>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5" name="Google Shape;75;p3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81" name="Google Shape;81;p3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31"/>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1"/>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2"/>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3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3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sz="3200">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42" name="Google Shape;42;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3" name="Google Shape;43;p3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9" name="Google Shape;49;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0" name="Google Shape;50;p3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3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5" name="Google Shape;65;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6" name="Google Shape;66;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7" name="Google Shape;67;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8" name="Google Shape;68;p3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2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838200" y="2557462"/>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62699"/>
              </a:buClr>
              <a:buSzPts val="3200"/>
              <a:buFont typeface="Times New Roman"/>
              <a:buNone/>
            </a:pPr>
            <a:r>
              <a:rPr b="1" i="0" lang="en-US" sz="3200" u="none">
                <a:solidFill>
                  <a:srgbClr val="262699"/>
                </a:solidFill>
                <a:latin typeface="Times New Roman"/>
                <a:ea typeface="Times New Roman"/>
                <a:cs typeface="Times New Roman"/>
                <a:sym typeface="Times New Roman"/>
              </a:rPr>
              <a:t>CSE214: Algorithms</a:t>
            </a:r>
            <a:endParaRPr/>
          </a:p>
        </p:txBody>
      </p:sp>
      <p:sp>
        <p:nvSpPr>
          <p:cNvPr id="90" name="Google Shape;90;p1"/>
          <p:cNvSpPr txBox="1"/>
          <p:nvPr>
            <p:ph idx="1" type="subTitle"/>
          </p:nvPr>
        </p:nvSpPr>
        <p:spPr>
          <a:xfrm>
            <a:off x="817562" y="3810000"/>
            <a:ext cx="7772400" cy="990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1515"/>
              </a:buClr>
              <a:buSzPts val="4000"/>
              <a:buFont typeface="Times New Roman"/>
              <a:buNone/>
            </a:pPr>
            <a:r>
              <a:rPr b="1" i="0" lang="en-US" sz="4000" u="none">
                <a:solidFill>
                  <a:srgbClr val="FF1515"/>
                </a:solidFill>
                <a:latin typeface="Times New Roman"/>
                <a:ea typeface="Times New Roman"/>
                <a:cs typeface="Times New Roman"/>
                <a:sym typeface="Times New Roman"/>
              </a:rPr>
              <a:t>Searching Algorithms</a:t>
            </a:r>
            <a:endParaRPr b="1" i="0" sz="2400" u="none">
              <a:solidFill>
                <a:srgbClr val="FF1515"/>
              </a:solidFill>
              <a:latin typeface="Times New Roman"/>
              <a:ea typeface="Times New Roman"/>
              <a:cs typeface="Times New Roman"/>
              <a:sym typeface="Times New Roman"/>
            </a:endParaRPr>
          </a:p>
          <a:p>
            <a:pPr indent="0" lvl="0" marL="0" rtl="0" algn="ctr">
              <a:spcBef>
                <a:spcPts val="480"/>
              </a:spcBef>
              <a:spcAft>
                <a:spcPts val="0"/>
              </a:spcAft>
              <a:buClr>
                <a:schemeClr val="dk1"/>
              </a:buClr>
              <a:buSzPts val="2400"/>
              <a:buFont typeface="Times New Roman"/>
              <a:buNone/>
            </a:pPr>
            <a:r>
              <a:t/>
            </a:r>
            <a:endParaRPr b="1" i="0" sz="2400" u="none">
              <a:solidFill>
                <a:srgbClr val="FF1515"/>
              </a:solidFill>
              <a:latin typeface="Times New Roman"/>
              <a:ea typeface="Times New Roman"/>
              <a:cs typeface="Times New Roman"/>
              <a:sym typeface="Times New Roman"/>
            </a:endParaRPr>
          </a:p>
        </p:txBody>
      </p:sp>
      <p:sp>
        <p:nvSpPr>
          <p:cNvPr id="91" name="Google Shape;91;p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pic>
        <p:nvPicPr>
          <p:cNvPr id="92" name="Google Shape;92;p1"/>
          <p:cNvPicPr preferRelativeResize="0"/>
          <p:nvPr/>
        </p:nvPicPr>
        <p:blipFill rotWithShape="1">
          <a:blip r:embed="rId3">
            <a:alphaModFix/>
          </a:blip>
          <a:srcRect b="0" l="0" r="0" t="0"/>
          <a:stretch/>
        </p:blipFill>
        <p:spPr>
          <a:xfrm>
            <a:off x="1143000" y="484187"/>
            <a:ext cx="6613525" cy="2119312"/>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200"/>
              <a:buFont typeface="Times New Roman"/>
              <a:buNone/>
            </a:pPr>
            <a:r>
              <a:rPr b="1" i="0" lang="en-US" sz="3200" u="sng">
                <a:solidFill>
                  <a:srgbClr val="FF0000"/>
                </a:solidFill>
                <a:latin typeface="Times New Roman"/>
                <a:ea typeface="Times New Roman"/>
                <a:cs typeface="Times New Roman"/>
                <a:sym typeface="Times New Roman"/>
              </a:rPr>
              <a:t>Complexity Analysis of Linear Search</a:t>
            </a:r>
            <a:endParaRPr/>
          </a:p>
        </p:txBody>
      </p:sp>
      <p:sp>
        <p:nvSpPr>
          <p:cNvPr id="168" name="Google Shape;168;p1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69" name="Google Shape;169;p10"/>
          <p:cNvSpPr txBox="1"/>
          <p:nvPr/>
        </p:nvSpPr>
        <p:spPr>
          <a:xfrm>
            <a:off x="381000" y="1566862"/>
            <a:ext cx="79613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73"/>
              </a:buClr>
              <a:buSzPts val="2400"/>
              <a:buFont typeface="Times New Roman"/>
              <a:buNone/>
            </a:pPr>
            <a:r>
              <a:rPr b="1" i="0" lang="en-US" sz="2400" u="none">
                <a:solidFill>
                  <a:srgbClr val="009973"/>
                </a:solidFill>
                <a:latin typeface="Times New Roman"/>
                <a:ea typeface="Times New Roman"/>
                <a:cs typeface="Times New Roman"/>
                <a:sym typeface="Times New Roman"/>
              </a:rPr>
              <a:t>Algorithm:</a:t>
            </a:r>
            <a:endParaRPr/>
          </a:p>
        </p:txBody>
      </p:sp>
      <p:sp>
        <p:nvSpPr>
          <p:cNvPr id="170" name="Google Shape;170;p10"/>
          <p:cNvSpPr txBox="1"/>
          <p:nvPr/>
        </p:nvSpPr>
        <p:spPr>
          <a:xfrm>
            <a:off x="357187" y="2300287"/>
            <a:ext cx="3924300" cy="3354387"/>
          </a:xfrm>
          <a:prstGeom prst="rect">
            <a:avLst/>
          </a:prstGeom>
          <a:solidFill>
            <a:schemeClr val="lt1"/>
          </a:solid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flag = FALSE</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for i = 1 to n 		</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if A[i] == key </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flag = TRUE;</a:t>
            </a:r>
            <a:endParaRPr/>
          </a:p>
          <a:p>
            <a:pPr indent="0" lvl="0" marL="0" marR="0" rtl="0" algn="l">
              <a:lnSpc>
                <a:spcPct val="100000"/>
              </a:lnSpc>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if flag == TRUE</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FOUND</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else </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NOT FOUND </a:t>
            </a:r>
            <a:endParaRPr/>
          </a:p>
        </p:txBody>
      </p:sp>
      <p:pic>
        <p:nvPicPr>
          <p:cNvPr id="171" name="Google Shape;171;p10"/>
          <p:cNvPicPr preferRelativeResize="0"/>
          <p:nvPr/>
        </p:nvPicPr>
        <p:blipFill rotWithShape="1">
          <a:blip r:embed="rId3">
            <a:alphaModFix/>
          </a:blip>
          <a:srcRect b="32526" l="0" r="0" t="15818"/>
          <a:stretch/>
        </p:blipFill>
        <p:spPr>
          <a:xfrm>
            <a:off x="4648200" y="2120900"/>
            <a:ext cx="4230687" cy="842962"/>
          </a:xfrm>
          <a:prstGeom prst="rect">
            <a:avLst/>
          </a:prstGeom>
          <a:noFill/>
          <a:ln>
            <a:noFill/>
          </a:ln>
        </p:spPr>
      </p:pic>
      <p:sp>
        <p:nvSpPr>
          <p:cNvPr id="172" name="Google Shape;172;p10"/>
          <p:cNvSpPr txBox="1"/>
          <p:nvPr/>
        </p:nvSpPr>
        <p:spPr>
          <a:xfrm>
            <a:off x="4648200" y="3810000"/>
            <a:ext cx="4230687" cy="1717675"/>
          </a:xfrm>
          <a:prstGeom prst="rect">
            <a:avLst/>
          </a:prstGeom>
          <a:solidFill>
            <a:schemeClr val="lt1"/>
          </a:solidFill>
          <a:ln cap="flat" cmpd="sng" w="254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FF0000"/>
              </a:buClr>
              <a:buSzPts val="2400"/>
              <a:buFont typeface="Times New Roman"/>
              <a:buChar char="•"/>
            </a:pPr>
            <a:r>
              <a:rPr b="1" i="0" lang="en-US" sz="2400" u="none">
                <a:solidFill>
                  <a:srgbClr val="FF0000"/>
                </a:solidFill>
                <a:latin typeface="Times New Roman"/>
                <a:ea typeface="Times New Roman"/>
                <a:cs typeface="Times New Roman"/>
                <a:sym typeface="Times New Roman"/>
              </a:rPr>
              <a:t>Best case: O(1)</a:t>
            </a:r>
            <a:endParaRPr/>
          </a:p>
          <a:p>
            <a:pPr indent="-215900" lvl="0" marL="342900" marR="0" rtl="0" algn="l">
              <a:lnSpc>
                <a:spcPct val="100000"/>
              </a:lnSpc>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F0000"/>
              </a:buClr>
              <a:buSzPts val="2400"/>
              <a:buFont typeface="Times New Roman"/>
              <a:buChar char="•"/>
            </a:pPr>
            <a:r>
              <a:rPr b="1" i="0" lang="en-US" sz="2400" u="none">
                <a:solidFill>
                  <a:srgbClr val="FF0000"/>
                </a:solidFill>
                <a:latin typeface="Times New Roman"/>
                <a:ea typeface="Times New Roman"/>
                <a:cs typeface="Times New Roman"/>
                <a:sym typeface="Times New Roman"/>
              </a:rPr>
              <a:t>Worst Case: O(n)</a:t>
            </a:r>
            <a:endParaRPr/>
          </a:p>
          <a:p>
            <a:pPr indent="0" lvl="0" marL="0" marR="0" rtl="0" algn="l">
              <a:lnSpc>
                <a:spcPct val="100000"/>
              </a:lnSpc>
              <a:spcBef>
                <a:spcPts val="0"/>
              </a:spcBef>
              <a:spcAft>
                <a:spcPts val="0"/>
              </a:spcAft>
              <a:buNone/>
            </a:pPr>
            <a:r>
              <a:t/>
            </a:r>
            <a:endParaRPr b="1" i="0" sz="2400" u="none">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nvSpPr>
        <p:spPr>
          <a:xfrm>
            <a:off x="914400" y="381000"/>
            <a:ext cx="75438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200"/>
              <a:buFont typeface="Times New Roman"/>
              <a:buNone/>
            </a:pPr>
            <a:r>
              <a:rPr b="1" i="0" lang="en-US" sz="3200" u="sng">
                <a:solidFill>
                  <a:srgbClr val="FF0000"/>
                </a:solidFill>
                <a:latin typeface="Times New Roman"/>
                <a:ea typeface="Times New Roman"/>
                <a:cs typeface="Times New Roman"/>
                <a:sym typeface="Times New Roman"/>
              </a:rPr>
              <a:t>Features of Linear Search Algorithm</a:t>
            </a:r>
            <a:endParaRPr/>
          </a:p>
        </p:txBody>
      </p:sp>
      <p:sp>
        <p:nvSpPr>
          <p:cNvPr id="179" name="Google Shape;179;p1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80" name="Google Shape;180;p11"/>
          <p:cNvSpPr txBox="1"/>
          <p:nvPr/>
        </p:nvSpPr>
        <p:spPr>
          <a:xfrm>
            <a:off x="914400" y="1676400"/>
            <a:ext cx="7731125" cy="27701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It is used for </a:t>
            </a:r>
            <a:r>
              <a:rPr b="1" i="0" lang="en-US" sz="2400" u="none">
                <a:solidFill>
                  <a:srgbClr val="1641F6"/>
                </a:solidFill>
                <a:latin typeface="Times New Roman"/>
                <a:ea typeface="Times New Roman"/>
                <a:cs typeface="Times New Roman"/>
                <a:sym typeface="Times New Roman"/>
              </a:rPr>
              <a:t>unsorted</a:t>
            </a:r>
            <a:r>
              <a:rPr b="0" i="0" lang="en-US" sz="2400" u="none">
                <a:solidFill>
                  <a:schemeClr val="dk1"/>
                </a:solidFill>
                <a:latin typeface="Times New Roman"/>
                <a:ea typeface="Times New Roman"/>
                <a:cs typeface="Times New Roman"/>
                <a:sym typeface="Times New Roman"/>
              </a:rPr>
              <a:t> and </a:t>
            </a:r>
            <a:r>
              <a:rPr b="1" i="0" lang="en-US" sz="2400" u="none">
                <a:solidFill>
                  <a:srgbClr val="1641F6"/>
                </a:solidFill>
                <a:latin typeface="Times New Roman"/>
                <a:ea typeface="Times New Roman"/>
                <a:cs typeface="Times New Roman"/>
                <a:sym typeface="Times New Roman"/>
              </a:rPr>
              <a:t>unordered</a:t>
            </a:r>
            <a:r>
              <a:rPr b="0" i="0" lang="en-US" sz="2400" u="none">
                <a:solidFill>
                  <a:schemeClr val="dk1"/>
                </a:solidFill>
                <a:latin typeface="Times New Roman"/>
                <a:ea typeface="Times New Roman"/>
                <a:cs typeface="Times New Roman"/>
                <a:sym typeface="Times New Roman"/>
              </a:rPr>
              <a:t> small list of elements.</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It has a </a:t>
            </a:r>
            <a:r>
              <a:rPr b="1" i="0" lang="en-US" sz="2400" u="none">
                <a:solidFill>
                  <a:srgbClr val="1641F6"/>
                </a:solidFill>
                <a:latin typeface="Times New Roman"/>
                <a:ea typeface="Times New Roman"/>
                <a:cs typeface="Times New Roman"/>
                <a:sym typeface="Times New Roman"/>
              </a:rPr>
              <a:t>time complexity </a:t>
            </a:r>
            <a:r>
              <a:rPr b="0" i="0" lang="en-US" sz="2400" u="none">
                <a:solidFill>
                  <a:schemeClr val="dk1"/>
                </a:solidFill>
                <a:latin typeface="Times New Roman"/>
                <a:ea typeface="Times New Roman"/>
                <a:cs typeface="Times New Roman"/>
                <a:sym typeface="Times New Roman"/>
              </a:rPr>
              <a:t>of </a:t>
            </a:r>
            <a:r>
              <a:rPr b="1" i="0" lang="en-US" sz="2400" u="none">
                <a:solidFill>
                  <a:srgbClr val="FF0000"/>
                </a:solidFill>
                <a:latin typeface="Times New Roman"/>
                <a:ea typeface="Times New Roman"/>
                <a:cs typeface="Times New Roman"/>
                <a:sym typeface="Times New Roman"/>
              </a:rPr>
              <a:t>O(n)</a:t>
            </a:r>
            <a:r>
              <a:rPr b="0" i="0" lang="en-US" sz="2400" u="none">
                <a:solidFill>
                  <a:schemeClr val="dk1"/>
                </a:solidFill>
                <a:latin typeface="Times New Roman"/>
                <a:ea typeface="Times New Roman"/>
                <a:cs typeface="Times New Roman"/>
                <a:sym typeface="Times New Roman"/>
              </a:rPr>
              <a:t>, which means the time is linearly dependent on the number of elements, which is not bad, but not that good too.</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It has a </a:t>
            </a:r>
            <a:r>
              <a:rPr b="1" i="0" lang="en-US" sz="2400" u="none">
                <a:solidFill>
                  <a:srgbClr val="00B050"/>
                </a:solidFill>
                <a:latin typeface="Times New Roman"/>
                <a:ea typeface="Times New Roman"/>
                <a:cs typeface="Times New Roman"/>
                <a:sym typeface="Times New Roman"/>
              </a:rPr>
              <a:t>very simple </a:t>
            </a:r>
            <a:r>
              <a:rPr b="0" i="0" lang="en-US" sz="2400" u="none">
                <a:solidFill>
                  <a:schemeClr val="dk1"/>
                </a:solidFill>
                <a:latin typeface="Times New Roman"/>
                <a:ea typeface="Times New Roman"/>
                <a:cs typeface="Times New Roman"/>
                <a:sym typeface="Times New Roman"/>
              </a:rPr>
              <a:t>implementation.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nvSpPr>
        <p:spPr>
          <a:xfrm>
            <a:off x="958850" y="152400"/>
            <a:ext cx="7226300" cy="844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2. Binary Search</a:t>
            </a:r>
            <a:endParaRPr/>
          </a:p>
        </p:txBody>
      </p:sp>
      <p:sp>
        <p:nvSpPr>
          <p:cNvPr id="187" name="Google Shape;187;p1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88" name="Google Shape;188;p12"/>
          <p:cNvSpPr txBox="1"/>
          <p:nvPr/>
        </p:nvSpPr>
        <p:spPr>
          <a:xfrm>
            <a:off x="304800" y="1149350"/>
            <a:ext cx="8534400" cy="55403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22228B"/>
              </a:buClr>
              <a:buSzPts val="2400"/>
              <a:buFont typeface="Noto Sans Symbols"/>
              <a:buChar char="▪"/>
            </a:pPr>
            <a:r>
              <a:rPr b="1" i="0" lang="en-US" sz="2400" u="none">
                <a:solidFill>
                  <a:srgbClr val="22228B"/>
                </a:solidFill>
                <a:latin typeface="Times New Roman"/>
                <a:ea typeface="Times New Roman"/>
                <a:cs typeface="Times New Roman"/>
                <a:sym typeface="Times New Roman"/>
              </a:rPr>
              <a:t>Binary Search </a:t>
            </a:r>
            <a:r>
              <a:rPr b="0" i="0" lang="en-US" sz="2400" u="none">
                <a:solidFill>
                  <a:srgbClr val="009973"/>
                </a:solidFill>
                <a:latin typeface="Times New Roman"/>
                <a:ea typeface="Times New Roman"/>
                <a:cs typeface="Times New Roman"/>
                <a:sym typeface="Times New Roman"/>
              </a:rPr>
              <a:t>is used with </a:t>
            </a:r>
            <a:r>
              <a:rPr b="1" i="0" lang="en-US" sz="2400" u="none">
                <a:solidFill>
                  <a:srgbClr val="1641F6"/>
                </a:solidFill>
                <a:latin typeface="Times New Roman"/>
                <a:ea typeface="Times New Roman"/>
                <a:cs typeface="Times New Roman"/>
                <a:sym typeface="Times New Roman"/>
              </a:rPr>
              <a:t>sorted</a:t>
            </a:r>
            <a:r>
              <a:rPr b="0" i="0" lang="en-US" sz="2400" u="none">
                <a:solidFill>
                  <a:srgbClr val="009973"/>
                </a:solidFill>
                <a:latin typeface="Times New Roman"/>
                <a:ea typeface="Times New Roman"/>
                <a:cs typeface="Times New Roman"/>
                <a:sym typeface="Times New Roman"/>
              </a:rPr>
              <a:t> array or list</a:t>
            </a:r>
            <a:r>
              <a:rPr b="0" i="0" lang="en-US" sz="24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In binary search, we follow the following steps:</a:t>
            </a:r>
            <a:endParaRPr b="0" i="0" sz="1800" u="none">
              <a:solidFill>
                <a:schemeClr val="dk1"/>
              </a:solidFill>
              <a:latin typeface="Times New Roman"/>
              <a:ea typeface="Times New Roman"/>
              <a:cs typeface="Times New Roman"/>
              <a:sym typeface="Times New Roman"/>
            </a:endParaRPr>
          </a:p>
          <a:p>
            <a:pPr indent="-285750" lvl="1" marL="1028700" marR="0" rtl="0" algn="just">
              <a:lnSpc>
                <a:spcPct val="100000"/>
              </a:lnSpc>
              <a:spcBef>
                <a:spcPts val="18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We start by comparing the element to be searched with the element in the middle of the list/array.</a:t>
            </a:r>
            <a:endParaRPr/>
          </a:p>
          <a:p>
            <a:pPr indent="-285750" lvl="1" marL="1028700" marR="0" rtl="0" algn="just">
              <a:lnSpc>
                <a:spcPct val="100000"/>
              </a:lnSpc>
              <a:spcBef>
                <a:spcPts val="18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If we get a match, we return the index of the middle element.</a:t>
            </a:r>
            <a:endParaRPr/>
          </a:p>
          <a:p>
            <a:pPr indent="-285750" lvl="1" marL="1028700" marR="0" rtl="0" algn="just">
              <a:lnSpc>
                <a:spcPct val="100000"/>
              </a:lnSpc>
              <a:spcBef>
                <a:spcPts val="18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If we do not get a match, we check whether the element to be searched is less or greater than in value than the middle element.</a:t>
            </a:r>
            <a:endParaRPr/>
          </a:p>
          <a:p>
            <a:pPr indent="-285750" lvl="1" marL="1028700" marR="0" rtl="0" algn="just">
              <a:lnSpc>
                <a:spcPct val="100000"/>
              </a:lnSpc>
              <a:spcBef>
                <a:spcPts val="18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If the element/number to be searched is greater in value than the middle number, then we pick the elements on the right side of the middle element (as the list/array is sorted, hence on the right, we will have all the numbers greater than the middle number), and start again from the step 1.</a:t>
            </a:r>
            <a:endParaRPr/>
          </a:p>
          <a:p>
            <a:pPr indent="-285750" lvl="1" marL="1028700" marR="0" rtl="0" algn="just">
              <a:lnSpc>
                <a:spcPct val="100000"/>
              </a:lnSpc>
              <a:spcBef>
                <a:spcPts val="18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If the element/number to be searched is lesser in value than the middle number, then we pick the elements on the left side of the middle element, and start again from the step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95" name="Google Shape;195;p13"/>
          <p:cNvSpPr txBox="1"/>
          <p:nvPr/>
        </p:nvSpPr>
        <p:spPr>
          <a:xfrm>
            <a:off x="409575" y="1390650"/>
            <a:ext cx="77311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id="196" name="Google Shape;196;p13"/>
          <p:cNvPicPr preferRelativeResize="0"/>
          <p:nvPr/>
        </p:nvPicPr>
        <p:blipFill rotWithShape="1">
          <a:blip r:embed="rId3">
            <a:alphaModFix/>
          </a:blip>
          <a:srcRect b="0" l="0" r="0" t="0"/>
          <a:stretch/>
        </p:blipFill>
        <p:spPr>
          <a:xfrm>
            <a:off x="915987" y="1390650"/>
            <a:ext cx="7226300" cy="5594350"/>
          </a:xfrm>
          <a:prstGeom prst="rect">
            <a:avLst/>
          </a:prstGeom>
          <a:noFill/>
          <a:ln>
            <a:noFill/>
          </a:ln>
        </p:spPr>
      </p:pic>
      <p:sp>
        <p:nvSpPr>
          <p:cNvPr id="197" name="Google Shape;197;p13"/>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Basic Idea of Binary Search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04" name="Google Shape;204;p14"/>
          <p:cNvPicPr preferRelativeResize="0"/>
          <p:nvPr/>
        </p:nvPicPr>
        <p:blipFill rotWithShape="1">
          <a:blip r:embed="rId3">
            <a:alphaModFix/>
          </a:blip>
          <a:srcRect b="62701" l="0" r="0" t="0"/>
          <a:stretch/>
        </p:blipFill>
        <p:spPr>
          <a:xfrm>
            <a:off x="1143000" y="22225"/>
            <a:ext cx="6705600" cy="249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11" name="Google Shape;211;p15"/>
          <p:cNvPicPr preferRelativeResize="0"/>
          <p:nvPr/>
        </p:nvPicPr>
        <p:blipFill rotWithShape="1">
          <a:blip r:embed="rId3">
            <a:alphaModFix/>
          </a:blip>
          <a:srcRect b="33059" l="0" r="0" t="0"/>
          <a:stretch/>
        </p:blipFill>
        <p:spPr>
          <a:xfrm>
            <a:off x="1143000" y="22225"/>
            <a:ext cx="6705600" cy="447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18" name="Google Shape;218;p16"/>
          <p:cNvPicPr preferRelativeResize="0"/>
          <p:nvPr/>
        </p:nvPicPr>
        <p:blipFill rotWithShape="1">
          <a:blip r:embed="rId3">
            <a:alphaModFix/>
          </a:blip>
          <a:srcRect b="0" l="0" r="0" t="0"/>
          <a:stretch/>
        </p:blipFill>
        <p:spPr>
          <a:xfrm>
            <a:off x="1143000" y="22225"/>
            <a:ext cx="6705600" cy="668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Simulation of Binay Search</a:t>
            </a:r>
            <a:endParaRPr/>
          </a:p>
        </p:txBody>
      </p:sp>
      <p:sp>
        <p:nvSpPr>
          <p:cNvPr id="225" name="Google Shape;225;p1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26" name="Google Shape;226;p17"/>
          <p:cNvPicPr preferRelativeResize="0"/>
          <p:nvPr/>
        </p:nvPicPr>
        <p:blipFill rotWithShape="1">
          <a:blip r:embed="rId3">
            <a:alphaModFix/>
          </a:blip>
          <a:srcRect b="0" l="0" r="0" t="0"/>
          <a:stretch/>
        </p:blipFill>
        <p:spPr>
          <a:xfrm>
            <a:off x="914400" y="1768475"/>
            <a:ext cx="7543800" cy="403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nvSpPr>
        <p:spPr>
          <a:xfrm>
            <a:off x="914400" y="7937"/>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Algorithm of Binary Search</a:t>
            </a:r>
            <a:endParaRPr/>
          </a:p>
        </p:txBody>
      </p:sp>
      <p:sp>
        <p:nvSpPr>
          <p:cNvPr id="233" name="Google Shape;233;p1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34" name="Google Shape;234;p18"/>
          <p:cNvSpPr txBox="1"/>
          <p:nvPr/>
        </p:nvSpPr>
        <p:spPr>
          <a:xfrm>
            <a:off x="533400" y="1244600"/>
            <a:ext cx="2017712" cy="461962"/>
          </a:xfrm>
          <a:prstGeom prst="rect">
            <a:avLst/>
          </a:prstGeom>
          <a:solidFill>
            <a:srgbClr val="CCFF99"/>
          </a:solid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73"/>
              </a:buClr>
              <a:buSzPts val="2400"/>
              <a:buFont typeface="Times New Roman"/>
              <a:buNone/>
            </a:pPr>
            <a:r>
              <a:rPr b="1" i="0" lang="en-US" sz="2400" u="none">
                <a:solidFill>
                  <a:srgbClr val="009973"/>
                </a:solidFill>
                <a:latin typeface="Times New Roman"/>
                <a:ea typeface="Times New Roman"/>
                <a:cs typeface="Times New Roman"/>
                <a:sym typeface="Times New Roman"/>
              </a:rPr>
              <a:t>Algorithm:</a:t>
            </a:r>
            <a:endParaRPr/>
          </a:p>
        </p:txBody>
      </p:sp>
      <p:sp>
        <p:nvSpPr>
          <p:cNvPr id="235" name="Google Shape;235;p18"/>
          <p:cNvSpPr txBox="1"/>
          <p:nvPr>
            <p:ph idx="1" type="body"/>
          </p:nvPr>
        </p:nvSpPr>
        <p:spPr>
          <a:xfrm>
            <a:off x="3048000" y="1219200"/>
            <a:ext cx="5886450" cy="5486400"/>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low    =  1 			//[</a:t>
            </a:r>
            <a:r>
              <a:rPr b="1" i="0" lang="en-US" sz="2000" u="none">
                <a:solidFill>
                  <a:srgbClr val="00B050"/>
                </a:solidFill>
                <a:latin typeface="Times New Roman"/>
                <a:ea typeface="Times New Roman"/>
                <a:cs typeface="Times New Roman"/>
                <a:sym typeface="Times New Roman"/>
              </a:rPr>
              <a:t>Start position</a:t>
            </a:r>
            <a:r>
              <a:rPr b="1" i="0" lang="en-US" sz="2000" u="none">
                <a:solidFill>
                  <a:schemeClr val="dk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high   =  n			//[</a:t>
            </a:r>
            <a:r>
              <a:rPr b="1" i="0" lang="en-US" sz="2000" u="none">
                <a:solidFill>
                  <a:srgbClr val="00B050"/>
                </a:solidFill>
                <a:latin typeface="Times New Roman"/>
                <a:ea typeface="Times New Roman"/>
                <a:cs typeface="Times New Roman"/>
                <a:sym typeface="Times New Roman"/>
              </a:rPr>
              <a:t>Last position</a:t>
            </a:r>
            <a:r>
              <a:rPr b="1" i="0" lang="en-US" sz="2000" u="none">
                <a:solidFill>
                  <a:schemeClr val="dk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flag = false</a:t>
            </a:r>
            <a:endParaRPr/>
          </a:p>
          <a:p>
            <a:pPr indent="-342900" lvl="0" marL="342900" marR="0" rtl="0" algn="l">
              <a:lnSpc>
                <a:spcPct val="80000"/>
              </a:lnSpc>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while low &lt;= high and flag = = false do			        </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mid  = (l+h) / 2 </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Xm   = A[mid]</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case:</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i="0" lang="en-US" sz="2000" u="none">
                <a:solidFill>
                  <a:srgbClr val="1641F6"/>
                </a:solidFill>
                <a:latin typeface="Times New Roman"/>
                <a:ea typeface="Times New Roman"/>
                <a:cs typeface="Times New Roman"/>
                <a:sym typeface="Times New Roman"/>
              </a:rPr>
              <a:t>Xm &lt; Z :  low  = mid + 1</a:t>
            </a:r>
            <a:endParaRPr/>
          </a:p>
          <a:p>
            <a:pPr indent="-342900" lvl="0" marL="342900" marR="0" rtl="0" algn="l">
              <a:lnSpc>
                <a:spcPct val="80000"/>
              </a:lnSpc>
              <a:spcBef>
                <a:spcPts val="400"/>
              </a:spcBef>
              <a:spcAft>
                <a:spcPts val="0"/>
              </a:spcAft>
              <a:buClr>
                <a:srgbClr val="1641F6"/>
              </a:buClr>
              <a:buSzPts val="2000"/>
              <a:buFont typeface="Times New Roman"/>
              <a:buNone/>
            </a:pPr>
            <a:r>
              <a:rPr b="1" i="0" lang="en-US" sz="2000" u="none">
                <a:solidFill>
                  <a:srgbClr val="1641F6"/>
                </a:solidFill>
                <a:latin typeface="Times New Roman"/>
                <a:ea typeface="Times New Roman"/>
                <a:cs typeface="Times New Roman"/>
                <a:sym typeface="Times New Roman"/>
              </a:rPr>
              <a:t>			Xm &gt; Z :  high = mid - 1</a:t>
            </a:r>
            <a:endParaRPr/>
          </a:p>
          <a:p>
            <a:pPr indent="-342900" lvl="0" marL="342900" marR="0" rtl="0" algn="l">
              <a:lnSpc>
                <a:spcPct val="80000"/>
              </a:lnSpc>
              <a:spcBef>
                <a:spcPts val="400"/>
              </a:spcBef>
              <a:spcAft>
                <a:spcPts val="0"/>
              </a:spcAft>
              <a:buClr>
                <a:srgbClr val="1641F6"/>
              </a:buClr>
              <a:buSzPts val="2000"/>
              <a:buFont typeface="Times New Roman"/>
              <a:buNone/>
            </a:pPr>
            <a:r>
              <a:rPr b="1" i="0" lang="en-US" sz="2000" u="none">
                <a:solidFill>
                  <a:srgbClr val="1641F6"/>
                </a:solidFill>
                <a:latin typeface="Times New Roman"/>
                <a:ea typeface="Times New Roman"/>
                <a:cs typeface="Times New Roman"/>
                <a:sym typeface="Times New Roman"/>
              </a:rPr>
              <a:t>			Xm = = Z : flag = true</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if   flag = = true</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FOUND </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else</a:t>
            </a:r>
            <a:endParaRPr/>
          </a:p>
          <a:p>
            <a:pPr indent="-342900" lvl="0" marL="342900" marR="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NOT FOUND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42" name="Google Shape;242;p19"/>
          <p:cNvSpPr txBox="1"/>
          <p:nvPr>
            <p:ph idx="1" type="body"/>
          </p:nvPr>
        </p:nvSpPr>
        <p:spPr>
          <a:xfrm>
            <a:off x="76200" y="609600"/>
            <a:ext cx="4267200" cy="5486400"/>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low    =  0 			</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high   =  n-1			</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flag = false</a:t>
            </a:r>
            <a:endParaRPr/>
          </a:p>
          <a:p>
            <a:pPr indent="-342900" lvl="0" marL="342900" marR="0" rtl="0" algn="l">
              <a:lnSpc>
                <a:spcPct val="100000"/>
              </a:lnSpc>
              <a:spcBef>
                <a:spcPts val="320"/>
              </a:spcBef>
              <a:spcAft>
                <a:spcPts val="0"/>
              </a:spcAft>
              <a:buClr>
                <a:schemeClr val="dk1"/>
              </a:buClr>
              <a:buSzPts val="1600"/>
              <a:buFont typeface="Times New Roman"/>
              <a:buNone/>
            </a:pPr>
            <a:r>
              <a:t/>
            </a:r>
            <a:endParaRPr b="1" i="0" sz="1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while low &lt;= high and flag = = false do			        </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mid  = (low +high) / 2 </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Xm   = A[mid]</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case:</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a:t>
            </a:r>
            <a:r>
              <a:rPr b="1" i="0" lang="en-US" sz="1600" u="none">
                <a:solidFill>
                  <a:srgbClr val="1641F6"/>
                </a:solidFill>
                <a:latin typeface="Times New Roman"/>
                <a:ea typeface="Times New Roman"/>
                <a:cs typeface="Times New Roman"/>
                <a:sym typeface="Times New Roman"/>
              </a:rPr>
              <a:t>Xm &lt; Z :  low  = mid + 1</a:t>
            </a:r>
            <a:endParaRPr/>
          </a:p>
          <a:p>
            <a:pPr indent="-342900" lvl="0" marL="342900" marR="0" rtl="0" algn="l">
              <a:lnSpc>
                <a:spcPct val="100000"/>
              </a:lnSpc>
              <a:spcBef>
                <a:spcPts val="320"/>
              </a:spcBef>
              <a:spcAft>
                <a:spcPts val="0"/>
              </a:spcAft>
              <a:buClr>
                <a:srgbClr val="1641F6"/>
              </a:buClr>
              <a:buSzPts val="1600"/>
              <a:buFont typeface="Times New Roman"/>
              <a:buNone/>
            </a:pPr>
            <a:r>
              <a:rPr b="1" i="0" lang="en-US" sz="1600" u="none">
                <a:solidFill>
                  <a:srgbClr val="1641F6"/>
                </a:solidFill>
                <a:latin typeface="Times New Roman"/>
                <a:ea typeface="Times New Roman"/>
                <a:cs typeface="Times New Roman"/>
                <a:sym typeface="Times New Roman"/>
              </a:rPr>
              <a:t>			Xm &gt; Z :  high = mid - 1</a:t>
            </a:r>
            <a:endParaRPr/>
          </a:p>
          <a:p>
            <a:pPr indent="-342900" lvl="0" marL="342900" marR="0" rtl="0" algn="l">
              <a:lnSpc>
                <a:spcPct val="100000"/>
              </a:lnSpc>
              <a:spcBef>
                <a:spcPts val="320"/>
              </a:spcBef>
              <a:spcAft>
                <a:spcPts val="0"/>
              </a:spcAft>
              <a:buClr>
                <a:srgbClr val="1641F6"/>
              </a:buClr>
              <a:buSzPts val="1600"/>
              <a:buFont typeface="Times New Roman"/>
              <a:buNone/>
            </a:pPr>
            <a:r>
              <a:rPr b="1" i="0" lang="en-US" sz="1600" u="none">
                <a:solidFill>
                  <a:srgbClr val="1641F6"/>
                </a:solidFill>
                <a:latin typeface="Times New Roman"/>
                <a:ea typeface="Times New Roman"/>
                <a:cs typeface="Times New Roman"/>
                <a:sym typeface="Times New Roman"/>
              </a:rPr>
              <a:t>			Xm = = Z : flag = true</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if   flag = = true</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FOUND </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else</a:t>
            </a:r>
            <a:endParaRPr/>
          </a:p>
          <a:p>
            <a:pPr indent="-342900" lvl="0" marL="342900" marR="0" rtl="0" algn="l">
              <a:lnSpc>
                <a:spcPct val="100000"/>
              </a:lnSpc>
              <a:spcBef>
                <a:spcPts val="32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NOT FOUND </a:t>
            </a:r>
            <a:endParaRPr/>
          </a:p>
        </p:txBody>
      </p:sp>
      <p:pic>
        <p:nvPicPr>
          <p:cNvPr id="243" name="Google Shape;243;p19"/>
          <p:cNvPicPr preferRelativeResize="0"/>
          <p:nvPr/>
        </p:nvPicPr>
        <p:blipFill rotWithShape="1">
          <a:blip r:embed="rId3">
            <a:alphaModFix/>
          </a:blip>
          <a:srcRect b="0" l="0" r="0" t="0"/>
          <a:stretch/>
        </p:blipFill>
        <p:spPr>
          <a:xfrm>
            <a:off x="4381500" y="603250"/>
            <a:ext cx="4762500" cy="1200150"/>
          </a:xfrm>
          <a:prstGeom prst="rect">
            <a:avLst/>
          </a:prstGeom>
          <a:noFill/>
          <a:ln>
            <a:noFill/>
          </a:ln>
        </p:spPr>
      </p:pic>
      <p:sp>
        <p:nvSpPr>
          <p:cNvPr id="244" name="Google Shape;244;p19"/>
          <p:cNvSpPr txBox="1"/>
          <p:nvPr/>
        </p:nvSpPr>
        <p:spPr>
          <a:xfrm>
            <a:off x="4572000" y="2133600"/>
            <a:ext cx="4343400" cy="928687"/>
          </a:xfrm>
          <a:prstGeom prst="rect">
            <a:avLst/>
          </a:prstGeom>
          <a:solidFill>
            <a:schemeClr val="lt1"/>
          </a:solidFill>
          <a:ln cap="flat" cmpd="sng" w="254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Step-1: </a:t>
            </a:r>
            <a:r>
              <a:rPr b="1" i="0" lang="en-US" sz="1600" u="none">
                <a:solidFill>
                  <a:srgbClr val="00B050"/>
                </a:solidFill>
                <a:latin typeface="Times New Roman"/>
                <a:ea typeface="Times New Roman"/>
                <a:cs typeface="Times New Roman"/>
                <a:sym typeface="Times New Roman"/>
              </a:rPr>
              <a:t>mid   = (low + high ) / 2 = (0 + 8) /2 = 4</a:t>
            </a:r>
            <a:endParaRPr/>
          </a:p>
          <a:p>
            <a:pPr indent="0" lvl="0" marL="0" marR="0" rtl="0" algn="l">
              <a:lnSpc>
                <a:spcPct val="100000"/>
              </a:lnSpc>
              <a:spcBef>
                <a:spcPts val="320"/>
              </a:spcBef>
              <a:spcAft>
                <a:spcPts val="0"/>
              </a:spcAft>
              <a:buClr>
                <a:srgbClr val="00B050"/>
              </a:buClr>
              <a:buSzPts val="1600"/>
              <a:buFont typeface="Times New Roman"/>
              <a:buNone/>
            </a:pPr>
            <a:r>
              <a:rPr b="1" i="0" lang="en-US" sz="1600" u="none">
                <a:solidFill>
                  <a:srgbClr val="00B050"/>
                </a:solidFill>
                <a:latin typeface="Times New Roman"/>
                <a:ea typeface="Times New Roman"/>
                <a:cs typeface="Times New Roman"/>
                <a:sym typeface="Times New Roman"/>
              </a:rPr>
              <a:t>             A[mid] = 45 &lt; 55</a:t>
            </a:r>
            <a:endParaRPr/>
          </a:p>
          <a:p>
            <a:pPr indent="0" lvl="0" marL="0" marR="0" rtl="0" algn="l">
              <a:lnSpc>
                <a:spcPct val="100000"/>
              </a:lnSpc>
              <a:spcBef>
                <a:spcPts val="320"/>
              </a:spcBef>
              <a:spcAft>
                <a:spcPts val="0"/>
              </a:spcAft>
              <a:buClr>
                <a:srgbClr val="00B050"/>
              </a:buClr>
              <a:buSzPts val="1600"/>
              <a:buFont typeface="Times New Roman"/>
              <a:buNone/>
            </a:pPr>
            <a:r>
              <a:rPr b="1" i="0" lang="en-US" sz="1600" u="none">
                <a:solidFill>
                  <a:srgbClr val="00B050"/>
                </a:solidFill>
                <a:latin typeface="Times New Roman"/>
                <a:ea typeface="Times New Roman"/>
                <a:cs typeface="Times New Roman"/>
                <a:sym typeface="Times New Roman"/>
              </a:rPr>
              <a:t>             low = mid + 1 = 5</a:t>
            </a:r>
            <a:endParaRPr/>
          </a:p>
        </p:txBody>
      </p:sp>
      <p:sp>
        <p:nvSpPr>
          <p:cNvPr id="245" name="Google Shape;245;p19"/>
          <p:cNvSpPr txBox="1"/>
          <p:nvPr/>
        </p:nvSpPr>
        <p:spPr>
          <a:xfrm>
            <a:off x="6475412" y="501650"/>
            <a:ext cx="536575" cy="3381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mid</a:t>
            </a:r>
            <a:endParaRPr/>
          </a:p>
        </p:txBody>
      </p:sp>
      <p:sp>
        <p:nvSpPr>
          <p:cNvPr id="246" name="Google Shape;246;p19"/>
          <p:cNvSpPr txBox="1"/>
          <p:nvPr/>
        </p:nvSpPr>
        <p:spPr>
          <a:xfrm>
            <a:off x="6953250" y="501650"/>
            <a:ext cx="492125" cy="3381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41F6"/>
              </a:buClr>
              <a:buSzPts val="1600"/>
              <a:buFont typeface="Times New Roman"/>
              <a:buNone/>
            </a:pPr>
            <a:r>
              <a:rPr b="1" i="0" lang="en-US" sz="1600" u="none">
                <a:solidFill>
                  <a:srgbClr val="1641F6"/>
                </a:solidFill>
                <a:latin typeface="Times New Roman"/>
                <a:ea typeface="Times New Roman"/>
                <a:cs typeface="Times New Roman"/>
                <a:sym typeface="Times New Roman"/>
              </a:rPr>
              <a:t>low</a:t>
            </a:r>
            <a:endParaRPr/>
          </a:p>
        </p:txBody>
      </p:sp>
      <p:sp>
        <p:nvSpPr>
          <p:cNvPr id="247" name="Google Shape;247;p19"/>
          <p:cNvSpPr txBox="1"/>
          <p:nvPr/>
        </p:nvSpPr>
        <p:spPr>
          <a:xfrm>
            <a:off x="4591050" y="3560762"/>
            <a:ext cx="4343400" cy="930275"/>
          </a:xfrm>
          <a:prstGeom prst="rect">
            <a:avLst/>
          </a:prstGeom>
          <a:solidFill>
            <a:schemeClr val="lt1"/>
          </a:solidFill>
          <a:ln cap="flat" cmpd="sng" w="254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Step-2: </a:t>
            </a:r>
            <a:r>
              <a:rPr b="1" i="0" lang="en-US" sz="1600" u="none">
                <a:solidFill>
                  <a:srgbClr val="00B050"/>
                </a:solidFill>
                <a:latin typeface="Times New Roman"/>
                <a:ea typeface="Times New Roman"/>
                <a:cs typeface="Times New Roman"/>
                <a:sym typeface="Times New Roman"/>
              </a:rPr>
              <a:t>mid   = (low + high ) / 2 = (5 + 8) /2 = 6</a:t>
            </a:r>
            <a:endParaRPr/>
          </a:p>
          <a:p>
            <a:pPr indent="0" lvl="0" marL="0" marR="0" rtl="0" algn="l">
              <a:lnSpc>
                <a:spcPct val="100000"/>
              </a:lnSpc>
              <a:spcBef>
                <a:spcPts val="320"/>
              </a:spcBef>
              <a:spcAft>
                <a:spcPts val="0"/>
              </a:spcAft>
              <a:buClr>
                <a:srgbClr val="00B050"/>
              </a:buClr>
              <a:buSzPts val="1600"/>
              <a:buFont typeface="Times New Roman"/>
              <a:buNone/>
            </a:pPr>
            <a:r>
              <a:rPr b="1" i="0" lang="en-US" sz="1600" u="none">
                <a:solidFill>
                  <a:srgbClr val="00B050"/>
                </a:solidFill>
                <a:latin typeface="Times New Roman"/>
                <a:ea typeface="Times New Roman"/>
                <a:cs typeface="Times New Roman"/>
                <a:sym typeface="Times New Roman"/>
              </a:rPr>
              <a:t>             A[mid] = 51 &lt; 55</a:t>
            </a:r>
            <a:endParaRPr/>
          </a:p>
          <a:p>
            <a:pPr indent="0" lvl="0" marL="0" marR="0" rtl="0" algn="l">
              <a:lnSpc>
                <a:spcPct val="100000"/>
              </a:lnSpc>
              <a:spcBef>
                <a:spcPts val="320"/>
              </a:spcBef>
              <a:spcAft>
                <a:spcPts val="0"/>
              </a:spcAft>
              <a:buClr>
                <a:srgbClr val="00B050"/>
              </a:buClr>
              <a:buSzPts val="1600"/>
              <a:buFont typeface="Times New Roman"/>
              <a:buNone/>
            </a:pPr>
            <a:r>
              <a:rPr b="1" i="0" lang="en-US" sz="1600" u="none">
                <a:solidFill>
                  <a:srgbClr val="00B050"/>
                </a:solidFill>
                <a:latin typeface="Times New Roman"/>
                <a:ea typeface="Times New Roman"/>
                <a:cs typeface="Times New Roman"/>
                <a:sym typeface="Times New Roman"/>
              </a:rPr>
              <a:t>             low = mid + 1 = 7</a:t>
            </a:r>
            <a:endParaRPr/>
          </a:p>
        </p:txBody>
      </p:sp>
      <p:sp>
        <p:nvSpPr>
          <p:cNvPr id="248" name="Google Shape;248;p19"/>
          <p:cNvSpPr txBox="1"/>
          <p:nvPr/>
        </p:nvSpPr>
        <p:spPr>
          <a:xfrm>
            <a:off x="7943850" y="501650"/>
            <a:ext cx="514350" cy="3381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41F6"/>
              </a:buClr>
              <a:buSzPts val="1600"/>
              <a:buFont typeface="Times New Roman"/>
              <a:buNone/>
            </a:pPr>
            <a:r>
              <a:rPr b="0" i="0" lang="en-US" sz="1600" u="none">
                <a:solidFill>
                  <a:srgbClr val="1641F6"/>
                </a:solidFill>
                <a:latin typeface="Times New Roman"/>
                <a:ea typeface="Times New Roman"/>
                <a:cs typeface="Times New Roman"/>
                <a:sym typeface="Times New Roman"/>
              </a:rPr>
              <a:t>low</a:t>
            </a:r>
            <a:endParaRPr/>
          </a:p>
        </p:txBody>
      </p:sp>
      <p:sp>
        <p:nvSpPr>
          <p:cNvPr id="249" name="Google Shape;249;p19"/>
          <p:cNvSpPr txBox="1"/>
          <p:nvPr/>
        </p:nvSpPr>
        <p:spPr>
          <a:xfrm>
            <a:off x="4600575" y="4905375"/>
            <a:ext cx="4343400" cy="965200"/>
          </a:xfrm>
          <a:prstGeom prst="rect">
            <a:avLst/>
          </a:prstGeom>
          <a:solidFill>
            <a:schemeClr val="lt1"/>
          </a:solidFill>
          <a:ln cap="flat" cmpd="sng" w="254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Step-3: </a:t>
            </a:r>
            <a:r>
              <a:rPr b="1" i="0" lang="en-US" sz="1600" u="none">
                <a:solidFill>
                  <a:srgbClr val="00B050"/>
                </a:solidFill>
                <a:latin typeface="Times New Roman"/>
                <a:ea typeface="Times New Roman"/>
                <a:cs typeface="Times New Roman"/>
                <a:sym typeface="Times New Roman"/>
              </a:rPr>
              <a:t>mid   = (low + high ) / 2 = (7 + 8) /2 = 7</a:t>
            </a:r>
            <a:endParaRPr/>
          </a:p>
          <a:p>
            <a:pPr indent="0" lvl="0" marL="0" marR="0" rtl="0" algn="l">
              <a:lnSpc>
                <a:spcPct val="100000"/>
              </a:lnSpc>
              <a:spcBef>
                <a:spcPts val="320"/>
              </a:spcBef>
              <a:spcAft>
                <a:spcPts val="0"/>
              </a:spcAft>
              <a:buClr>
                <a:srgbClr val="00B050"/>
              </a:buClr>
              <a:buSzPts val="1600"/>
              <a:buFont typeface="Times New Roman"/>
              <a:buNone/>
            </a:pPr>
            <a:r>
              <a:rPr b="1" i="0" lang="en-US" sz="1600" u="none">
                <a:solidFill>
                  <a:srgbClr val="00B050"/>
                </a:solidFill>
                <a:latin typeface="Times New Roman"/>
                <a:ea typeface="Times New Roman"/>
                <a:cs typeface="Times New Roman"/>
                <a:sym typeface="Times New Roman"/>
              </a:rPr>
              <a:t>             A[mid] = 55 == 55</a:t>
            </a:r>
            <a:endParaRPr/>
          </a:p>
          <a:p>
            <a:pPr indent="0" lvl="0" marL="0" marR="0" rtl="0" algn="l">
              <a:lnSpc>
                <a:spcPct val="100000"/>
              </a:lnSpc>
              <a:spcBef>
                <a:spcPts val="360"/>
              </a:spcBef>
              <a:spcAft>
                <a:spcPts val="0"/>
              </a:spcAft>
              <a:buClr>
                <a:srgbClr val="00B050"/>
              </a:buClr>
              <a:buSzPts val="1600"/>
              <a:buFont typeface="Times New Roman"/>
              <a:buNone/>
            </a:pPr>
            <a:r>
              <a:rPr b="1" i="0" lang="en-US" sz="1600" u="none">
                <a:solidFill>
                  <a:srgbClr val="00B050"/>
                </a:solidFill>
                <a:latin typeface="Times New Roman"/>
                <a:ea typeface="Times New Roman"/>
                <a:cs typeface="Times New Roman"/>
                <a:sym typeface="Times New Roman"/>
              </a:rPr>
              <a:t>             </a:t>
            </a:r>
            <a:r>
              <a:rPr b="1" i="0" lang="en-US" sz="1800" u="none">
                <a:solidFill>
                  <a:srgbClr val="1641F6"/>
                </a:solidFill>
                <a:latin typeface="Times New Roman"/>
                <a:ea typeface="Times New Roman"/>
                <a:cs typeface="Times New Roman"/>
                <a:sym typeface="Times New Roman"/>
              </a:rPr>
              <a:t>found</a:t>
            </a:r>
            <a:endParaRPr/>
          </a:p>
        </p:txBody>
      </p:sp>
      <p:sp>
        <p:nvSpPr>
          <p:cNvPr id="250" name="Google Shape;250;p19"/>
          <p:cNvSpPr txBox="1"/>
          <p:nvPr/>
        </p:nvSpPr>
        <p:spPr>
          <a:xfrm>
            <a:off x="7485062" y="496887"/>
            <a:ext cx="536575" cy="3381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mid</a:t>
            </a:r>
            <a:endParaRPr/>
          </a:p>
        </p:txBody>
      </p:sp>
      <p:sp>
        <p:nvSpPr>
          <p:cNvPr id="251" name="Google Shape;251;p19"/>
          <p:cNvSpPr txBox="1"/>
          <p:nvPr/>
        </p:nvSpPr>
        <p:spPr>
          <a:xfrm>
            <a:off x="7932737" y="276225"/>
            <a:ext cx="536575" cy="3381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mid</a:t>
            </a:r>
            <a:endParaRPr/>
          </a:p>
        </p:txBody>
      </p:sp>
      <p:sp>
        <p:nvSpPr>
          <p:cNvPr id="252" name="Google Shape;252;p19"/>
          <p:cNvSpPr txBox="1"/>
          <p:nvPr/>
        </p:nvSpPr>
        <p:spPr>
          <a:xfrm>
            <a:off x="2894012" y="50800"/>
            <a:ext cx="1470025" cy="460375"/>
          </a:xfrm>
          <a:prstGeom prst="rect">
            <a:avLst/>
          </a:prstGeom>
          <a:solidFill>
            <a:srgbClr val="CCFF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Search 55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914400" y="3810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4000"/>
              <a:buFont typeface="Times New Roman"/>
              <a:buNone/>
            </a:pPr>
            <a:r>
              <a:rPr b="1" i="0" lang="en-US" sz="4000" u="sng">
                <a:solidFill>
                  <a:srgbClr val="FF0000"/>
                </a:solidFill>
                <a:latin typeface="Times New Roman"/>
                <a:ea typeface="Times New Roman"/>
                <a:cs typeface="Times New Roman"/>
                <a:sym typeface="Times New Roman"/>
              </a:rPr>
              <a:t>Today’s Contents</a:t>
            </a:r>
            <a:endParaRPr/>
          </a:p>
        </p:txBody>
      </p:sp>
      <p:sp>
        <p:nvSpPr>
          <p:cNvPr id="99" name="Google Shape;99;p2"/>
          <p:cNvSpPr txBox="1"/>
          <p:nvPr>
            <p:ph idx="1" type="body"/>
          </p:nvPr>
        </p:nvSpPr>
        <p:spPr>
          <a:xfrm>
            <a:off x="654050" y="15240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Different Types of Algorithms Algorithm?</a:t>
            </a:r>
            <a:endParaRPr b="1" i="0" sz="2400" u="none" cap="none" strike="noStrike">
              <a:solidFill>
                <a:srgbClr val="1641F6"/>
              </a:solidFill>
              <a:latin typeface="Times New Roman"/>
              <a:ea typeface="Times New Roman"/>
              <a:cs typeface="Times New Roman"/>
              <a:sym typeface="Times New Roman"/>
            </a:endParaRPr>
          </a:p>
          <a:p>
            <a:pPr indent="-342900" lvl="0" marL="342900" marR="0" rtl="0" algn="l">
              <a:lnSpc>
                <a:spcPct val="150000"/>
              </a:lnSpc>
              <a:spcBef>
                <a:spcPts val="48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Searching Algorithms</a:t>
            </a:r>
            <a:endParaRPr/>
          </a:p>
          <a:p>
            <a:pPr indent="-342900" lvl="0" marL="342900" marR="0" rtl="0" algn="l">
              <a:lnSpc>
                <a:spcPct val="150000"/>
              </a:lnSpc>
              <a:spcBef>
                <a:spcPts val="48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Complexity Analysis of Searching Algorithms</a:t>
            </a:r>
            <a:endParaRPr b="1" i="0" sz="2400" u="none" cap="none" strike="noStrike">
              <a:solidFill>
                <a:srgbClr val="1641F6"/>
              </a:solidFill>
              <a:latin typeface="Times New Roman"/>
              <a:ea typeface="Times New Roman"/>
              <a:cs typeface="Times New Roman"/>
              <a:sym typeface="Times New Roman"/>
            </a:endParaRPr>
          </a:p>
          <a:p>
            <a:pPr indent="-342900" lvl="0" marL="342900" marR="0" rtl="0" algn="l">
              <a:lnSpc>
                <a:spcPct val="150000"/>
              </a:lnSpc>
              <a:spcBef>
                <a:spcPts val="48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Questions for You!</a:t>
            </a:r>
            <a:endParaRPr b="1" i="0" sz="2400" u="none" cap="none" strike="noStrike">
              <a:solidFill>
                <a:srgbClr val="1641F6"/>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Times New Roman"/>
              <a:buNone/>
            </a:pPr>
            <a:r>
              <a:t/>
            </a:r>
            <a:endParaRPr b="1" i="0" sz="2400" u="none">
              <a:solidFill>
                <a:srgbClr val="1641F6"/>
              </a:solidFill>
              <a:latin typeface="Times New Roman"/>
              <a:ea typeface="Times New Roman"/>
              <a:cs typeface="Times New Roman"/>
              <a:sym typeface="Times New Roman"/>
            </a:endParaRPr>
          </a:p>
        </p:txBody>
      </p:sp>
      <p:sp>
        <p:nvSpPr>
          <p:cNvPr id="100" name="Google Shape;100;p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200"/>
              <a:buFont typeface="Times New Roman"/>
              <a:buNone/>
            </a:pPr>
            <a:r>
              <a:rPr b="1" i="0" lang="en-US" sz="3200" u="sng">
                <a:solidFill>
                  <a:srgbClr val="FF0000"/>
                </a:solidFill>
                <a:latin typeface="Times New Roman"/>
                <a:ea typeface="Times New Roman"/>
                <a:cs typeface="Times New Roman"/>
                <a:sym typeface="Times New Roman"/>
              </a:rPr>
              <a:t>Complexity Analysis of Binary Search</a:t>
            </a:r>
            <a:endParaRPr/>
          </a:p>
        </p:txBody>
      </p:sp>
      <p:sp>
        <p:nvSpPr>
          <p:cNvPr id="259" name="Google Shape;259;p2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60" name="Google Shape;260;p20"/>
          <p:cNvSpPr txBox="1"/>
          <p:nvPr/>
        </p:nvSpPr>
        <p:spPr>
          <a:xfrm>
            <a:off x="5715000" y="1905000"/>
            <a:ext cx="3048000" cy="1717675"/>
          </a:xfrm>
          <a:prstGeom prst="rect">
            <a:avLst/>
          </a:prstGeom>
          <a:solidFill>
            <a:schemeClr val="lt1"/>
          </a:solidFill>
          <a:ln cap="flat" cmpd="sng" w="254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FF0000"/>
              </a:buClr>
              <a:buSzPts val="2400"/>
              <a:buFont typeface="Times New Roman"/>
              <a:buChar char="•"/>
            </a:pPr>
            <a:r>
              <a:rPr b="1" i="0" lang="en-US" sz="2400" u="none">
                <a:solidFill>
                  <a:srgbClr val="FF0000"/>
                </a:solidFill>
                <a:latin typeface="Times New Roman"/>
                <a:ea typeface="Times New Roman"/>
                <a:cs typeface="Times New Roman"/>
                <a:sym typeface="Times New Roman"/>
              </a:rPr>
              <a:t>Best case: </a:t>
            </a:r>
            <a:endParaRPr/>
          </a:p>
          <a:p>
            <a:pPr indent="-215900" lvl="0" marL="342900" marR="0" rtl="0" algn="l">
              <a:lnSpc>
                <a:spcPct val="100000"/>
              </a:lnSpc>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F0000"/>
              </a:buClr>
              <a:buSzPts val="2400"/>
              <a:buFont typeface="Times New Roman"/>
              <a:buChar char="•"/>
            </a:pPr>
            <a:r>
              <a:rPr b="1" i="0" lang="en-US" sz="2400" u="none">
                <a:solidFill>
                  <a:srgbClr val="FF0000"/>
                </a:solidFill>
                <a:latin typeface="Times New Roman"/>
                <a:ea typeface="Times New Roman"/>
                <a:cs typeface="Times New Roman"/>
                <a:sym typeface="Times New Roman"/>
              </a:rPr>
              <a:t>Worst Case:</a:t>
            </a:r>
            <a:endParaRPr/>
          </a:p>
          <a:p>
            <a:pPr indent="0" lvl="0" marL="0" marR="0" rtl="0" algn="l">
              <a:lnSpc>
                <a:spcPct val="100000"/>
              </a:lnSpc>
              <a:spcBef>
                <a:spcPts val="0"/>
              </a:spcBef>
              <a:spcAft>
                <a:spcPts val="0"/>
              </a:spcAft>
              <a:buNone/>
            </a:pPr>
            <a:r>
              <a:t/>
            </a:r>
            <a:endParaRPr b="1" i="0" sz="2400" u="none">
              <a:solidFill>
                <a:srgbClr val="FF0000"/>
              </a:solidFill>
              <a:latin typeface="Times New Roman"/>
              <a:ea typeface="Times New Roman"/>
              <a:cs typeface="Times New Roman"/>
              <a:sym typeface="Times New Roman"/>
            </a:endParaRPr>
          </a:p>
        </p:txBody>
      </p:sp>
      <p:pic>
        <p:nvPicPr>
          <p:cNvPr id="261" name="Google Shape;261;p20"/>
          <p:cNvPicPr preferRelativeResize="0"/>
          <p:nvPr/>
        </p:nvPicPr>
        <p:blipFill rotWithShape="1">
          <a:blip r:embed="rId3">
            <a:alphaModFix/>
          </a:blip>
          <a:srcRect b="8197" l="0" r="0" t="11474"/>
          <a:stretch/>
        </p:blipFill>
        <p:spPr>
          <a:xfrm>
            <a:off x="228600" y="1600200"/>
            <a:ext cx="5313362" cy="441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nvSpPr>
        <p:spPr>
          <a:xfrm>
            <a:off x="914400" y="381000"/>
            <a:ext cx="75438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200"/>
              <a:buFont typeface="Times New Roman"/>
              <a:buNone/>
            </a:pPr>
            <a:r>
              <a:rPr b="1" i="0" lang="en-US" sz="3200" u="sng">
                <a:solidFill>
                  <a:srgbClr val="FF0000"/>
                </a:solidFill>
                <a:latin typeface="Times New Roman"/>
                <a:ea typeface="Times New Roman"/>
                <a:cs typeface="Times New Roman"/>
                <a:sym typeface="Times New Roman"/>
              </a:rPr>
              <a:t>Features of Binary Search</a:t>
            </a:r>
            <a:endParaRPr/>
          </a:p>
        </p:txBody>
      </p:sp>
      <p:sp>
        <p:nvSpPr>
          <p:cNvPr id="268" name="Google Shape;268;p2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69" name="Google Shape;269;p21"/>
          <p:cNvSpPr txBox="1"/>
          <p:nvPr/>
        </p:nvSpPr>
        <p:spPr>
          <a:xfrm>
            <a:off x="914400" y="1676400"/>
            <a:ext cx="7731125" cy="20320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It is great to search through </a:t>
            </a:r>
            <a:r>
              <a:rPr b="1" i="0" lang="en-US" sz="2400" u="none">
                <a:solidFill>
                  <a:srgbClr val="1641F6"/>
                </a:solidFill>
                <a:latin typeface="Times New Roman"/>
                <a:ea typeface="Times New Roman"/>
                <a:cs typeface="Times New Roman"/>
                <a:sym typeface="Times New Roman"/>
              </a:rPr>
              <a:t>large </a:t>
            </a:r>
            <a:r>
              <a:rPr b="1" i="0" lang="en-US" sz="2400" u="none">
                <a:solidFill>
                  <a:srgbClr val="00B050"/>
                </a:solidFill>
                <a:latin typeface="Times New Roman"/>
                <a:ea typeface="Times New Roman"/>
                <a:cs typeface="Times New Roman"/>
                <a:sym typeface="Times New Roman"/>
              </a:rPr>
              <a:t>sorted</a:t>
            </a:r>
            <a:r>
              <a:rPr b="1" i="0" lang="en-US" sz="2400" u="none">
                <a:solidFill>
                  <a:srgbClr val="1641F6"/>
                </a:solidFill>
                <a:latin typeface="Times New Roman"/>
                <a:ea typeface="Times New Roman"/>
                <a:cs typeface="Times New Roman"/>
                <a:sym typeface="Times New Roman"/>
              </a:rPr>
              <a:t> arrays</a:t>
            </a:r>
            <a:r>
              <a:rPr b="0" i="0" lang="en-US" sz="2400" u="none">
                <a:solidFill>
                  <a:schemeClr val="dk1"/>
                </a:solidFill>
                <a:latin typeface="Times New Roman"/>
                <a:ea typeface="Times New Roman"/>
                <a:cs typeface="Times New Roman"/>
                <a:sym typeface="Times New Roman"/>
              </a:rPr>
              <a:t>.</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It has a time complexity of </a:t>
            </a:r>
            <a:r>
              <a:rPr b="1" i="0" lang="en-US" sz="2400" u="none">
                <a:solidFill>
                  <a:srgbClr val="00B050"/>
                </a:solidFill>
                <a:latin typeface="Times New Roman"/>
                <a:ea typeface="Times New Roman"/>
                <a:cs typeface="Times New Roman"/>
                <a:sym typeface="Times New Roman"/>
              </a:rPr>
              <a:t>O(log n) </a:t>
            </a:r>
            <a:r>
              <a:rPr b="0" i="0" lang="en-US" sz="2400" u="none">
                <a:solidFill>
                  <a:schemeClr val="dk1"/>
                </a:solidFill>
                <a:latin typeface="Times New Roman"/>
                <a:ea typeface="Times New Roman"/>
                <a:cs typeface="Times New Roman"/>
                <a:sym typeface="Times New Roman"/>
              </a:rPr>
              <a:t>which is a very good time complexity. </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It has also a </a:t>
            </a:r>
            <a:r>
              <a:rPr b="1" i="0" lang="en-US" sz="2400" u="none">
                <a:solidFill>
                  <a:srgbClr val="1641F6"/>
                </a:solidFill>
                <a:latin typeface="Times New Roman"/>
                <a:ea typeface="Times New Roman"/>
                <a:cs typeface="Times New Roman"/>
                <a:sym typeface="Times New Roman"/>
              </a:rPr>
              <a:t>simple</a:t>
            </a:r>
            <a:r>
              <a:rPr b="0" i="0" lang="en-US" sz="2400" u="none">
                <a:solidFill>
                  <a:srgbClr val="1641F6"/>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implementation.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76" name="Google Shape;276;p22"/>
          <p:cNvPicPr preferRelativeResize="0"/>
          <p:nvPr/>
        </p:nvPicPr>
        <p:blipFill rotWithShape="1">
          <a:blip r:embed="rId3">
            <a:alphaModFix/>
          </a:blip>
          <a:srcRect b="0" l="0" r="0" t="0"/>
          <a:stretch/>
        </p:blipFill>
        <p:spPr>
          <a:xfrm>
            <a:off x="1600200" y="1981200"/>
            <a:ext cx="5767387" cy="25955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83" name="Google Shape;283;p23"/>
          <p:cNvPicPr preferRelativeResize="0"/>
          <p:nvPr/>
        </p:nvPicPr>
        <p:blipFill rotWithShape="1">
          <a:blip r:embed="rId3">
            <a:alphaModFix/>
          </a:blip>
          <a:srcRect b="0" l="0" r="0" t="0"/>
          <a:stretch/>
        </p:blipFill>
        <p:spPr>
          <a:xfrm>
            <a:off x="838200" y="2057400"/>
            <a:ext cx="7500937" cy="2667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nvSpPr>
        <p:spPr>
          <a:xfrm>
            <a:off x="762000" y="457200"/>
            <a:ext cx="7391400" cy="8270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200"/>
              <a:buFont typeface="Times New Roman"/>
              <a:buNone/>
            </a:pPr>
            <a:r>
              <a:rPr b="1" i="0" lang="en-US" sz="3200" u="sng">
                <a:solidFill>
                  <a:srgbClr val="FF0000"/>
                </a:solidFill>
                <a:latin typeface="Times New Roman"/>
                <a:ea typeface="Times New Roman"/>
                <a:cs typeface="Times New Roman"/>
                <a:sym typeface="Times New Roman"/>
              </a:rPr>
              <a:t>Complexity Analysis of Two Algorithms</a:t>
            </a:r>
            <a:endParaRPr/>
          </a:p>
        </p:txBody>
      </p:sp>
      <p:sp>
        <p:nvSpPr>
          <p:cNvPr id="290" name="Google Shape;290;p2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291" name="Google Shape;291;p24"/>
          <p:cNvGraphicFramePr/>
          <p:nvPr/>
        </p:nvGraphicFramePr>
        <p:xfrm>
          <a:off x="914400" y="1981200"/>
          <a:ext cx="3000000" cy="3000000"/>
        </p:xfrm>
        <a:graphic>
          <a:graphicData uri="http://schemas.openxmlformats.org/drawingml/2006/table">
            <a:tbl>
              <a:tblPr>
                <a:noFill/>
                <a:tableStyleId>{EEB068E7-01C7-4079-9F50-C8D8746F8D8C}</a:tableStyleId>
              </a:tblPr>
              <a:tblGrid>
                <a:gridCol w="2336800"/>
                <a:gridCol w="2336800"/>
                <a:gridCol w="2336800"/>
              </a:tblGrid>
              <a:tr h="736600">
                <a:tc>
                  <a:txBody>
                    <a:bodyPr/>
                    <a:lstStyle/>
                    <a:p>
                      <a:pPr indent="0" lvl="0" marL="0" marR="0" rtl="0" algn="ctr">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Algorithm</a:t>
                      </a:r>
                      <a:endParaRPr/>
                    </a:p>
                  </a:txBody>
                  <a:tcPr marT="76200" marB="76200" marR="952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99"/>
                    </a:solidFill>
                  </a:tcPr>
                </a:tc>
                <a:tc>
                  <a:txBody>
                    <a:bodyPr/>
                    <a:lstStyle/>
                    <a:p>
                      <a:pPr indent="0" lvl="0" marL="0" marR="0" rtl="0" algn="ctr">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Best case</a:t>
                      </a:r>
                      <a:endParaRPr/>
                    </a:p>
                  </a:txBody>
                  <a:tcPr marT="76200" marB="76200" marR="95250" marL="95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FFFEA"/>
                    </a:solidFill>
                  </a:tcPr>
                </a:tc>
                <a:tc>
                  <a:txBody>
                    <a:bodyPr/>
                    <a:lstStyle/>
                    <a:p>
                      <a:pPr indent="0" lvl="0" marL="0" marR="0" rtl="0" algn="ctr">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Worst case</a:t>
                      </a:r>
                      <a:endParaRPr/>
                    </a:p>
                  </a:txBody>
                  <a:tcPr marT="76200" marB="76200" marR="95250" marL="95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FFFEA"/>
                    </a:solidFill>
                  </a:tcPr>
                </a:tc>
              </a:tr>
              <a:tr h="736600">
                <a:tc>
                  <a:txBody>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Linear search</a:t>
                      </a:r>
                      <a:endParaRPr/>
                    </a:p>
                  </a:txBody>
                  <a:tcPr marT="76200" marB="76200" marR="952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EF7DE"/>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O(1)</a:t>
                      </a:r>
                      <a:endParaRPr/>
                    </a:p>
                  </a:txBody>
                  <a:tcPr marT="76200" marB="7620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O(N)</a:t>
                      </a:r>
                      <a:endParaRPr/>
                    </a:p>
                  </a:txBody>
                  <a:tcPr marT="76200" marB="7620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736600">
                <a:tc>
                  <a:txBody>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Binary search</a:t>
                      </a:r>
                      <a:endParaRPr/>
                    </a:p>
                  </a:txBody>
                  <a:tcPr marT="76200" marB="76200" marR="952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EF7DE"/>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O(1)</a:t>
                      </a:r>
                      <a:endParaRPr/>
                    </a:p>
                  </a:txBody>
                  <a:tcPr marT="76200" marB="7620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O(log N)</a:t>
                      </a:r>
                      <a:endParaRPr/>
                    </a:p>
                  </a:txBody>
                  <a:tcPr marT="76200" marB="7620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nvSpPr>
        <p:spPr>
          <a:xfrm>
            <a:off x="381000" y="1316037"/>
            <a:ext cx="8534400" cy="4724400"/>
          </a:xfrm>
          <a:prstGeom prst="rect">
            <a:avLst/>
          </a:prstGeom>
          <a:noFill/>
          <a:ln>
            <a:noFill/>
          </a:ln>
        </p:spPr>
        <p:txBody>
          <a:bodyPr anchorCtr="0" anchor="ctr" bIns="45700" lIns="91425" spcFirstLastPara="1" rIns="91425" wrap="square" tIns="45700">
            <a:noAutofit/>
          </a:bodyPr>
          <a:lstStyle/>
          <a:p>
            <a:pPr indent="-457200" lvl="0" marL="457200" marR="0" rtl="0" algn="l">
              <a:lnSpc>
                <a:spcPct val="100000"/>
              </a:lnSpc>
              <a:spcBef>
                <a:spcPts val="0"/>
              </a:spcBef>
              <a:spcAft>
                <a:spcPts val="0"/>
              </a:spcAft>
              <a:buClr>
                <a:srgbClr val="0070C0"/>
              </a:buClr>
              <a:buSzPts val="2400"/>
              <a:buFont typeface="Arial"/>
              <a:buChar char="•"/>
            </a:pPr>
            <a:r>
              <a:rPr b="1" i="0" lang="en-US" sz="2400" u="none">
                <a:solidFill>
                  <a:srgbClr val="0070C0"/>
                </a:solidFill>
                <a:latin typeface="Times New Roman"/>
                <a:ea typeface="Times New Roman"/>
                <a:cs typeface="Times New Roman"/>
                <a:sym typeface="Times New Roman"/>
              </a:rPr>
              <a:t>If we have an array of length </a:t>
            </a:r>
            <a:r>
              <a:rPr b="1" i="0" lang="en-US" sz="2400" u="none">
                <a:solidFill>
                  <a:srgbClr val="00B050"/>
                </a:solidFill>
                <a:latin typeface="Times New Roman"/>
                <a:ea typeface="Times New Roman"/>
                <a:cs typeface="Times New Roman"/>
                <a:sym typeface="Times New Roman"/>
              </a:rPr>
              <a:t>70000000</a:t>
            </a:r>
            <a:r>
              <a:rPr b="1" i="0" lang="en-US" sz="2400" u="none">
                <a:solidFill>
                  <a:srgbClr val="0070C0"/>
                </a:solidFill>
                <a:latin typeface="Times New Roman"/>
                <a:ea typeface="Times New Roman"/>
                <a:cs typeface="Times New Roman"/>
                <a:sym typeface="Times New Roman"/>
              </a:rPr>
              <a:t> but </a:t>
            </a:r>
            <a:r>
              <a:rPr b="1" i="0" lang="en-US" sz="2400" u="none">
                <a:solidFill>
                  <a:srgbClr val="00B050"/>
                </a:solidFill>
                <a:latin typeface="Times New Roman"/>
                <a:ea typeface="Times New Roman"/>
                <a:cs typeface="Times New Roman"/>
                <a:sym typeface="Times New Roman"/>
              </a:rPr>
              <a:t>sorted</a:t>
            </a:r>
            <a:r>
              <a:rPr b="1" i="0" lang="en-US" sz="2400" u="none">
                <a:solidFill>
                  <a:srgbClr val="0070C0"/>
                </a:solidFill>
                <a:latin typeface="Times New Roman"/>
                <a:ea typeface="Times New Roman"/>
                <a:cs typeface="Times New Roman"/>
                <a:sym typeface="Times New Roman"/>
              </a:rPr>
              <a:t>, which searching algorithm will work fast and why??</a:t>
            </a:r>
            <a:endParaRPr/>
          </a:p>
          <a:p>
            <a:pPr indent="-279400" lvl="0" marL="457200" marR="0" rtl="0" algn="l">
              <a:lnSpc>
                <a:spcPct val="100000"/>
              </a:lnSpc>
              <a:spcBef>
                <a:spcPts val="0"/>
              </a:spcBef>
              <a:spcAft>
                <a:spcPts val="0"/>
              </a:spcAft>
              <a:buClr>
                <a:schemeClr val="dk1"/>
              </a:buClr>
              <a:buSzPts val="2800"/>
              <a:buFont typeface="Arial"/>
              <a:buNone/>
            </a:pPr>
            <a:r>
              <a:t/>
            </a:r>
            <a:endParaRPr b="1" i="0" sz="2800" u="none">
              <a:solidFill>
                <a:srgbClr val="0070C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70C0"/>
              </a:buClr>
              <a:buSzPts val="2400"/>
              <a:buFont typeface="Arial"/>
              <a:buChar char="•"/>
            </a:pPr>
            <a:r>
              <a:rPr b="1" i="0" lang="en-US" sz="2400" u="none">
                <a:solidFill>
                  <a:srgbClr val="0070C0"/>
                </a:solidFill>
                <a:latin typeface="Times New Roman"/>
                <a:ea typeface="Times New Roman"/>
                <a:cs typeface="Times New Roman"/>
                <a:sym typeface="Times New Roman"/>
              </a:rPr>
              <a:t>Which </a:t>
            </a:r>
            <a:r>
              <a:rPr b="1" i="0" lang="en-US" sz="2400" u="none">
                <a:solidFill>
                  <a:srgbClr val="00B050"/>
                </a:solidFill>
                <a:latin typeface="Times New Roman"/>
                <a:ea typeface="Times New Roman"/>
                <a:cs typeface="Times New Roman"/>
                <a:sym typeface="Times New Roman"/>
              </a:rPr>
              <a:t>Searching Algorithm </a:t>
            </a:r>
            <a:r>
              <a:rPr b="1" i="0" lang="en-US" sz="2400" u="none">
                <a:solidFill>
                  <a:srgbClr val="0070C0"/>
                </a:solidFill>
                <a:latin typeface="Times New Roman"/>
                <a:ea typeface="Times New Roman"/>
                <a:cs typeface="Times New Roman"/>
                <a:sym typeface="Times New Roman"/>
              </a:rPr>
              <a:t>is followed to search any data from a </a:t>
            </a:r>
            <a:r>
              <a:rPr b="1" i="0" lang="en-US" sz="2400" u="none">
                <a:solidFill>
                  <a:srgbClr val="FF0000"/>
                </a:solidFill>
                <a:latin typeface="Times New Roman"/>
                <a:ea typeface="Times New Roman"/>
                <a:cs typeface="Times New Roman"/>
                <a:sym typeface="Times New Roman"/>
              </a:rPr>
              <a:t>Dictionary</a:t>
            </a:r>
            <a:r>
              <a:rPr b="1" i="0" lang="en-US" sz="2400" u="none">
                <a:solidFill>
                  <a:srgbClr val="0070C0"/>
                </a:solidFill>
                <a:latin typeface="Times New Roman"/>
                <a:ea typeface="Times New Roman"/>
                <a:cs typeface="Times New Roman"/>
                <a:sym typeface="Times New Roman"/>
              </a:rPr>
              <a:t>?</a:t>
            </a:r>
            <a:endParaRPr/>
          </a:p>
          <a:p>
            <a:pPr indent="-279400" lvl="0" marL="457200" marR="0" rtl="0" algn="l">
              <a:lnSpc>
                <a:spcPct val="100000"/>
              </a:lnSpc>
              <a:spcBef>
                <a:spcPts val="0"/>
              </a:spcBef>
              <a:spcAft>
                <a:spcPts val="0"/>
              </a:spcAft>
              <a:buClr>
                <a:schemeClr val="dk1"/>
              </a:buClr>
              <a:buSzPts val="2800"/>
              <a:buFont typeface="Arial"/>
              <a:buNone/>
            </a:pPr>
            <a:r>
              <a:t/>
            </a:r>
            <a:endParaRPr b="1" i="0" sz="2800" u="none">
              <a:solidFill>
                <a:srgbClr val="0070C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Times New Roman"/>
              <a:buNone/>
            </a:pPr>
            <a:r>
              <a:t/>
            </a:r>
            <a:endParaRPr b="1" i="0" sz="2800" u="none">
              <a:solidFill>
                <a:srgbClr val="0070C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70C0"/>
              </a:buClr>
              <a:buSzPts val="2400"/>
              <a:buFont typeface="Arial"/>
              <a:buChar char="•"/>
            </a:pPr>
            <a:r>
              <a:rPr b="1" i="0" lang="en-US" sz="2400" u="none">
                <a:solidFill>
                  <a:srgbClr val="0070C0"/>
                </a:solidFill>
                <a:latin typeface="Times New Roman"/>
                <a:ea typeface="Times New Roman"/>
                <a:cs typeface="Times New Roman"/>
                <a:sym typeface="Times New Roman"/>
              </a:rPr>
              <a:t>Search item </a:t>
            </a:r>
            <a:r>
              <a:rPr b="1" i="0" lang="en-US" sz="2400" u="none">
                <a:solidFill>
                  <a:srgbClr val="FF0000"/>
                </a:solidFill>
                <a:latin typeface="Times New Roman"/>
                <a:ea typeface="Times New Roman"/>
                <a:cs typeface="Times New Roman"/>
                <a:sym typeface="Times New Roman"/>
              </a:rPr>
              <a:t>75</a:t>
            </a:r>
            <a:r>
              <a:rPr b="1" i="0" lang="en-US" sz="2400" u="none">
                <a:solidFill>
                  <a:srgbClr val="0070C0"/>
                </a:solidFill>
                <a:latin typeface="Times New Roman"/>
                <a:ea typeface="Times New Roman"/>
                <a:cs typeface="Times New Roman"/>
                <a:sym typeface="Times New Roman"/>
              </a:rPr>
              <a:t> using </a:t>
            </a:r>
            <a:r>
              <a:rPr b="1" i="0" lang="en-US" sz="2400" u="none">
                <a:solidFill>
                  <a:srgbClr val="FF0000"/>
                </a:solidFill>
                <a:latin typeface="Times New Roman"/>
                <a:ea typeface="Times New Roman"/>
                <a:cs typeface="Times New Roman"/>
                <a:sym typeface="Times New Roman"/>
              </a:rPr>
              <a:t>binary search </a:t>
            </a:r>
            <a:r>
              <a:rPr b="1" i="0" lang="en-US" sz="2400" u="none">
                <a:solidFill>
                  <a:srgbClr val="0070C0"/>
                </a:solidFill>
                <a:latin typeface="Times New Roman"/>
                <a:ea typeface="Times New Roman"/>
                <a:cs typeface="Times New Roman"/>
                <a:sym typeface="Times New Roman"/>
              </a:rPr>
              <a:t>algorithm from the following list.      </a:t>
            </a:r>
            <a:endParaRPr/>
          </a:p>
          <a:p>
            <a:pPr indent="-457200" lvl="0" marL="457200" marR="0" rtl="0" algn="l">
              <a:lnSpc>
                <a:spcPct val="100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     </a:t>
            </a:r>
            <a:endParaRPr/>
          </a:p>
          <a:p>
            <a:pPr indent="-457200" lvl="0" marL="457200" marR="0" rtl="0" algn="l">
              <a:lnSpc>
                <a:spcPct val="100000"/>
              </a:lnSpc>
              <a:spcBef>
                <a:spcPts val="0"/>
              </a:spcBef>
              <a:spcAft>
                <a:spcPts val="0"/>
              </a:spcAft>
              <a:buClr>
                <a:srgbClr val="00B050"/>
              </a:buClr>
              <a:buSzPts val="2800"/>
              <a:buFont typeface="Times New Roman"/>
              <a:buNone/>
            </a:pPr>
            <a:r>
              <a:rPr b="1" i="0" lang="en-US" sz="2800" u="none">
                <a:solidFill>
                  <a:srgbClr val="00B050"/>
                </a:solidFill>
                <a:latin typeface="Times New Roman"/>
                <a:ea typeface="Times New Roman"/>
                <a:cs typeface="Times New Roman"/>
                <a:sym typeface="Times New Roman"/>
              </a:rPr>
              <a:t>       </a:t>
            </a:r>
            <a:r>
              <a:rPr b="1" i="0" lang="en-US" sz="2800" u="none">
                <a:solidFill>
                  <a:srgbClr val="7030A0"/>
                </a:solidFill>
                <a:latin typeface="Times New Roman"/>
                <a:ea typeface="Times New Roman"/>
                <a:cs typeface="Times New Roman"/>
                <a:sym typeface="Times New Roman"/>
              </a:rPr>
              <a:t>A=  [22, 3, 127, 515, 163, 69, 75, 88, 96, 10]</a:t>
            </a:r>
            <a:endParaRPr/>
          </a:p>
        </p:txBody>
      </p:sp>
      <p:sp>
        <p:nvSpPr>
          <p:cNvPr id="298" name="Google Shape;298;p2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99" name="Google Shape;299;p25"/>
          <p:cNvSpPr txBox="1"/>
          <p:nvPr/>
        </p:nvSpPr>
        <p:spPr>
          <a:xfrm>
            <a:off x="1036637" y="228600"/>
            <a:ext cx="7223125" cy="1073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400"/>
              <a:buFont typeface="Times New Roman"/>
              <a:buNone/>
            </a:pPr>
            <a:r>
              <a:rPr b="1" i="0" lang="en-US" sz="4400" u="sng">
                <a:solidFill>
                  <a:srgbClr val="FF0000"/>
                </a:solidFill>
                <a:latin typeface="Times New Roman"/>
                <a:ea typeface="Times New Roman"/>
                <a:cs typeface="Times New Roman"/>
                <a:sym typeface="Times New Roman"/>
              </a:rPr>
              <a:t>Try to answer!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nvSpPr>
        <p:spPr>
          <a:xfrm>
            <a:off x="381000" y="1316037"/>
            <a:ext cx="8534400" cy="472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Search </a:t>
            </a:r>
            <a:r>
              <a:rPr b="1" i="0" lang="en-US" sz="2800" u="none">
                <a:solidFill>
                  <a:srgbClr val="FF0000"/>
                </a:solidFill>
                <a:latin typeface="Times New Roman"/>
                <a:ea typeface="Times New Roman"/>
                <a:cs typeface="Times New Roman"/>
                <a:sym typeface="Times New Roman"/>
              </a:rPr>
              <a:t>30</a:t>
            </a:r>
            <a:r>
              <a:rPr b="1" i="0" lang="en-US" sz="2800" u="none">
                <a:solidFill>
                  <a:srgbClr val="0070C0"/>
                </a:solidFill>
                <a:latin typeface="Times New Roman"/>
                <a:ea typeface="Times New Roman"/>
                <a:cs typeface="Times New Roman"/>
                <a:sym typeface="Times New Roman"/>
              </a:rPr>
              <a:t> from the list using Binary Search. Show each step.</a:t>
            </a:r>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B050"/>
              </a:buClr>
              <a:buSzPts val="2800"/>
              <a:buFont typeface="Times New Roman"/>
              <a:buNone/>
            </a:pPr>
            <a:r>
              <a:rPr b="1" i="0" lang="en-US" sz="2800" u="none">
                <a:solidFill>
                  <a:srgbClr val="00B050"/>
                </a:solidFill>
                <a:latin typeface="Times New Roman"/>
                <a:ea typeface="Times New Roman"/>
                <a:cs typeface="Times New Roman"/>
                <a:sym typeface="Times New Roman"/>
              </a:rPr>
              <a:t>       </a:t>
            </a:r>
            <a:endParaRPr b="1" i="0" sz="2800" u="none">
              <a:solidFill>
                <a:srgbClr val="7030A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rgbClr val="7030A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rgbClr val="7030A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rgbClr val="7030A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none">
              <a:solidFill>
                <a:srgbClr val="7030A0"/>
              </a:solidFill>
              <a:latin typeface="Times New Roman"/>
              <a:ea typeface="Times New Roman"/>
              <a:cs typeface="Times New Roman"/>
              <a:sym typeface="Times New Roman"/>
            </a:endParaRPr>
          </a:p>
        </p:txBody>
      </p:sp>
      <p:sp>
        <p:nvSpPr>
          <p:cNvPr id="306" name="Google Shape;306;p2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07" name="Google Shape;307;p26"/>
          <p:cNvSpPr txBox="1"/>
          <p:nvPr/>
        </p:nvSpPr>
        <p:spPr>
          <a:xfrm>
            <a:off x="1036637" y="242887"/>
            <a:ext cx="7223125" cy="1073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400"/>
              <a:buFont typeface="Times New Roman"/>
              <a:buNone/>
            </a:pPr>
            <a:r>
              <a:rPr b="1" i="0" lang="en-US" sz="4400" u="sng">
                <a:solidFill>
                  <a:srgbClr val="FF0000"/>
                </a:solidFill>
                <a:latin typeface="Times New Roman"/>
                <a:ea typeface="Times New Roman"/>
                <a:cs typeface="Times New Roman"/>
                <a:sym typeface="Times New Roman"/>
              </a:rPr>
              <a:t>Try to answer!</a:t>
            </a:r>
            <a:endParaRPr/>
          </a:p>
        </p:txBody>
      </p:sp>
      <p:graphicFrame>
        <p:nvGraphicFramePr>
          <p:cNvPr id="308" name="Google Shape;308;p26"/>
          <p:cNvGraphicFramePr/>
          <p:nvPr/>
        </p:nvGraphicFramePr>
        <p:xfrm>
          <a:off x="1828800" y="3124200"/>
          <a:ext cx="3000000" cy="3000000"/>
        </p:xfrm>
        <a:graphic>
          <a:graphicData uri="http://schemas.openxmlformats.org/drawingml/2006/table">
            <a:tbl>
              <a:tblPr>
                <a:noFill/>
                <a:tableStyleId>{EEB068E7-01C7-4079-9F50-C8D8746F8D8C}</a:tableStyleId>
              </a:tblPr>
              <a:tblGrid>
                <a:gridCol w="612775"/>
                <a:gridCol w="612775"/>
                <a:gridCol w="612775"/>
                <a:gridCol w="612775"/>
                <a:gridCol w="612775"/>
                <a:gridCol w="612775"/>
                <a:gridCol w="612775"/>
                <a:gridCol w="612775"/>
              </a:tblGrid>
              <a:tr h="533400">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21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30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40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51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60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14" name="Google Shape;314;p27"/>
          <p:cNvSpPr/>
          <p:nvPr/>
        </p:nvSpPr>
        <p:spPr>
          <a:xfrm>
            <a:off x="2130109" y="2514600"/>
            <a:ext cx="4775667"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1FEEF"/>
              </a:buClr>
              <a:buSzPts val="7200"/>
              <a:buFont typeface="Times New Roman"/>
              <a:buNone/>
            </a:pPr>
            <a:r>
              <a:rPr b="1" i="1" lang="en-US" sz="7200" u="none" cap="none" strike="noStrike">
                <a:solidFill>
                  <a:srgbClr val="C1FEEF"/>
                </a:solidFill>
                <a:latin typeface="Times New Roman"/>
                <a:ea typeface="Times New Roman"/>
                <a:cs typeface="Times New Roman"/>
                <a:sym typeface="Times New Roman"/>
              </a:rPr>
              <a:t>Thank you!</a:t>
            </a:r>
            <a:endParaRPr b="1" i="1" sz="7200" u="none" cap="none" strike="noStrike">
              <a:solidFill>
                <a:srgbClr val="C1FEEF"/>
              </a:solidFill>
              <a:latin typeface="Times New Roman"/>
              <a:ea typeface="Times New Roman"/>
              <a:cs typeface="Times New Roman"/>
              <a:sym typeface="Times New Roman"/>
            </a:endParaRPr>
          </a:p>
        </p:txBody>
      </p:sp>
      <p:pic>
        <p:nvPicPr>
          <p:cNvPr descr="https://upload.wikimedia.org/wikipedia/commons/thumb/e/e0/SNice.svg/1200px-SNice.svg.png" id="315" name="Google Shape;315;p27"/>
          <p:cNvPicPr preferRelativeResize="0"/>
          <p:nvPr/>
        </p:nvPicPr>
        <p:blipFill rotWithShape="1">
          <a:blip r:embed="rId3">
            <a:alphaModFix/>
          </a:blip>
          <a:srcRect b="0" l="0" r="0" t="0"/>
          <a:stretch/>
        </p:blipFill>
        <p:spPr>
          <a:xfrm>
            <a:off x="6905625" y="4303712"/>
            <a:ext cx="1944687" cy="1944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nvSpPr>
        <p:spPr>
          <a:xfrm>
            <a:off x="1066800" y="609600"/>
            <a:ext cx="7224712"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cap="none" strike="noStrike">
                <a:solidFill>
                  <a:srgbClr val="FF0000"/>
                </a:solidFill>
                <a:latin typeface="Times New Roman"/>
                <a:ea typeface="Times New Roman"/>
                <a:cs typeface="Times New Roman"/>
                <a:sym typeface="Times New Roman"/>
              </a:rPr>
              <a:t>Algorithms we are going to study</a:t>
            </a:r>
            <a:endParaRPr b="1" i="0" sz="3600" u="sng"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3600" u="sng">
              <a:solidFill>
                <a:srgbClr val="FF0000"/>
              </a:solidFill>
              <a:latin typeface="Times New Roman"/>
              <a:ea typeface="Times New Roman"/>
              <a:cs typeface="Times New Roman"/>
              <a:sym typeface="Times New Roman"/>
            </a:endParaRPr>
          </a:p>
        </p:txBody>
      </p:sp>
      <p:sp>
        <p:nvSpPr>
          <p:cNvPr id="107" name="Google Shape;107;p3"/>
          <p:cNvSpPr txBox="1"/>
          <p:nvPr/>
        </p:nvSpPr>
        <p:spPr>
          <a:xfrm>
            <a:off x="914400" y="1828800"/>
            <a:ext cx="7878762" cy="2862262"/>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rgbClr val="009973"/>
              </a:buClr>
              <a:buSzPts val="2400"/>
              <a:buFont typeface="Times New Roman"/>
              <a:buAutoNum type="arabicPeriod"/>
            </a:pPr>
            <a:r>
              <a:rPr b="1" i="0" lang="en-US" sz="2400" u="none">
                <a:solidFill>
                  <a:srgbClr val="009973"/>
                </a:solidFill>
                <a:latin typeface="Times New Roman"/>
                <a:ea typeface="Times New Roman"/>
                <a:cs typeface="Times New Roman"/>
                <a:sym typeface="Times New Roman"/>
              </a:rPr>
              <a:t>Searching Algorithms</a:t>
            </a:r>
            <a:endParaRPr/>
          </a:p>
          <a:p>
            <a:pPr indent="-514350" lvl="0" marL="514350" marR="0" rtl="0" algn="l">
              <a:lnSpc>
                <a:spcPct val="150000"/>
              </a:lnSpc>
              <a:spcBef>
                <a:spcPts val="0"/>
              </a:spcBef>
              <a:spcAft>
                <a:spcPts val="0"/>
              </a:spcAft>
              <a:buClr>
                <a:srgbClr val="009973"/>
              </a:buClr>
              <a:buSzPts val="2400"/>
              <a:buFont typeface="Times New Roman"/>
              <a:buAutoNum type="arabicPeriod"/>
            </a:pPr>
            <a:r>
              <a:rPr b="1" i="0" lang="en-US" sz="2400" u="none">
                <a:solidFill>
                  <a:srgbClr val="009973"/>
                </a:solidFill>
                <a:latin typeface="Times New Roman"/>
                <a:ea typeface="Times New Roman"/>
                <a:cs typeface="Times New Roman"/>
                <a:sym typeface="Times New Roman"/>
              </a:rPr>
              <a:t>Sorting Algorithms</a:t>
            </a:r>
            <a:endParaRPr/>
          </a:p>
          <a:p>
            <a:pPr indent="-514350" lvl="0" marL="514350" marR="0" rtl="0" algn="l">
              <a:lnSpc>
                <a:spcPct val="150000"/>
              </a:lnSpc>
              <a:spcBef>
                <a:spcPts val="0"/>
              </a:spcBef>
              <a:spcAft>
                <a:spcPts val="0"/>
              </a:spcAft>
              <a:buClr>
                <a:srgbClr val="009973"/>
              </a:buClr>
              <a:buSzPts val="2400"/>
              <a:buFont typeface="Times New Roman"/>
              <a:buAutoNum type="arabicPeriod"/>
            </a:pPr>
            <a:r>
              <a:rPr b="1" i="0" lang="en-US" sz="2400" u="none">
                <a:solidFill>
                  <a:srgbClr val="009973"/>
                </a:solidFill>
                <a:latin typeface="Times New Roman"/>
                <a:ea typeface="Times New Roman"/>
                <a:cs typeface="Times New Roman"/>
                <a:sym typeface="Times New Roman"/>
              </a:rPr>
              <a:t>Greedy Approaches</a:t>
            </a:r>
            <a:endParaRPr/>
          </a:p>
          <a:p>
            <a:pPr indent="-514350" lvl="0" marL="514350" marR="0" rtl="0" algn="l">
              <a:lnSpc>
                <a:spcPct val="150000"/>
              </a:lnSpc>
              <a:spcBef>
                <a:spcPts val="0"/>
              </a:spcBef>
              <a:spcAft>
                <a:spcPts val="0"/>
              </a:spcAft>
              <a:buClr>
                <a:srgbClr val="009973"/>
              </a:buClr>
              <a:buSzPts val="2400"/>
              <a:buFont typeface="Times New Roman"/>
              <a:buAutoNum type="arabicPeriod"/>
            </a:pPr>
            <a:r>
              <a:rPr b="1" i="0" lang="en-US" sz="2400" u="none">
                <a:solidFill>
                  <a:srgbClr val="009973"/>
                </a:solidFill>
                <a:latin typeface="Times New Roman"/>
                <a:ea typeface="Times New Roman"/>
                <a:cs typeface="Times New Roman"/>
                <a:sym typeface="Times New Roman"/>
              </a:rPr>
              <a:t>Dynamic Programming</a:t>
            </a:r>
            <a:endParaRPr/>
          </a:p>
          <a:p>
            <a:pPr indent="-514350" lvl="0" marL="514350" marR="0" rtl="0" algn="l">
              <a:lnSpc>
                <a:spcPct val="150000"/>
              </a:lnSpc>
              <a:spcBef>
                <a:spcPts val="0"/>
              </a:spcBef>
              <a:spcAft>
                <a:spcPts val="0"/>
              </a:spcAft>
              <a:buClr>
                <a:srgbClr val="009973"/>
              </a:buClr>
              <a:buSzPts val="2400"/>
              <a:buFont typeface="Times New Roman"/>
              <a:buAutoNum type="arabicPeriod"/>
            </a:pPr>
            <a:r>
              <a:rPr b="1" i="0" lang="en-US" sz="2400" u="none">
                <a:solidFill>
                  <a:srgbClr val="009973"/>
                </a:solidFill>
                <a:latin typeface="Times New Roman"/>
                <a:ea typeface="Times New Roman"/>
                <a:cs typeface="Times New Roman"/>
                <a:sym typeface="Times New Roman"/>
              </a:rPr>
              <a:t>Graph Algorithms</a:t>
            </a:r>
            <a:endParaRPr/>
          </a:p>
        </p:txBody>
      </p:sp>
      <p:sp>
        <p:nvSpPr>
          <p:cNvPr id="108" name="Google Shape;108;p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nvSpPr>
        <p:spPr>
          <a:xfrm>
            <a:off x="1066800" y="609600"/>
            <a:ext cx="7224712"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Searching Algorithms</a:t>
            </a:r>
            <a:endParaRPr/>
          </a:p>
        </p:txBody>
      </p:sp>
      <p:sp>
        <p:nvSpPr>
          <p:cNvPr id="115" name="Google Shape;115;p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116" name="Google Shape;116;p4"/>
          <p:cNvPicPr preferRelativeResize="0"/>
          <p:nvPr/>
        </p:nvPicPr>
        <p:blipFill rotWithShape="1">
          <a:blip r:embed="rId3">
            <a:alphaModFix/>
          </a:blip>
          <a:srcRect b="0" l="0" r="0" t="0"/>
          <a:stretch/>
        </p:blipFill>
        <p:spPr>
          <a:xfrm>
            <a:off x="762000" y="1905000"/>
            <a:ext cx="7315200" cy="358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nvSpPr>
        <p:spPr>
          <a:xfrm>
            <a:off x="1035050" y="152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Searching Algorithms</a:t>
            </a:r>
            <a:endParaRPr/>
          </a:p>
        </p:txBody>
      </p:sp>
      <p:sp>
        <p:nvSpPr>
          <p:cNvPr id="123" name="Google Shape;123;p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24" name="Google Shape;124;p5"/>
          <p:cNvSpPr txBox="1"/>
          <p:nvPr/>
        </p:nvSpPr>
        <p:spPr>
          <a:xfrm>
            <a:off x="685800" y="1600200"/>
            <a:ext cx="7924800" cy="4740275"/>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FF0000"/>
              </a:buClr>
              <a:buSzPts val="2400"/>
              <a:buFont typeface="Noto Sans Symbols"/>
              <a:buChar char="▪"/>
            </a:pPr>
            <a:r>
              <a:rPr b="1" i="0" lang="en-US" sz="2400" u="none">
                <a:solidFill>
                  <a:srgbClr val="FF0000"/>
                </a:solidFill>
                <a:latin typeface="Times New Roman"/>
                <a:ea typeface="Times New Roman"/>
                <a:cs typeface="Times New Roman"/>
                <a:sym typeface="Times New Roman"/>
              </a:rPr>
              <a:t>Search</a:t>
            </a:r>
            <a:r>
              <a:rPr b="1" i="0" lang="en-US" sz="2400" u="none">
                <a:solidFill>
                  <a:srgbClr val="009973"/>
                </a:solidFill>
                <a:latin typeface="Times New Roman"/>
                <a:ea typeface="Times New Roman"/>
                <a:cs typeface="Times New Roman"/>
                <a:sym typeface="Times New Roman"/>
              </a:rPr>
              <a:t> for a target data from a </a:t>
            </a:r>
            <a:r>
              <a:rPr b="1" i="0" lang="en-US" sz="2400" u="none">
                <a:solidFill>
                  <a:srgbClr val="1641F6"/>
                </a:solidFill>
                <a:latin typeface="Times New Roman"/>
                <a:ea typeface="Times New Roman"/>
                <a:cs typeface="Times New Roman"/>
                <a:sym typeface="Times New Roman"/>
              </a:rPr>
              <a:t>data set</a:t>
            </a:r>
            <a:r>
              <a:rPr b="1" i="0" lang="en-US" sz="2400" u="none">
                <a:solidFill>
                  <a:srgbClr val="009973"/>
                </a:solidFill>
                <a:latin typeface="Times New Roman"/>
                <a:ea typeface="Times New Roman"/>
                <a:cs typeface="Times New Roman"/>
                <a:sym typeface="Times New Roman"/>
              </a:rPr>
              <a:t>.</a:t>
            </a:r>
            <a:endParaRPr/>
          </a:p>
          <a:p>
            <a:pPr indent="-304800" lvl="0" marL="457200" marR="0" rtl="0" algn="just">
              <a:lnSpc>
                <a:spcPct val="100000"/>
              </a:lnSpc>
              <a:spcBef>
                <a:spcPts val="1200"/>
              </a:spcBef>
              <a:spcAft>
                <a:spcPts val="0"/>
              </a:spcAft>
              <a:buClr>
                <a:schemeClr val="dk1"/>
              </a:buClr>
              <a:buSzPts val="2400"/>
              <a:buFont typeface="Noto Sans Symbols"/>
              <a:buNone/>
            </a:pPr>
            <a:r>
              <a:t/>
            </a:r>
            <a:endParaRPr b="1" i="0" sz="2400" u="none">
              <a:solidFill>
                <a:srgbClr val="009973"/>
              </a:solidFill>
              <a:latin typeface="Times New Roman"/>
              <a:ea typeface="Times New Roman"/>
              <a:cs typeface="Times New Roman"/>
              <a:sym typeface="Times New Roman"/>
            </a:endParaRPr>
          </a:p>
          <a:p>
            <a:pPr indent="-457200" lvl="0" marL="457200" marR="0" rtl="0" algn="just">
              <a:lnSpc>
                <a:spcPct val="100000"/>
              </a:lnSpc>
              <a:spcBef>
                <a:spcPts val="1200"/>
              </a:spcBef>
              <a:spcAft>
                <a:spcPts val="0"/>
              </a:spcAft>
              <a:buClr>
                <a:srgbClr val="FF0000"/>
              </a:buClr>
              <a:buSzPts val="2400"/>
              <a:buFont typeface="Noto Sans Symbols"/>
              <a:buChar char="▪"/>
            </a:pPr>
            <a:r>
              <a:rPr b="1" i="0" lang="en-US" sz="2400" u="none">
                <a:solidFill>
                  <a:srgbClr val="FF0000"/>
                </a:solidFill>
                <a:latin typeface="Times New Roman"/>
                <a:ea typeface="Times New Roman"/>
                <a:cs typeface="Times New Roman"/>
                <a:sym typeface="Times New Roman"/>
              </a:rPr>
              <a:t>Searching Algorithms </a:t>
            </a:r>
            <a:r>
              <a:rPr b="0" i="0" lang="en-US" sz="2400" u="none">
                <a:solidFill>
                  <a:schemeClr val="dk1"/>
                </a:solidFill>
                <a:latin typeface="Times New Roman"/>
                <a:ea typeface="Times New Roman"/>
                <a:cs typeface="Times New Roman"/>
                <a:sym typeface="Times New Roman"/>
              </a:rPr>
              <a:t>are designed to </a:t>
            </a:r>
            <a:r>
              <a:rPr b="1" i="0" lang="en-US" sz="2400" u="none">
                <a:solidFill>
                  <a:srgbClr val="1641F6"/>
                </a:solidFill>
                <a:latin typeface="Times New Roman"/>
                <a:ea typeface="Times New Roman"/>
                <a:cs typeface="Times New Roman"/>
                <a:sym typeface="Times New Roman"/>
              </a:rPr>
              <a:t>check for an element</a:t>
            </a:r>
            <a:r>
              <a:rPr b="0" i="0" lang="en-US" sz="2400" u="none">
                <a:solidFill>
                  <a:schemeClr val="dk1"/>
                </a:solidFill>
                <a:latin typeface="Times New Roman"/>
                <a:ea typeface="Times New Roman"/>
                <a:cs typeface="Times New Roman"/>
                <a:sym typeface="Times New Roman"/>
              </a:rPr>
              <a:t> or </a:t>
            </a:r>
            <a:r>
              <a:rPr b="1" i="0" lang="en-US" sz="2400" u="none">
                <a:solidFill>
                  <a:srgbClr val="1641F6"/>
                </a:solidFill>
                <a:latin typeface="Times New Roman"/>
                <a:ea typeface="Times New Roman"/>
                <a:cs typeface="Times New Roman"/>
                <a:sym typeface="Times New Roman"/>
              </a:rPr>
              <a:t>retrieve an element </a:t>
            </a:r>
            <a:r>
              <a:rPr b="0" i="0" lang="en-US" sz="2400" u="none">
                <a:solidFill>
                  <a:schemeClr val="dk1"/>
                </a:solidFill>
                <a:latin typeface="Times New Roman"/>
                <a:ea typeface="Times New Roman"/>
                <a:cs typeface="Times New Roman"/>
                <a:sym typeface="Times New Roman"/>
              </a:rPr>
              <a:t>from </a:t>
            </a:r>
            <a:r>
              <a:rPr b="1" i="0" lang="en-US" sz="2400" u="none">
                <a:solidFill>
                  <a:srgbClr val="7030A0"/>
                </a:solidFill>
                <a:latin typeface="Times New Roman"/>
                <a:ea typeface="Times New Roman"/>
                <a:cs typeface="Times New Roman"/>
                <a:sym typeface="Times New Roman"/>
              </a:rPr>
              <a:t>any data structure </a:t>
            </a:r>
            <a:r>
              <a:rPr b="0" i="0" lang="en-US" sz="2400" u="none">
                <a:solidFill>
                  <a:schemeClr val="dk1"/>
                </a:solidFill>
                <a:latin typeface="Times New Roman"/>
                <a:ea typeface="Times New Roman"/>
                <a:cs typeface="Times New Roman"/>
                <a:sym typeface="Times New Roman"/>
              </a:rPr>
              <a:t>where it is stored.</a:t>
            </a:r>
            <a:endParaRPr/>
          </a:p>
          <a:p>
            <a:pPr indent="-304800" lvl="0" marL="457200" marR="0" rtl="0" algn="just">
              <a:lnSpc>
                <a:spcPct val="100000"/>
              </a:lnSpc>
              <a:spcBef>
                <a:spcPts val="1200"/>
              </a:spcBef>
              <a:spcAft>
                <a:spcPts val="0"/>
              </a:spcAft>
              <a:buClr>
                <a:schemeClr val="dk1"/>
              </a:buClr>
              <a:buSzPts val="2400"/>
              <a:buFont typeface="Noto Sans Symbols"/>
              <a:buNone/>
            </a:pPr>
            <a:r>
              <a:t/>
            </a:r>
            <a:endParaRPr b="0" i="0" sz="2400" u="non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1200"/>
              </a:spcBef>
              <a:spcAft>
                <a:spcPts val="0"/>
              </a:spcAft>
              <a:buClr>
                <a:srgbClr val="1641F6"/>
              </a:buClr>
              <a:buSzPts val="2400"/>
              <a:buFont typeface="Noto Sans Symbols"/>
              <a:buChar char="▪"/>
            </a:pPr>
            <a:r>
              <a:rPr b="1" i="0" lang="en-US" sz="2400" u="none">
                <a:solidFill>
                  <a:srgbClr val="1641F6"/>
                </a:solidFill>
                <a:latin typeface="Times New Roman"/>
                <a:ea typeface="Times New Roman"/>
                <a:cs typeface="Times New Roman"/>
                <a:sym typeface="Times New Roman"/>
              </a:rPr>
              <a:t>Two</a:t>
            </a:r>
            <a:r>
              <a:rPr b="0" i="0" lang="en-US" sz="2400" u="none">
                <a:solidFill>
                  <a:schemeClr val="dk1"/>
                </a:solidFill>
                <a:latin typeface="Times New Roman"/>
                <a:ea typeface="Times New Roman"/>
                <a:cs typeface="Times New Roman"/>
                <a:sym typeface="Times New Roman"/>
              </a:rPr>
              <a:t> possible outcomes</a:t>
            </a:r>
            <a:endParaRPr/>
          </a:p>
          <a:p>
            <a:pPr indent="-457200" lvl="1" marL="1200150" marR="0" rtl="0" algn="just">
              <a:lnSpc>
                <a:spcPct val="100000"/>
              </a:lnSpc>
              <a:spcBef>
                <a:spcPts val="1200"/>
              </a:spcBef>
              <a:spcAft>
                <a:spcPts val="0"/>
              </a:spcAft>
              <a:buClr>
                <a:srgbClr val="22228B"/>
              </a:buClr>
              <a:buSzPts val="2000"/>
              <a:buFont typeface="Noto Sans Symbols"/>
              <a:buChar char="▪"/>
            </a:pPr>
            <a:r>
              <a:rPr b="1" i="0" lang="en-US" sz="2000" u="none" cap="none" strike="noStrike">
                <a:solidFill>
                  <a:srgbClr val="22228B"/>
                </a:solidFill>
                <a:latin typeface="Times New Roman"/>
                <a:ea typeface="Times New Roman"/>
                <a:cs typeface="Times New Roman"/>
                <a:sym typeface="Times New Roman"/>
              </a:rPr>
              <a:t>Target data is </a:t>
            </a:r>
            <a:r>
              <a:rPr b="1" i="0" lang="en-US" sz="2000" u="none" cap="none" strike="noStrike">
                <a:solidFill>
                  <a:srgbClr val="00B050"/>
                </a:solidFill>
                <a:latin typeface="Times New Roman"/>
                <a:ea typeface="Times New Roman"/>
                <a:cs typeface="Times New Roman"/>
                <a:sym typeface="Times New Roman"/>
              </a:rPr>
              <a:t>Found</a:t>
            </a:r>
            <a:r>
              <a:rPr b="1" i="0" lang="en-US" sz="2000" u="none" cap="none" strike="noStrike">
                <a:solidFill>
                  <a:srgbClr val="22228B"/>
                </a:solidFill>
                <a:latin typeface="Times New Roman"/>
                <a:ea typeface="Times New Roman"/>
                <a:cs typeface="Times New Roman"/>
                <a:sym typeface="Times New Roman"/>
              </a:rPr>
              <a:t> (Success)</a:t>
            </a:r>
            <a:endParaRPr/>
          </a:p>
          <a:p>
            <a:pPr indent="-457200" lvl="1" marL="1200150" marR="0" rtl="0" algn="just">
              <a:lnSpc>
                <a:spcPct val="100000"/>
              </a:lnSpc>
              <a:spcBef>
                <a:spcPts val="1200"/>
              </a:spcBef>
              <a:spcAft>
                <a:spcPts val="0"/>
              </a:spcAft>
              <a:buClr>
                <a:srgbClr val="22228B"/>
              </a:buClr>
              <a:buSzPts val="2000"/>
              <a:buFont typeface="Noto Sans Symbols"/>
              <a:buChar char="▪"/>
            </a:pPr>
            <a:r>
              <a:rPr b="1" i="0" lang="en-US" sz="2000" u="none" cap="none" strike="noStrike">
                <a:solidFill>
                  <a:srgbClr val="22228B"/>
                </a:solidFill>
                <a:latin typeface="Times New Roman"/>
                <a:ea typeface="Times New Roman"/>
                <a:cs typeface="Times New Roman"/>
                <a:sym typeface="Times New Roman"/>
              </a:rPr>
              <a:t>Target data is </a:t>
            </a:r>
            <a:r>
              <a:rPr b="1" i="0" lang="en-US" sz="2000" u="none" cap="none" strike="noStrike">
                <a:solidFill>
                  <a:srgbClr val="FF0000"/>
                </a:solidFill>
                <a:latin typeface="Times New Roman"/>
                <a:ea typeface="Times New Roman"/>
                <a:cs typeface="Times New Roman"/>
                <a:sym typeface="Times New Roman"/>
              </a:rPr>
              <a:t>not Found </a:t>
            </a:r>
            <a:r>
              <a:rPr b="1" i="0" lang="en-US" sz="2000" u="none" cap="none" strike="noStrike">
                <a:solidFill>
                  <a:srgbClr val="22228B"/>
                </a:solidFill>
                <a:latin typeface="Times New Roman"/>
                <a:ea typeface="Times New Roman"/>
                <a:cs typeface="Times New Roman"/>
                <a:sym typeface="Times New Roman"/>
              </a:rPr>
              <a:t>(Failure)</a:t>
            </a:r>
            <a:endParaRPr/>
          </a:p>
          <a:p>
            <a:pPr indent="0" lvl="0" marL="0" marR="0" rtl="0" algn="l">
              <a:lnSpc>
                <a:spcPct val="100000"/>
              </a:lnSpc>
              <a:spcBef>
                <a:spcPts val="1200"/>
              </a:spcBef>
              <a:spcAft>
                <a:spcPts val="0"/>
              </a:spcAft>
              <a:buNone/>
            </a:pPr>
            <a:r>
              <a:t/>
            </a:r>
            <a:endParaRPr b="1" i="0" sz="2000" u="none" cap="none" strike="noStrike">
              <a:solidFill>
                <a:srgbClr val="22228B"/>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Types of Searching Algorithms</a:t>
            </a:r>
            <a:endParaRPr/>
          </a:p>
        </p:txBody>
      </p:sp>
      <p:sp>
        <p:nvSpPr>
          <p:cNvPr id="131" name="Google Shape;131;p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2" name="Google Shape;132;p6"/>
          <p:cNvSpPr txBox="1"/>
          <p:nvPr/>
        </p:nvSpPr>
        <p:spPr>
          <a:xfrm>
            <a:off x="914400" y="1498600"/>
            <a:ext cx="7731125" cy="257016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Based on the type of search operation, </a:t>
            </a:r>
            <a:r>
              <a:rPr b="1" i="0" lang="en-US" sz="2800" u="none">
                <a:solidFill>
                  <a:srgbClr val="1641F6"/>
                </a:solidFill>
                <a:latin typeface="Times New Roman"/>
                <a:ea typeface="Times New Roman"/>
                <a:cs typeface="Times New Roman"/>
                <a:sym typeface="Times New Roman"/>
              </a:rPr>
              <a:t>two</a:t>
            </a:r>
            <a:r>
              <a:rPr b="1" i="0" lang="en-US" sz="2400" u="none">
                <a:solidFill>
                  <a:schemeClr val="dk1"/>
                </a:solidFill>
                <a:latin typeface="Times New Roman"/>
                <a:ea typeface="Times New Roman"/>
                <a:cs typeface="Times New Roman"/>
                <a:sym typeface="Times New Roman"/>
              </a:rPr>
              <a:t> popular </a:t>
            </a:r>
            <a:r>
              <a:rPr b="0" i="0" lang="en-US" sz="2400" u="none">
                <a:solidFill>
                  <a:schemeClr val="dk1"/>
                </a:solidFill>
                <a:latin typeface="Times New Roman"/>
                <a:ea typeface="Times New Roman"/>
                <a:cs typeface="Times New Roman"/>
                <a:sym typeface="Times New Roman"/>
              </a:rPr>
              <a:t>algorithms available:</a:t>
            </a:r>
            <a:endParaRPr b="1" i="0" sz="2800" u="none">
              <a:solidFill>
                <a:srgbClr val="0070C0"/>
              </a:solidFill>
              <a:latin typeface="Times New Roman"/>
              <a:ea typeface="Times New Roman"/>
              <a:cs typeface="Times New Roman"/>
              <a:sym typeface="Times New Roman"/>
            </a:endParaRPr>
          </a:p>
          <a:p>
            <a:pPr indent="-514350" lvl="1" marL="1257300" marR="0" rtl="0" algn="l">
              <a:lnSpc>
                <a:spcPct val="150000"/>
              </a:lnSpc>
              <a:spcBef>
                <a:spcPts val="1200"/>
              </a:spcBef>
              <a:spcAft>
                <a:spcPts val="0"/>
              </a:spcAft>
              <a:buClr>
                <a:srgbClr val="1641F6"/>
              </a:buClr>
              <a:buSzPts val="2400"/>
              <a:buFont typeface="Times New Roman"/>
              <a:buAutoNum type="arabicPeriod"/>
            </a:pPr>
            <a:r>
              <a:rPr b="1" i="0" lang="en-US" sz="2400" u="none" cap="none" strike="noStrike">
                <a:solidFill>
                  <a:srgbClr val="1641F6"/>
                </a:solidFill>
                <a:latin typeface="Times New Roman"/>
                <a:ea typeface="Times New Roman"/>
                <a:cs typeface="Times New Roman"/>
                <a:sym typeface="Times New Roman"/>
              </a:rPr>
              <a:t>Linear Search / Sequential Search</a:t>
            </a:r>
            <a:endParaRPr/>
          </a:p>
          <a:p>
            <a:pPr indent="-514350" lvl="1" marL="1257300" marR="0" rtl="0" algn="l">
              <a:lnSpc>
                <a:spcPct val="150000"/>
              </a:lnSpc>
              <a:spcBef>
                <a:spcPts val="0"/>
              </a:spcBef>
              <a:spcAft>
                <a:spcPts val="0"/>
              </a:spcAft>
              <a:buClr>
                <a:srgbClr val="1641F6"/>
              </a:buClr>
              <a:buSzPts val="2400"/>
              <a:buFont typeface="Times New Roman"/>
              <a:buAutoNum type="arabicPeriod"/>
            </a:pPr>
            <a:r>
              <a:rPr b="1" i="0" lang="en-US" sz="2400" u="none" cap="none" strike="noStrike">
                <a:solidFill>
                  <a:srgbClr val="1641F6"/>
                </a:solidFill>
                <a:latin typeface="Times New Roman"/>
                <a:ea typeface="Times New Roman"/>
                <a:cs typeface="Times New Roman"/>
                <a:sym typeface="Times New Roman"/>
              </a:rPr>
              <a:t>Binary Search</a:t>
            </a:r>
            <a:endParaRPr b="1" i="0" sz="2400" u="none" cap="none" strike="noStrike">
              <a:solidFill>
                <a:srgbClr val="1641F6"/>
              </a:solidFill>
              <a:latin typeface="Times New Roman"/>
              <a:ea typeface="Times New Roman"/>
              <a:cs typeface="Times New Roman"/>
              <a:sym typeface="Times New Roman"/>
            </a:endParaRPr>
          </a:p>
          <a:p>
            <a:pPr indent="-514350" lvl="1" marL="1257300" marR="0" rtl="0" algn="just">
              <a:lnSpc>
                <a:spcPct val="150000"/>
              </a:lnSpc>
              <a:spcBef>
                <a:spcPts val="0"/>
              </a:spcBef>
              <a:spcAft>
                <a:spcPts val="0"/>
              </a:spcAft>
              <a:buClr>
                <a:srgbClr val="00664D"/>
              </a:buClr>
              <a:buSzPts val="1800"/>
              <a:buFont typeface="Times New Roman"/>
              <a:buNone/>
            </a:pPr>
            <a:r>
              <a:rPr b="0" i="0" lang="en-US" sz="1800" u="none" cap="none" strike="noStrike">
                <a:solidFill>
                  <a:srgbClr val="00664D"/>
                </a:solidFill>
                <a:latin typeface="Times New Roman"/>
                <a:ea typeface="Times New Roman"/>
                <a:cs typeface="Times New Roman"/>
                <a:sym typeface="Times New Roman"/>
              </a:rPr>
              <a:t>	</a:t>
            </a:r>
            <a:endParaRPr/>
          </a:p>
        </p:txBody>
      </p:sp>
      <p:pic>
        <p:nvPicPr>
          <p:cNvPr id="133" name="Google Shape;133;p6"/>
          <p:cNvPicPr preferRelativeResize="0"/>
          <p:nvPr/>
        </p:nvPicPr>
        <p:blipFill rotWithShape="1">
          <a:blip r:embed="rId3">
            <a:alphaModFix/>
          </a:blip>
          <a:srcRect b="0" l="0" r="0" t="0"/>
          <a:stretch/>
        </p:blipFill>
        <p:spPr>
          <a:xfrm>
            <a:off x="1693862" y="4030662"/>
            <a:ext cx="6172200" cy="201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1. Linear Search</a:t>
            </a:r>
            <a:endParaRPr/>
          </a:p>
        </p:txBody>
      </p:sp>
      <p:sp>
        <p:nvSpPr>
          <p:cNvPr id="140" name="Google Shape;140;p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41" name="Google Shape;141;p7"/>
          <p:cNvSpPr txBox="1"/>
          <p:nvPr/>
        </p:nvSpPr>
        <p:spPr>
          <a:xfrm>
            <a:off x="914400" y="1676400"/>
            <a:ext cx="7731125" cy="26463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It is also known as </a:t>
            </a:r>
            <a:r>
              <a:rPr b="1" i="0" lang="en-US" sz="2400" u="none">
                <a:solidFill>
                  <a:srgbClr val="0070C0"/>
                </a:solidFill>
                <a:latin typeface="Times New Roman"/>
                <a:ea typeface="Times New Roman"/>
                <a:cs typeface="Times New Roman"/>
                <a:sym typeface="Times New Roman"/>
              </a:rPr>
              <a:t>Sequential Search</a:t>
            </a:r>
            <a:endParaRPr b="1" i="0" sz="2400" u="none">
              <a:solidFill>
                <a:srgbClr val="0070C0"/>
              </a:solidFill>
              <a:latin typeface="Times New Roman"/>
              <a:ea typeface="Times New Roman"/>
              <a:cs typeface="Times New Roman"/>
              <a:sym typeface="Times New Roman"/>
            </a:endParaRPr>
          </a:p>
          <a:p>
            <a:pPr indent="-342900" lvl="0" marL="342900" marR="0" rtl="0" algn="l">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Linear search is a </a:t>
            </a:r>
            <a:r>
              <a:rPr b="1" i="0" lang="en-US" sz="2400" u="none">
                <a:solidFill>
                  <a:srgbClr val="00B050"/>
                </a:solidFill>
                <a:latin typeface="Times New Roman"/>
                <a:ea typeface="Times New Roman"/>
                <a:cs typeface="Times New Roman"/>
                <a:sym typeface="Times New Roman"/>
              </a:rPr>
              <a:t>very basic </a:t>
            </a:r>
            <a:r>
              <a:rPr b="0" i="0" lang="en-US" sz="2400" u="none">
                <a:solidFill>
                  <a:schemeClr val="dk1"/>
                </a:solidFill>
                <a:latin typeface="Times New Roman"/>
                <a:ea typeface="Times New Roman"/>
                <a:cs typeface="Times New Roman"/>
                <a:sym typeface="Times New Roman"/>
              </a:rPr>
              <a:t>and </a:t>
            </a:r>
            <a:r>
              <a:rPr b="1" i="0" lang="en-US" sz="2400" u="none">
                <a:solidFill>
                  <a:srgbClr val="00B050"/>
                </a:solidFill>
                <a:latin typeface="Times New Roman"/>
                <a:ea typeface="Times New Roman"/>
                <a:cs typeface="Times New Roman"/>
                <a:sym typeface="Times New Roman"/>
              </a:rPr>
              <a:t>simple</a:t>
            </a:r>
            <a:r>
              <a:rPr b="0" i="0" lang="en-US" sz="2400" u="none">
                <a:solidFill>
                  <a:schemeClr val="dk1"/>
                </a:solidFill>
                <a:latin typeface="Times New Roman"/>
                <a:ea typeface="Times New Roman"/>
                <a:cs typeface="Times New Roman"/>
                <a:sym typeface="Times New Roman"/>
              </a:rPr>
              <a:t> search algorithm. </a:t>
            </a:r>
            <a:endParaRPr/>
          </a:p>
          <a:p>
            <a:pPr indent="-342900" lvl="0" marL="342900" marR="0" rtl="0" algn="l">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The data list or array is </a:t>
            </a:r>
            <a:r>
              <a:rPr b="1" i="0" lang="en-US" sz="2400" u="none">
                <a:solidFill>
                  <a:srgbClr val="1641F6"/>
                </a:solidFill>
                <a:latin typeface="Times New Roman"/>
                <a:ea typeface="Times New Roman"/>
                <a:cs typeface="Times New Roman"/>
                <a:sym typeface="Times New Roman"/>
              </a:rPr>
              <a:t>traversed sequentially</a:t>
            </a:r>
            <a:r>
              <a:rPr b="1" i="0" lang="en-US" sz="2400" u="none">
                <a:solidFill>
                  <a:srgbClr val="00664D"/>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and </a:t>
            </a:r>
            <a:r>
              <a:rPr b="1" i="0" lang="en-US" sz="2400" u="none">
                <a:solidFill>
                  <a:srgbClr val="1641F6"/>
                </a:solidFill>
                <a:latin typeface="Times New Roman"/>
                <a:ea typeface="Times New Roman"/>
                <a:cs typeface="Times New Roman"/>
                <a:sym typeface="Times New Roman"/>
              </a:rPr>
              <a:t>every element is checked</a:t>
            </a:r>
            <a:r>
              <a:rPr b="0" i="0" lang="en-US" sz="2400" u="none">
                <a:solidFill>
                  <a:schemeClr val="dk1"/>
                </a:solidFill>
                <a:latin typeface="Times New Roman"/>
                <a:ea typeface="Times New Roman"/>
                <a:cs typeface="Times New Roman"/>
                <a:sym typeface="Times New Roman"/>
              </a:rPr>
              <a:t>.</a:t>
            </a:r>
            <a:endParaRPr b="1" i="0" sz="2400" u="none">
              <a:solidFill>
                <a:srgbClr val="0070C0"/>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b="1" i="0" sz="2400" u="none">
              <a:solidFill>
                <a:srgbClr val="0070C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Simulation of Linear Search</a:t>
            </a:r>
            <a:endParaRPr/>
          </a:p>
        </p:txBody>
      </p:sp>
      <p:sp>
        <p:nvSpPr>
          <p:cNvPr id="148" name="Google Shape;148;p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149" name="Google Shape;149;p8"/>
          <p:cNvPicPr preferRelativeResize="0"/>
          <p:nvPr/>
        </p:nvPicPr>
        <p:blipFill rotWithShape="1">
          <a:blip r:embed="rId3">
            <a:alphaModFix/>
          </a:blip>
          <a:srcRect b="0" l="0" r="0" t="0"/>
          <a:stretch/>
        </p:blipFill>
        <p:spPr>
          <a:xfrm>
            <a:off x="1711325" y="3810000"/>
            <a:ext cx="5794375" cy="2651125"/>
          </a:xfrm>
          <a:prstGeom prst="rect">
            <a:avLst/>
          </a:prstGeom>
          <a:noFill/>
          <a:ln>
            <a:noFill/>
          </a:ln>
        </p:spPr>
      </p:pic>
      <p:sp>
        <p:nvSpPr>
          <p:cNvPr id="150" name="Google Shape;150;p8"/>
          <p:cNvSpPr txBox="1"/>
          <p:nvPr/>
        </p:nvSpPr>
        <p:spPr>
          <a:xfrm>
            <a:off x="685800" y="1412875"/>
            <a:ext cx="81534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73"/>
              </a:buClr>
              <a:buSzPts val="2400"/>
              <a:buFont typeface="Times New Roman"/>
              <a:buNone/>
            </a:pPr>
            <a:r>
              <a:rPr b="1" i="0" lang="en-US" sz="2400" u="none">
                <a:solidFill>
                  <a:srgbClr val="009973"/>
                </a:solidFill>
                <a:latin typeface="Times New Roman"/>
                <a:ea typeface="Times New Roman"/>
                <a:cs typeface="Times New Roman"/>
                <a:sym typeface="Times New Roman"/>
              </a:rPr>
              <a:t>Check each and every data in the list  till the desired element or value is found.</a:t>
            </a:r>
            <a:endParaRPr/>
          </a:p>
        </p:txBody>
      </p:sp>
      <p:sp>
        <p:nvSpPr>
          <p:cNvPr id="151" name="Google Shape;151;p8"/>
          <p:cNvSpPr txBox="1"/>
          <p:nvPr/>
        </p:nvSpPr>
        <p:spPr>
          <a:xfrm>
            <a:off x="685800" y="2566987"/>
            <a:ext cx="8153400" cy="1200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Suppose, we want to search </a:t>
            </a:r>
            <a:r>
              <a:rPr b="1" i="0" lang="en-US" sz="2400" u="none">
                <a:solidFill>
                  <a:srgbClr val="FF0000"/>
                </a:solidFill>
                <a:latin typeface="Times New Roman"/>
                <a:ea typeface="Times New Roman"/>
                <a:cs typeface="Times New Roman"/>
                <a:sym typeface="Times New Roman"/>
              </a:rPr>
              <a:t>33</a:t>
            </a:r>
            <a:r>
              <a:rPr b="0" i="0" lang="en-US" sz="2400" u="none">
                <a:solidFill>
                  <a:schemeClr val="dk1"/>
                </a:solidFill>
                <a:latin typeface="Times New Roman"/>
                <a:ea typeface="Times New Roman"/>
                <a:cs typeface="Times New Roman"/>
                <a:sym typeface="Times New Roman"/>
              </a:rPr>
              <a:t> from the given array, Searching will start </a:t>
            </a:r>
            <a:r>
              <a:rPr b="1" i="0" lang="en-US" sz="2400" u="none">
                <a:solidFill>
                  <a:srgbClr val="0070C0"/>
                </a:solidFill>
                <a:latin typeface="Times New Roman"/>
                <a:ea typeface="Times New Roman"/>
                <a:cs typeface="Times New Roman"/>
                <a:sym typeface="Times New Roman"/>
              </a:rPr>
              <a:t>from the first index </a:t>
            </a:r>
            <a:r>
              <a:rPr b="0" i="0" lang="en-US" sz="2400" u="none">
                <a:solidFill>
                  <a:schemeClr val="dk1"/>
                </a:solidFill>
                <a:latin typeface="Times New Roman"/>
                <a:ea typeface="Times New Roman"/>
                <a:cs typeface="Times New Roman"/>
                <a:sym typeface="Times New Roman"/>
              </a:rPr>
              <a:t>and stop searching if the </a:t>
            </a:r>
            <a:r>
              <a:rPr b="1" i="0" lang="en-US" sz="2400" u="none">
                <a:solidFill>
                  <a:srgbClr val="00B050"/>
                </a:solidFill>
                <a:latin typeface="Times New Roman"/>
                <a:ea typeface="Times New Roman"/>
                <a:cs typeface="Times New Roman"/>
                <a:sym typeface="Times New Roman"/>
              </a:rPr>
              <a:t>data is found</a:t>
            </a:r>
            <a:r>
              <a:rPr b="0" i="0" lang="en-US" sz="2400" u="none">
                <a:solidFill>
                  <a:schemeClr val="dk1"/>
                </a:solidFill>
                <a:latin typeface="Times New Roman"/>
                <a:ea typeface="Times New Roman"/>
                <a:cs typeface="Times New Roman"/>
                <a:sym typeface="Times New Roman"/>
              </a:rPr>
              <a:t> or the </a:t>
            </a:r>
            <a:r>
              <a:rPr b="1" i="0" lang="en-US" sz="2400" u="none">
                <a:solidFill>
                  <a:srgbClr val="C00000"/>
                </a:solidFill>
                <a:latin typeface="Times New Roman"/>
                <a:ea typeface="Times New Roman"/>
                <a:cs typeface="Times New Roman"/>
                <a:sym typeface="Times New Roman"/>
              </a:rPr>
              <a:t>list is over</a:t>
            </a:r>
            <a:r>
              <a:rPr b="0" i="0" lang="en-US" sz="24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Algorithm of Linear Search</a:t>
            </a:r>
            <a:endParaRPr/>
          </a:p>
        </p:txBody>
      </p:sp>
      <p:sp>
        <p:nvSpPr>
          <p:cNvPr id="158" name="Google Shape;158;p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59" name="Google Shape;159;p9"/>
          <p:cNvSpPr txBox="1"/>
          <p:nvPr/>
        </p:nvSpPr>
        <p:spPr>
          <a:xfrm>
            <a:off x="877887" y="1412875"/>
            <a:ext cx="79613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73"/>
              </a:buClr>
              <a:buSzPts val="2400"/>
              <a:buFont typeface="Times New Roman"/>
              <a:buNone/>
            </a:pPr>
            <a:r>
              <a:rPr b="1" i="0" lang="en-US" sz="2400" u="none">
                <a:solidFill>
                  <a:srgbClr val="009973"/>
                </a:solidFill>
                <a:latin typeface="Times New Roman"/>
                <a:ea typeface="Times New Roman"/>
                <a:cs typeface="Times New Roman"/>
                <a:sym typeface="Times New Roman"/>
              </a:rPr>
              <a:t>Algorithm:</a:t>
            </a:r>
            <a:endParaRPr/>
          </a:p>
        </p:txBody>
      </p:sp>
      <p:sp>
        <p:nvSpPr>
          <p:cNvPr id="160" name="Google Shape;160;p9"/>
          <p:cNvSpPr txBox="1"/>
          <p:nvPr/>
        </p:nvSpPr>
        <p:spPr>
          <a:xfrm>
            <a:off x="877887" y="2241550"/>
            <a:ext cx="3465512" cy="3354387"/>
          </a:xfrm>
          <a:prstGeom prst="rect">
            <a:avLst/>
          </a:prstGeom>
          <a:solidFill>
            <a:schemeClr val="lt1"/>
          </a:solid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i    =  1 </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while  i &lt;= n &amp;&amp;  Z != X[i]  do</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	i = i+1</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if i &lt; n then</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	FOUND</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else </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	NOT FOUND</a:t>
            </a:r>
            <a:endParaRPr/>
          </a:p>
        </p:txBody>
      </p:sp>
      <p:sp>
        <p:nvSpPr>
          <p:cNvPr id="161" name="Google Shape;161;p9"/>
          <p:cNvSpPr txBox="1"/>
          <p:nvPr/>
        </p:nvSpPr>
        <p:spPr>
          <a:xfrm>
            <a:off x="4762500" y="2241550"/>
            <a:ext cx="3924300" cy="3354387"/>
          </a:xfrm>
          <a:prstGeom prst="rect">
            <a:avLst/>
          </a:prstGeom>
          <a:solidFill>
            <a:schemeClr val="lt1"/>
          </a:solid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flag = FALSE</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for i = 1 to n 		</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if A[i] == key </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flag = TRUE;</a:t>
            </a:r>
            <a:endParaRPr/>
          </a:p>
          <a:p>
            <a:pPr indent="0" lvl="0" marL="0" marR="0" rtl="0" algn="l">
              <a:lnSpc>
                <a:spcPct val="100000"/>
              </a:lnSpc>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if flag == TRUE</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FOUND</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else </a:t>
            </a:r>
            <a:endParaRPr/>
          </a:p>
          <a:p>
            <a:pPr indent="0" lvl="0" marL="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NOT FOUND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2007-04-25T04:04:41Z</dcterms:created>
  <dc:creator>Computer Science &amp; Engineering Department</dc:creator>
</cp:coreProperties>
</file>