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1fEJx8h3LvmkHSAV1Jaiaq+JE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3A03C-C8F7-40EC-AA89-6D769144AAEC}">
  <a:tblStyle styleId="{1263A03C-C8F7-40EC-AA89-6D769144AA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3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38200" y="25574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38200" y="3352800"/>
            <a:ext cx="77724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Approach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 b="1" i="0" sz="32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54771"/>
            <a:ext cx="6248400" cy="20574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756920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1447800" y="1939925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7229475" y="1863725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5822950" y="36512"/>
            <a:ext cx="3365500" cy="708025"/>
          </a:xfrm>
          <a:prstGeom prst="rect">
            <a:avLst/>
          </a:prstGeom>
          <a:solidFill>
            <a:srgbClr val="FFEDB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Search value &gt; pivot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will Search value &lt;= pivot</a:t>
            </a:r>
            <a:endParaRPr/>
          </a:p>
        </p:txBody>
      </p:sp>
      <p:cxnSp>
        <p:nvCxnSpPr>
          <p:cNvPr id="201" name="Google Shape;201;p10"/>
          <p:cNvCxnSpPr/>
          <p:nvPr/>
        </p:nvCxnSpPr>
        <p:spPr>
          <a:xfrm flipH="1">
            <a:off x="1447800" y="2063750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10"/>
          <p:cNvSpPr txBox="1"/>
          <p:nvPr/>
        </p:nvSpPr>
        <p:spPr>
          <a:xfrm>
            <a:off x="2230437" y="1962150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2133600" y="609600"/>
            <a:ext cx="5257800" cy="1752600"/>
          </a:xfrm>
          <a:custGeom>
            <a:rect b="b" l="l" r="r" t="t"/>
            <a:pathLst>
              <a:path extrusionOk="0" h="1752488" w="5257800">
                <a:moveTo>
                  <a:pt x="29241" y="745915"/>
                </a:moveTo>
                <a:cubicBezTo>
                  <a:pt x="223971" y="314387"/>
                  <a:pt x="1341667" y="-3613"/>
                  <a:pt x="2650850" y="31"/>
                </a:cubicBezTo>
                <a:cubicBezTo>
                  <a:pt x="4094136" y="4048"/>
                  <a:pt x="5257800" y="395163"/>
                  <a:pt x="5257800" y="876244"/>
                </a:cubicBezTo>
                <a:lnTo>
                  <a:pt x="2628900" y="876244"/>
                </a:lnTo>
                <a:lnTo>
                  <a:pt x="29241" y="745915"/>
                </a:lnTo>
                <a:close/>
              </a:path>
              <a:path extrusionOk="0" fill="none" h="1752488" w="5257800">
                <a:moveTo>
                  <a:pt x="29241" y="745915"/>
                </a:moveTo>
                <a:cubicBezTo>
                  <a:pt x="223971" y="314387"/>
                  <a:pt x="1341667" y="-3613"/>
                  <a:pt x="2650850" y="31"/>
                </a:cubicBezTo>
                <a:cubicBezTo>
                  <a:pt x="4094136" y="4048"/>
                  <a:pt x="5257800" y="395163"/>
                  <a:pt x="5257800" y="87624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37" y="2433637"/>
            <a:ext cx="756920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506537" y="3459162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7288212" y="3382962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 flipH="1">
            <a:off x="1506537" y="3582987"/>
            <a:ext cx="277812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" name="Google Shape;208;p10"/>
          <p:cNvSpPr txBox="1"/>
          <p:nvPr/>
        </p:nvSpPr>
        <p:spPr>
          <a:xfrm>
            <a:off x="2289175" y="348138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00" y="2917825"/>
            <a:ext cx="4476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3125" y="2955925"/>
            <a:ext cx="3619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0"/>
          <p:cNvCxnSpPr/>
          <p:nvPr/>
        </p:nvCxnSpPr>
        <p:spPr>
          <a:xfrm flipH="1">
            <a:off x="2292350" y="3632200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" name="Google Shape;212;p10"/>
          <p:cNvSpPr txBox="1"/>
          <p:nvPr/>
        </p:nvSpPr>
        <p:spPr>
          <a:xfrm>
            <a:off x="2974975" y="348138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13" name="Google Shape;213;p10"/>
          <p:cNvCxnSpPr/>
          <p:nvPr/>
        </p:nvCxnSpPr>
        <p:spPr>
          <a:xfrm flipH="1">
            <a:off x="7288212" y="3543300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4" name="Google Shape;214;p10"/>
          <p:cNvSpPr txBox="1"/>
          <p:nvPr/>
        </p:nvSpPr>
        <p:spPr>
          <a:xfrm>
            <a:off x="6761162" y="3406775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3008312" y="2128837"/>
            <a:ext cx="3870325" cy="1752600"/>
          </a:xfrm>
          <a:custGeom>
            <a:rect b="b" l="l" r="r" t="t"/>
            <a:pathLst>
              <a:path extrusionOk="0" h="1752488" w="3870103">
                <a:moveTo>
                  <a:pt x="11751" y="779823"/>
                </a:moveTo>
                <a:cubicBezTo>
                  <a:pt x="121206" y="332135"/>
                  <a:pt x="962374" y="-5053"/>
                  <a:pt x="1957001" y="57"/>
                </a:cubicBezTo>
                <a:cubicBezTo>
                  <a:pt x="3017071" y="5502"/>
                  <a:pt x="3870104" y="396185"/>
                  <a:pt x="3870104" y="876245"/>
                </a:cubicBezTo>
                <a:lnTo>
                  <a:pt x="1935052" y="876244"/>
                </a:lnTo>
                <a:lnTo>
                  <a:pt x="11751" y="779823"/>
                </a:lnTo>
                <a:close/>
              </a:path>
              <a:path extrusionOk="0" fill="none" h="1752488" w="3870103">
                <a:moveTo>
                  <a:pt x="11751" y="779823"/>
                </a:moveTo>
                <a:cubicBezTo>
                  <a:pt x="121206" y="332135"/>
                  <a:pt x="962374" y="-5053"/>
                  <a:pt x="1957001" y="57"/>
                </a:cubicBezTo>
                <a:cubicBezTo>
                  <a:pt x="3017071" y="5502"/>
                  <a:pt x="3870104" y="396185"/>
                  <a:pt x="3870104" y="87624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575" y="4389437"/>
            <a:ext cx="70199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3175000" y="543718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6827837" y="541813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5822950" y="36512"/>
            <a:ext cx="3365500" cy="708025"/>
          </a:xfrm>
          <a:prstGeom prst="rect">
            <a:avLst/>
          </a:prstGeom>
          <a:solidFill>
            <a:srgbClr val="FFEDB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Search value &gt; pivot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will Search value &lt;= pivot</a:t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60412"/>
            <a:ext cx="70199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3079750" y="1827212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6731000" y="1808162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28" name="Google Shape;228;p11"/>
          <p:cNvCxnSpPr/>
          <p:nvPr/>
        </p:nvCxnSpPr>
        <p:spPr>
          <a:xfrm flipH="1">
            <a:off x="3079750" y="1936750"/>
            <a:ext cx="277812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" name="Google Shape;229;p11"/>
          <p:cNvSpPr txBox="1"/>
          <p:nvPr/>
        </p:nvSpPr>
        <p:spPr>
          <a:xfrm>
            <a:off x="3673475" y="182403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30" name="Google Shape;230;p11"/>
          <p:cNvCxnSpPr/>
          <p:nvPr/>
        </p:nvCxnSpPr>
        <p:spPr>
          <a:xfrm flipH="1">
            <a:off x="6731000" y="1955800"/>
            <a:ext cx="277812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" name="Google Shape;231;p11"/>
          <p:cNvSpPr txBox="1"/>
          <p:nvPr/>
        </p:nvSpPr>
        <p:spPr>
          <a:xfrm>
            <a:off x="5991225" y="185578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3762375" y="760412"/>
            <a:ext cx="2376487" cy="1603375"/>
          </a:xfrm>
          <a:custGeom>
            <a:rect b="b" l="l" r="r" t="t"/>
            <a:pathLst>
              <a:path extrusionOk="0" h="1602656" w="2376598">
                <a:moveTo>
                  <a:pt x="3270" y="741919"/>
                </a:moveTo>
                <a:cubicBezTo>
                  <a:pt x="49965" y="318358"/>
                  <a:pt x="578623" y="-7059"/>
                  <a:pt x="1208370" y="115"/>
                </a:cubicBezTo>
                <a:cubicBezTo>
                  <a:pt x="1856732" y="7501"/>
                  <a:pt x="2376598" y="364044"/>
                  <a:pt x="2376598" y="801329"/>
                </a:cubicBezTo>
                <a:lnTo>
                  <a:pt x="1188299" y="801328"/>
                </a:lnTo>
                <a:lnTo>
                  <a:pt x="3270" y="741919"/>
                </a:lnTo>
                <a:close/>
              </a:path>
              <a:path extrusionOk="0" fill="none" h="1602656" w="2376598">
                <a:moveTo>
                  <a:pt x="3270" y="741919"/>
                </a:moveTo>
                <a:cubicBezTo>
                  <a:pt x="49965" y="318358"/>
                  <a:pt x="578623" y="-7059"/>
                  <a:pt x="1208370" y="115"/>
                </a:cubicBezTo>
                <a:cubicBezTo>
                  <a:pt x="1856732" y="7501"/>
                  <a:pt x="2376598" y="364044"/>
                  <a:pt x="2376598" y="80132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075" y="2809875"/>
            <a:ext cx="71818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3890962" y="3648075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6197600" y="3648075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36" name="Google Shape;236;p11"/>
          <p:cNvCxnSpPr/>
          <p:nvPr/>
        </p:nvCxnSpPr>
        <p:spPr>
          <a:xfrm flipH="1">
            <a:off x="3890962" y="3748087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7" name="Google Shape;237;p11"/>
          <p:cNvSpPr txBox="1"/>
          <p:nvPr/>
        </p:nvSpPr>
        <p:spPr>
          <a:xfrm>
            <a:off x="4664075" y="3648075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38" name="Google Shape;238;p11"/>
          <p:cNvCxnSpPr/>
          <p:nvPr/>
        </p:nvCxnSpPr>
        <p:spPr>
          <a:xfrm flipH="1">
            <a:off x="6186487" y="3827462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11"/>
          <p:cNvSpPr txBox="1"/>
          <p:nvPr/>
        </p:nvSpPr>
        <p:spPr>
          <a:xfrm>
            <a:off x="5413375" y="3643312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4708525" y="2700337"/>
            <a:ext cx="833437" cy="1168400"/>
          </a:xfrm>
          <a:custGeom>
            <a:rect b="b" l="l" r="r" t="t"/>
            <a:pathLst>
              <a:path extrusionOk="0" h="1169186" w="834058">
                <a:moveTo>
                  <a:pt x="266" y="563699"/>
                </a:moveTo>
                <a:cubicBezTo>
                  <a:pt x="8494" y="241191"/>
                  <a:pt x="201592" y="-10966"/>
                  <a:pt x="431664" y="360"/>
                </a:cubicBezTo>
                <a:cubicBezTo>
                  <a:pt x="656148" y="11410"/>
                  <a:pt x="834058" y="269716"/>
                  <a:pt x="834058" y="584593"/>
                </a:cubicBezTo>
                <a:lnTo>
                  <a:pt x="417029" y="584593"/>
                </a:lnTo>
                <a:lnTo>
                  <a:pt x="266" y="563699"/>
                </a:lnTo>
                <a:close/>
              </a:path>
              <a:path extrusionOk="0" fill="none" h="1169186" w="834058">
                <a:moveTo>
                  <a:pt x="266" y="563699"/>
                </a:moveTo>
                <a:cubicBezTo>
                  <a:pt x="8494" y="241191"/>
                  <a:pt x="201592" y="-10966"/>
                  <a:pt x="431664" y="360"/>
                </a:cubicBezTo>
                <a:cubicBezTo>
                  <a:pt x="656148" y="11410"/>
                  <a:pt x="834058" y="269716"/>
                  <a:pt x="834058" y="58459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3800" y="4878387"/>
            <a:ext cx="70294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4664075" y="5848350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5341937" y="58435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5822950" y="36512"/>
            <a:ext cx="3365500" cy="708025"/>
          </a:xfrm>
          <a:prstGeom prst="rect">
            <a:avLst/>
          </a:prstGeom>
          <a:solidFill>
            <a:srgbClr val="FFEDB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Search value &gt; pivot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will Search value &lt;= pivot</a:t>
            </a:r>
            <a:endParaRPr/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44537"/>
            <a:ext cx="70294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4259262" y="1600200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4876800" y="1600200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53" name="Google Shape;253;p12"/>
          <p:cNvCxnSpPr/>
          <p:nvPr/>
        </p:nvCxnSpPr>
        <p:spPr>
          <a:xfrm flipH="1">
            <a:off x="4259262" y="1700212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12"/>
          <p:cNvCxnSpPr/>
          <p:nvPr/>
        </p:nvCxnSpPr>
        <p:spPr>
          <a:xfrm flipH="1">
            <a:off x="4800600" y="1800225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" name="Google Shape;255;p12"/>
          <p:cNvSpPr txBox="1"/>
          <p:nvPr/>
        </p:nvSpPr>
        <p:spPr>
          <a:xfrm>
            <a:off x="4995862" y="163353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4057650" y="1600200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1208087" y="307975"/>
            <a:ext cx="3051175" cy="1893887"/>
          </a:xfrm>
          <a:custGeom>
            <a:rect b="b" l="l" r="r" t="t"/>
            <a:pathLst>
              <a:path extrusionOk="0" h="1893520" w="3050618">
                <a:moveTo>
                  <a:pt x="4951" y="870540"/>
                </a:moveTo>
                <a:cubicBezTo>
                  <a:pt x="69671" y="373169"/>
                  <a:pt x="745206" y="-7643"/>
                  <a:pt x="1549023" y="115"/>
                </a:cubicBezTo>
                <a:cubicBezTo>
                  <a:pt x="2382081" y="8155"/>
                  <a:pt x="3050618" y="429619"/>
                  <a:pt x="3050618" y="946761"/>
                </a:cubicBezTo>
                <a:lnTo>
                  <a:pt x="1525309" y="946760"/>
                </a:lnTo>
                <a:lnTo>
                  <a:pt x="4951" y="870540"/>
                </a:lnTo>
                <a:close/>
              </a:path>
              <a:path extrusionOk="0" fill="none" h="1893520" w="3050618">
                <a:moveTo>
                  <a:pt x="4951" y="870540"/>
                </a:moveTo>
                <a:cubicBezTo>
                  <a:pt x="69671" y="373169"/>
                  <a:pt x="745206" y="-7643"/>
                  <a:pt x="1549023" y="115"/>
                </a:cubicBezTo>
                <a:cubicBezTo>
                  <a:pt x="2382081" y="8155"/>
                  <a:pt x="3050618" y="429619"/>
                  <a:pt x="3050618" y="94676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362" y="2778125"/>
            <a:ext cx="6923087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25" y="4448175"/>
            <a:ext cx="85153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798512" y="98425"/>
            <a:ext cx="7226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of Quick Sort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93662" y="1268412"/>
            <a:ext cx="3716337" cy="2374900"/>
          </a:xfrm>
          <a:prstGeom prst="rect">
            <a:avLst/>
          </a:prstGeom>
          <a:solidFill>
            <a:srgbClr val="D9FFF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1812" lvl="0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 (A, left, right)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(left &lt; right)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 = </a:t>
            </a:r>
            <a:r>
              <a:rPr b="1" i="0" lang="en-US" sz="1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PARTITION(A, left, right)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QUICKSORT (A, left, q-1)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QUICKSORT (A, q+1, right)</a:t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452437" y="4784725"/>
            <a:ext cx="3306762" cy="423862"/>
            <a:chOff x="480" y="1152"/>
            <a:chExt cx="2083" cy="267"/>
          </a:xfrm>
        </p:grpSpPr>
        <p:sp>
          <p:nvSpPr>
            <p:cNvPr id="269" name="Google Shape;269;p13"/>
            <p:cNvSpPr txBox="1"/>
            <p:nvPr/>
          </p:nvSpPr>
          <p:spPr>
            <a:xfrm>
              <a:off x="2303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2042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1782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2" name="Google Shape;272;p13"/>
            <p:cNvSpPr txBox="1"/>
            <p:nvPr/>
          </p:nvSpPr>
          <p:spPr>
            <a:xfrm>
              <a:off x="1522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1261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74" name="Google Shape;274;p13"/>
            <p:cNvSpPr txBox="1"/>
            <p:nvPr/>
          </p:nvSpPr>
          <p:spPr>
            <a:xfrm>
              <a:off x="1001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740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6" name="Google Shape;276;p13"/>
            <p:cNvSpPr txBox="1"/>
            <p:nvPr/>
          </p:nvSpPr>
          <p:spPr>
            <a:xfrm>
              <a:off x="480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77" name="Google Shape;277;p13"/>
            <p:cNvCxnSpPr/>
            <p:nvPr/>
          </p:nvCxnSpPr>
          <p:spPr>
            <a:xfrm>
              <a:off x="480" y="1152"/>
              <a:ext cx="2083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80" y="1419"/>
              <a:ext cx="2083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80" y="1152"/>
              <a:ext cx="0" cy="26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740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1001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1261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152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78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04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2303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2563" y="1152"/>
              <a:ext cx="0" cy="26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88" name="Google Shape;288;p13"/>
          <p:cNvSpPr txBox="1"/>
          <p:nvPr/>
        </p:nvSpPr>
        <p:spPr>
          <a:xfrm>
            <a:off x="504825" y="4400550"/>
            <a:ext cx="506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3265487" y="4400550"/>
            <a:ext cx="671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endParaRPr/>
          </a:p>
        </p:txBody>
      </p:sp>
      <p:sp>
        <p:nvSpPr>
          <p:cNvPr id="290" name="Google Shape;290;p13"/>
          <p:cNvSpPr txBox="1"/>
          <p:nvPr/>
        </p:nvSpPr>
        <p:spPr>
          <a:xfrm>
            <a:off x="17462" y="4779962"/>
            <a:ext cx="4270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539750" y="5262562"/>
            <a:ext cx="236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3478212" y="5248275"/>
            <a:ext cx="236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4133850" y="1247775"/>
            <a:ext cx="4935537" cy="5338762"/>
          </a:xfrm>
          <a:prstGeom prst="rect">
            <a:avLst/>
          </a:prstGeom>
          <a:solidFill>
            <a:srgbClr val="D9FFF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1812" lvl="0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(A, left, right)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pivot ← A[left]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left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← right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(i &lt; j)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while ( A[i] &lt; = pivot &amp;&amp; i &lt;= right)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 = i+1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while ( A[j] &gt; pivot ) 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j = j – 1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 i &lt; j )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A[i] ↔ A[j]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A[j] ↔ pivot</a:t>
            </a:r>
            <a:endParaRPr/>
          </a:p>
          <a:p>
            <a:pPr indent="-531812" lvl="0" marL="5318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j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609600" y="1905000"/>
            <a:ext cx="7924800" cy="25146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Partitioning</a:t>
            </a:r>
            <a:endParaRPr b="1" i="0" sz="3200" u="sng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(q) produces two regions of size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</a:t>
            </a:r>
            <a:endParaRPr/>
          </a:p>
          <a:p>
            <a:pPr indent="-158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Partitioning</a:t>
            </a:r>
            <a:endParaRPr b="1" i="0" sz="3200" u="sng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region has one element and the other  has n – 2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838200" y="5334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1241425" y="4495800"/>
            <a:ext cx="5768975" cy="2133600"/>
          </a:xfrm>
          <a:prstGeom prst="rect">
            <a:avLst/>
          </a:prstGeom>
          <a:solidFill>
            <a:srgbClr val="E1FFF8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O(n) * [T(n/2) + T(n/2)]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= O(n) * 2T(n/2)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= O(n) * O(lgn)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= O(nlgn)</a:t>
            </a:r>
            <a:endParaRPr/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1246187" y="1905000"/>
            <a:ext cx="5764212" cy="239077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 (A, left, right)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if (left &lt; right)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	 q = PARTITION(A, left, right)     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QUICKSORT (A, left, q-1)	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QUICKSORT (A, q+1, right)         </a:t>
            </a:r>
            <a:endParaRPr/>
          </a:p>
        </p:txBody>
      </p:sp>
      <p:cxnSp>
        <p:nvCxnSpPr>
          <p:cNvPr id="309" name="Google Shape;309;p15"/>
          <p:cNvCxnSpPr/>
          <p:nvPr/>
        </p:nvCxnSpPr>
        <p:spPr>
          <a:xfrm>
            <a:off x="5524500" y="4038600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0" name="Google Shape;310;p15"/>
          <p:cNvCxnSpPr/>
          <p:nvPr/>
        </p:nvCxnSpPr>
        <p:spPr>
          <a:xfrm>
            <a:off x="5551487" y="3062287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1" name="Google Shape;311;p15"/>
          <p:cNvCxnSpPr/>
          <p:nvPr/>
        </p:nvCxnSpPr>
        <p:spPr>
          <a:xfrm>
            <a:off x="5524500" y="3505200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2" name="Google Shape;312;p15"/>
          <p:cNvSpPr txBox="1"/>
          <p:nvPr/>
        </p:nvSpPr>
        <p:spPr>
          <a:xfrm>
            <a:off x="7154862" y="3808412"/>
            <a:ext cx="1004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7154862" y="3275012"/>
            <a:ext cx="1004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7173912" y="2755900"/>
            <a:ext cx="8001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706437" y="-1143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523875" y="769937"/>
            <a:ext cx="7924800" cy="100965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Best-case partitioning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(q) produces two regions of size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1241425" y="4495800"/>
            <a:ext cx="5768975" cy="2133600"/>
          </a:xfrm>
          <a:prstGeom prst="rect">
            <a:avLst/>
          </a:prstGeom>
          <a:solidFill>
            <a:srgbClr val="E1FFF8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O(n) * [T(1) + T(n-2)]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= O(n) * [1+ O(n)]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= O(n) * O(n)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= O(n</a:t>
            </a:r>
            <a:r>
              <a:rPr b="1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1246187" y="1905000"/>
            <a:ext cx="5764212" cy="239077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 (A, left, right)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if (left &lt; right)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	 q = PARTITION(A, left, right)     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QUICKSORT (A, left, q-1)	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QUICKSORT (A, q+1, right)         </a:t>
            </a:r>
            <a:endParaRPr/>
          </a:p>
        </p:txBody>
      </p:sp>
      <p:cxnSp>
        <p:nvCxnSpPr>
          <p:cNvPr id="325" name="Google Shape;325;p16"/>
          <p:cNvCxnSpPr/>
          <p:nvPr/>
        </p:nvCxnSpPr>
        <p:spPr>
          <a:xfrm>
            <a:off x="5524500" y="4038600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6" name="Google Shape;326;p16"/>
          <p:cNvCxnSpPr/>
          <p:nvPr/>
        </p:nvCxnSpPr>
        <p:spPr>
          <a:xfrm>
            <a:off x="5551487" y="3062287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7" name="Google Shape;327;p16"/>
          <p:cNvCxnSpPr/>
          <p:nvPr/>
        </p:nvCxnSpPr>
        <p:spPr>
          <a:xfrm>
            <a:off x="5524500" y="3505200"/>
            <a:ext cx="148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8" name="Google Shape;328;p16"/>
          <p:cNvSpPr txBox="1"/>
          <p:nvPr/>
        </p:nvSpPr>
        <p:spPr>
          <a:xfrm>
            <a:off x="7154862" y="3808412"/>
            <a:ext cx="10239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T(n-2)</a:t>
            </a:r>
            <a:endParaRPr/>
          </a:p>
        </p:txBody>
      </p:sp>
      <p:sp>
        <p:nvSpPr>
          <p:cNvPr id="329" name="Google Shape;329;p16"/>
          <p:cNvSpPr txBox="1"/>
          <p:nvPr/>
        </p:nvSpPr>
        <p:spPr>
          <a:xfrm>
            <a:off x="7154862" y="3275012"/>
            <a:ext cx="7493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T(1)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7173912" y="2755900"/>
            <a:ext cx="8001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706437" y="-1143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23875" y="769937"/>
            <a:ext cx="7924800" cy="100965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Worst-case partitioning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region has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and the other  has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– 1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/>
        </p:nvSpPr>
        <p:spPr>
          <a:xfrm>
            <a:off x="7620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b="1" i="0" lang="en-US" sz="3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Three Algorithms</a:t>
            </a:r>
            <a:endParaRPr/>
          </a:p>
        </p:txBody>
      </p:sp>
      <p:sp>
        <p:nvSpPr>
          <p:cNvPr id="339" name="Google Shape;339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340" name="Google Shape;340;p17"/>
          <p:cNvGraphicFramePr/>
          <p:nvPr/>
        </p:nvGraphicFramePr>
        <p:xfrm>
          <a:off x="914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{1263A03C-C8F7-40EC-AA89-6D769144AAEC}</a:tableStyleId>
              </a:tblPr>
              <a:tblGrid>
                <a:gridCol w="2336800"/>
                <a:gridCol w="2336800"/>
                <a:gridCol w="23368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/>
                    </a:p>
                  </a:txBody>
                  <a:tcPr marT="76200" marB="76200" marR="952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case</a:t>
                      </a:r>
                      <a:endParaRPr/>
                    </a:p>
                  </a:txBody>
                  <a:tcPr marT="76200" marB="76200" marR="95250" marL="952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Worst case</a:t>
                      </a:r>
                      <a:endParaRPr/>
                    </a:p>
                  </a:txBody>
                  <a:tcPr marT="76200" marB="76200" marR="95250" marL="952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Selection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O(nlogn)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O(nlogn)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O(nlogn)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/>
        </p:nvSpPr>
        <p:spPr>
          <a:xfrm>
            <a:off x="7747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and Drawbacks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746125" y="1565275"/>
            <a:ext cx="7934325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quick sort is regarded as the best sorting algorithm.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because of its significant advantage in terms of efficiency because it is able to deal well with a huge list of items.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sorts in place, no additional storage is required as well. 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slight disadvantage of quick sort is that its worst-case performance is similar to average performances of the bubble, insertion or selections sorts. </a:t>
            </a:r>
            <a:endParaRPr b="0" i="0" sz="2000" u="none" cap="none" strike="noStrik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quick sort produces the most effective and widely used method of sorting a list of any item size.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/>
        </p:nvSpPr>
        <p:spPr>
          <a:xfrm>
            <a:off x="7620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for you</a:t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19"/>
          <p:cNvSpPr txBox="1"/>
          <p:nvPr/>
        </p:nvSpPr>
        <p:spPr>
          <a:xfrm>
            <a:off x="752475" y="1447800"/>
            <a:ext cx="7934325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Algorithm will you choose?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Sorted Data List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For Unsorted Data List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Is Quick sort a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In-Place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Sort the given data set using both the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each steps.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7" name="Google Shape;357;p19"/>
          <p:cNvGraphicFramePr/>
          <p:nvPr/>
        </p:nvGraphicFramePr>
        <p:xfrm>
          <a:off x="1981200" y="49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{1263A03C-C8F7-40EC-AA89-6D769144AAEC}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5405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for You!</a:t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/>
          <p:nvPr/>
        </p:nvSpPr>
        <p:spPr>
          <a:xfrm>
            <a:off x="762000" y="1316037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https://visualgo.net/en/sorting</a:t>
            </a:r>
            <a:endParaRPr b="1" i="0" sz="2800" u="non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036637" y="242887"/>
            <a:ext cx="7223125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References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035050" y="2286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&amp; Conquer Approach   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5800" y="1582737"/>
            <a:ext cx="7924800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divide-and-conquer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paradigm involves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level of the recursion: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problem into a number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subproblems by solving them recursively. If the subproblem sizes are small enough, however, just solve the subproblems in a straightforward manner.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solutions to the subproblems into the solution for the original problem.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990600" y="287337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&amp; Conquer Approach   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79575"/>
            <a:ext cx="5334000" cy="4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882650" y="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81000" y="1219200"/>
            <a:ext cx="84582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closely follows the </a:t>
            </a: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divide-and-conquer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paradigm. 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2" marL="1600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array A into 2 subarrays A[p..q-1] and A[q+1..r], such that each element of A[p..q-1] is smaller than or equal to each element in A[q+1..r]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2" marL="1600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sort A[p..q] and A[q+1..r] using Quicksort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2" marL="1600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Trivial: the arrays are sorted in place </a:t>
            </a:r>
            <a:endParaRPr/>
          </a:p>
          <a:p>
            <a:pPr indent="-457200" lvl="2" marL="1600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additional work is required to combine them</a:t>
            </a:r>
            <a:endParaRPr/>
          </a:p>
          <a:p>
            <a:pPr indent="-457200" lvl="2" marL="1600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array is now sorted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035050" y="295275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85800" y="1258887"/>
            <a:ext cx="79248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endParaRPr b="1" i="0" sz="2400" u="sng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array A into 2 subarrays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A[p..q-1]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A[q+1..r],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each element of </a:t>
            </a: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A[p..q-1]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each element in </a:t>
            </a: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A[q+1..r]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2667000" y="4127500"/>
            <a:ext cx="3352800" cy="1317625"/>
            <a:chOff x="3216" y="541"/>
            <a:chExt cx="2112" cy="830"/>
          </a:xfrm>
        </p:grpSpPr>
        <p:grpSp>
          <p:nvGrpSpPr>
            <p:cNvPr id="134" name="Google Shape;134;p6"/>
            <p:cNvGrpSpPr/>
            <p:nvPr/>
          </p:nvGrpSpPr>
          <p:grpSpPr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135" name="Google Shape;135;p6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Google Shape;136;p6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6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Google Shape;138;p6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6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Google Shape;140;p6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Google Shape;142;p6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3" name="Google Shape;143;p6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6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6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6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6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6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6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6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6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6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6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54" name="Google Shape;154;p6"/>
            <p:cNvSpPr/>
            <p:nvPr/>
          </p:nvSpPr>
          <p:spPr>
            <a:xfrm rot="5400000">
              <a:off x="3816" y="312"/>
              <a:ext cx="96" cy="12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 rot="5400000">
              <a:off x="4896" y="576"/>
              <a:ext cx="96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4399" y="541"/>
              <a:ext cx="20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≤</a:t>
              </a:r>
              <a:endParaRPr/>
            </a:p>
          </p:txBody>
        </p:sp>
      </p:grpSp>
      <p:sp>
        <p:nvSpPr>
          <p:cNvPr id="157" name="Google Shape;157;p6"/>
          <p:cNvSpPr txBox="1"/>
          <p:nvPr/>
        </p:nvSpPr>
        <p:spPr>
          <a:xfrm>
            <a:off x="2819400" y="4114800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A[p…q]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4933950" y="4170362"/>
            <a:ext cx="1212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A[q+1…r]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1035050" y="295275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Picture1.png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0"/>
            <a:ext cx="56102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838200" y="1546225"/>
            <a:ext cx="7772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find index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(pivot)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array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685800" y="2133600"/>
            <a:ext cx="320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compare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458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3070225"/>
            <a:ext cx="756920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1295400" y="4829175"/>
            <a:ext cx="4572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← left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← right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1447800" y="4103687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7505700" y="3889375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756920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1524000" y="1939925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7305675" y="1863725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5822950" y="36512"/>
            <a:ext cx="3365500" cy="708025"/>
          </a:xfrm>
          <a:prstGeom prst="rect">
            <a:avLst/>
          </a:prstGeom>
          <a:solidFill>
            <a:srgbClr val="FFEDB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Search value &gt; pivot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will Search value &lt;= pivot</a:t>
            </a:r>
            <a:endParaRPr/>
          </a:p>
        </p:txBody>
      </p:sp>
      <p:cxnSp>
        <p:nvCxnSpPr>
          <p:cNvPr id="189" name="Google Shape;189;p9"/>
          <p:cNvCxnSpPr/>
          <p:nvPr/>
        </p:nvCxnSpPr>
        <p:spPr>
          <a:xfrm flipH="1">
            <a:off x="1524000" y="2063750"/>
            <a:ext cx="276225" cy="200025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9"/>
          <p:cNvSpPr txBox="1"/>
          <p:nvPr/>
        </p:nvSpPr>
        <p:spPr>
          <a:xfrm>
            <a:off x="2306637" y="1962150"/>
            <a:ext cx="401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2209800" y="609600"/>
            <a:ext cx="5257800" cy="1752600"/>
          </a:xfrm>
          <a:custGeom>
            <a:rect b="b" l="l" r="r" t="t"/>
            <a:pathLst>
              <a:path extrusionOk="0" h="1752488" w="5257800">
                <a:moveTo>
                  <a:pt x="29241" y="745915"/>
                </a:moveTo>
                <a:cubicBezTo>
                  <a:pt x="223971" y="314387"/>
                  <a:pt x="1341667" y="-3613"/>
                  <a:pt x="2650850" y="31"/>
                </a:cubicBezTo>
                <a:cubicBezTo>
                  <a:pt x="4094136" y="4048"/>
                  <a:pt x="5257800" y="395163"/>
                  <a:pt x="5257800" y="876244"/>
                </a:cubicBezTo>
                <a:lnTo>
                  <a:pt x="2628900" y="876244"/>
                </a:lnTo>
                <a:lnTo>
                  <a:pt x="29241" y="745915"/>
                </a:lnTo>
                <a:close/>
              </a:path>
              <a:path extrusionOk="0" fill="none" h="1752488" w="5257800">
                <a:moveTo>
                  <a:pt x="29241" y="745915"/>
                </a:moveTo>
                <a:cubicBezTo>
                  <a:pt x="223971" y="314387"/>
                  <a:pt x="1341667" y="-3613"/>
                  <a:pt x="2650850" y="31"/>
                </a:cubicBezTo>
                <a:cubicBezTo>
                  <a:pt x="4094136" y="4048"/>
                  <a:pt x="5257800" y="395163"/>
                  <a:pt x="5257800" y="87624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