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2" r:id="rId5"/>
    <p:sldId id="276" r:id="rId6"/>
    <p:sldId id="277" r:id="rId7"/>
    <p:sldId id="294" r:id="rId8"/>
    <p:sldId id="293" r:id="rId9"/>
    <p:sldId id="299" r:id="rId10"/>
    <p:sldId id="300" r:id="rId11"/>
    <p:sldId id="301" r:id="rId12"/>
    <p:sldId id="302" r:id="rId13"/>
    <p:sldId id="303" r:id="rId14"/>
    <p:sldId id="304" r:id="rId15"/>
    <p:sldId id="298" r:id="rId16"/>
    <p:sldId id="28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196" autoAdjust="0"/>
  </p:normalViewPr>
  <p:slideViewPr>
    <p:cSldViewPr snapToGrid="0" showGuides="1">
      <p:cViewPr varScale="1">
        <p:scale>
          <a:sx n="81" d="100"/>
          <a:sy n="81" d="100"/>
        </p:scale>
        <p:origin x="754" y="6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573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701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25" y="1538866"/>
            <a:ext cx="5186530" cy="2057441"/>
          </a:xfrm>
        </p:spPr>
        <p:txBody>
          <a:bodyPr/>
          <a:lstStyle/>
          <a:p>
            <a:r>
              <a:rPr lang="en-US" altLang="zh-CN" sz="3600" dirty="0"/>
              <a:t>Virtual Mouse</a:t>
            </a:r>
            <a:br>
              <a:rPr lang="en-US" altLang="zh-CN" sz="3600" dirty="0"/>
            </a:br>
            <a:r>
              <a:rPr lang="en-US" altLang="zh-CN" sz="1600" dirty="0"/>
              <a:t>Controlled by Eye and Hand Gestures</a:t>
            </a:r>
            <a:br>
              <a:rPr lang="en-US" altLang="zh-CN" sz="3600" dirty="0"/>
            </a:br>
            <a:endParaRPr lang="en-US" altLang="zh-CN" sz="3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65507" y="3650094"/>
            <a:ext cx="4793788" cy="23721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Presented by: Group-12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Munna Biswas (221-15-5261)</a:t>
            </a:r>
          </a:p>
          <a:p>
            <a:r>
              <a:rPr lang="en-US" dirty="0" err="1"/>
              <a:t>Mehenaz</a:t>
            </a:r>
            <a:r>
              <a:rPr lang="en-US" dirty="0"/>
              <a:t> Afsana (221-15-5693)</a:t>
            </a:r>
          </a:p>
          <a:p>
            <a:r>
              <a:rPr lang="en-US" dirty="0"/>
              <a:t>Afrin Jahan Moon (221-15-5499)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6FB7A7A-538A-81DE-9561-F38152FC2A11}"/>
              </a:ext>
            </a:extLst>
          </p:cNvPr>
          <p:cNvSpPr txBox="1">
            <a:spLocks/>
          </p:cNvSpPr>
          <p:nvPr/>
        </p:nvSpPr>
        <p:spPr>
          <a:xfrm>
            <a:off x="11194169" y="6298602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2726701-0695-3B8B-B87F-2966655682A8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5650" r="25650"/>
          <a:stretch>
            <a:fillRect/>
          </a:stretch>
        </p:blipFill>
        <p:spPr>
          <a:xfrm>
            <a:off x="7366906" y="1446629"/>
            <a:ext cx="3401318" cy="3911529"/>
          </a:xfrm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1D5EEB-B993-4E9F-288F-DD25BD5314E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000" dirty="0"/>
              <a:t>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4DC8-571A-FB8C-4062-18D0F930A7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69069"/>
            <a:ext cx="5162709" cy="709355"/>
          </a:xfrm>
        </p:spPr>
        <p:txBody>
          <a:bodyPr/>
          <a:lstStyle/>
          <a:p>
            <a:r>
              <a:rPr lang="en-US" sz="1600" dirty="0"/>
              <a:t>Providing a simplified interface for gesture control without exposing the complex implementation details.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9E4420-AFED-23E7-7389-44AE1642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OOP in the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469EFFD-5411-7B70-13BB-859DB4628909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CD3E4D-844F-CE14-7354-D7401754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88" y="2178424"/>
            <a:ext cx="4345727" cy="2160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62A44-4D3E-6582-3EAE-48CFEB2C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962" y="3303574"/>
            <a:ext cx="4755715" cy="29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5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96838" y="1845895"/>
            <a:ext cx="5162709" cy="3715919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b="1" dirty="0"/>
              <a:t>Challenge: </a:t>
            </a:r>
            <a:r>
              <a:rPr lang="en-US" sz="1800" dirty="0"/>
              <a:t>Accurate eye and hand tracking.</a:t>
            </a:r>
          </a:p>
          <a:p>
            <a:pPr marL="457200" lvl="1" indent="0">
              <a:buNone/>
            </a:pPr>
            <a:r>
              <a:rPr lang="en-US" sz="1800" b="1" dirty="0"/>
              <a:t>Solution: </a:t>
            </a:r>
            <a:r>
              <a:rPr lang="en-US" sz="1800" dirty="0"/>
              <a:t>Implemented advanced algorithms and continuous calibration.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/>
              <a:t>Challenge: </a:t>
            </a:r>
            <a:r>
              <a:rPr lang="en-US" sz="1800" dirty="0"/>
              <a:t>Real-time performance.</a:t>
            </a:r>
          </a:p>
          <a:p>
            <a:pPr marL="457200" lvl="1" indent="0">
              <a:buNone/>
            </a:pPr>
            <a:r>
              <a:rPr lang="en-US" sz="1800" b="1" dirty="0"/>
              <a:t>Solution: </a:t>
            </a:r>
            <a:r>
              <a:rPr lang="en-US" sz="1800" dirty="0"/>
              <a:t>Optimized code and utilized efficient libraries.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b="1" dirty="0"/>
              <a:t>Challenge: </a:t>
            </a:r>
            <a:r>
              <a:rPr lang="en-US" sz="1800" dirty="0"/>
              <a:t>User adaptability.</a:t>
            </a:r>
          </a:p>
          <a:p>
            <a:pPr marL="457200" lvl="1" indent="0">
              <a:buNone/>
            </a:pPr>
            <a:r>
              <a:rPr lang="en-US" sz="1800" b="1" dirty="0"/>
              <a:t>Solution: </a:t>
            </a:r>
            <a:r>
              <a:rPr lang="en-US" sz="1800" dirty="0"/>
              <a:t>Provided customizable settings and thorough user testing.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129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5866-D15D-B3AE-EBE8-C99D37EA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47" y="1451431"/>
            <a:ext cx="5117162" cy="1325563"/>
          </a:xfrm>
        </p:spPr>
        <p:txBody>
          <a:bodyPr/>
          <a:lstStyle/>
          <a:p>
            <a:r>
              <a:rPr lang="en-US" dirty="0"/>
              <a:t>Innovative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611A2-AA60-B7E3-1176-F6A06D8C233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2763189"/>
            <a:ext cx="4260180" cy="2072761"/>
          </a:xfrm>
        </p:spPr>
        <p:txBody>
          <a:bodyPr/>
          <a:lstStyle/>
          <a:p>
            <a:r>
              <a:rPr lang="en-US" sz="1800" b="1" dirty="0"/>
              <a:t>Dual Control: </a:t>
            </a:r>
          </a:p>
          <a:p>
            <a:r>
              <a:rPr lang="en-US" sz="1600" dirty="0"/>
              <a:t>Simultaneous use of eye and hand gestures for enhanced precision and control.</a:t>
            </a:r>
          </a:p>
          <a:p>
            <a:r>
              <a:rPr lang="en-US" sz="1800" b="1" dirty="0"/>
              <a:t>Adaptive Learning: </a:t>
            </a:r>
          </a:p>
          <a:p>
            <a:r>
              <a:rPr lang="en-US" sz="1600" dirty="0"/>
              <a:t>System learns and adapts to user’s behavior over time to improve accuracy.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5C10-8D79-C004-F3EC-079BCDD26E50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pic>
        <p:nvPicPr>
          <p:cNvPr id="8" name="Graphic 7" descr="Checklist">
            <a:extLst>
              <a:ext uri="{FF2B5EF4-FFF2-40B4-BE49-F238E27FC236}">
                <a16:creationId xmlns:a16="http://schemas.microsoft.com/office/drawing/2014/main" id="{E6BFC0E5-2E98-54C4-5482-51BAF8C4B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1816232"/>
            <a:ext cx="542169" cy="5421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866220-FBCE-F72B-3FDE-9AED8996F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583" y="1816232"/>
            <a:ext cx="5606355" cy="39444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097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1583086"/>
            <a:ext cx="9823998" cy="1618348"/>
          </a:xfrm>
        </p:spPr>
        <p:txBody>
          <a:bodyPr/>
          <a:lstStyle/>
          <a:p>
            <a:r>
              <a:rPr lang="en-US" altLang="zh-CN" dirty="0"/>
              <a:t>Observations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2338718"/>
            <a:ext cx="5986838" cy="29235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User Feedback:</a:t>
            </a:r>
          </a:p>
          <a:p>
            <a:r>
              <a:rPr lang="en-US" altLang="zh-CN" dirty="0"/>
              <a:t>	</a:t>
            </a:r>
            <a:r>
              <a:rPr lang="en-US" altLang="zh-CN" sz="1600" dirty="0"/>
              <a:t>Users find the system intuitive and useful, especially 	those with physical impairments.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Performance:</a:t>
            </a:r>
          </a:p>
          <a:p>
            <a:r>
              <a:rPr lang="en-US" altLang="zh-CN" sz="1600" dirty="0"/>
              <a:t>	Real-time tracking works efficiently on standard 	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Usability:</a:t>
            </a:r>
          </a:p>
          <a:p>
            <a:r>
              <a:rPr lang="en-US" altLang="zh-CN" sz="1600" dirty="0"/>
              <a:t>	Initial calibration is crucial for accurate performance.</a:t>
            </a:r>
            <a:endParaRPr lang="en-US" sz="1600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612" y="2484013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6D38DE1-F015-2F7D-4B04-2E75C0C9AC36}"/>
              </a:ext>
            </a:extLst>
          </p:cNvPr>
          <p:cNvSpPr txBox="1">
            <a:spLocks/>
          </p:cNvSpPr>
          <p:nvPr/>
        </p:nvSpPr>
        <p:spPr>
          <a:xfrm>
            <a:off x="11194169" y="6298602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5"/>
            <a:ext cx="4260180" cy="290250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develop a virtual mouse that uses </a:t>
            </a:r>
            <a:r>
              <a:rPr lang="en-US" sz="1800" b="1" dirty="0"/>
              <a:t>eye</a:t>
            </a:r>
            <a:r>
              <a:rPr lang="en-US" sz="1800" dirty="0"/>
              <a:t> and </a:t>
            </a:r>
            <a:r>
              <a:rPr lang="en-US" sz="1800" b="1" dirty="0"/>
              <a:t>hand</a:t>
            </a:r>
            <a:r>
              <a:rPr lang="en-US" sz="1800" dirty="0"/>
              <a:t> gestures for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Enhance accessibility </a:t>
            </a:r>
            <a:r>
              <a:rPr lang="en-US" sz="1800" dirty="0"/>
              <a:t>to supports users with </a:t>
            </a:r>
            <a:r>
              <a:rPr lang="en-US" sz="1800" b="1" dirty="0"/>
              <a:t>physical disabilities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Ensure the system operates smoothly and accurately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Contributing to the field of gesture-based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323" y="2016579"/>
            <a:ext cx="6734123" cy="2775857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Tobii Eye Tracker: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A high-precision eye tracking solution used in gaming and assistive technology.</a:t>
            </a:r>
            <a:br>
              <a:rPr lang="en-US" sz="1800" b="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Leap Motion: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A hand gesture control device commonly used for VR and other interactive applications.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EyeX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Another eye tracking system used for accessibility and gaming.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b="0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271131" y="2915053"/>
            <a:ext cx="1903141" cy="1190780"/>
          </a:xfrm>
        </p:spPr>
        <p:txBody>
          <a:bodyPr/>
          <a:lstStyle/>
          <a:p>
            <a:r>
              <a:rPr lang="en-US" dirty="0"/>
              <a:t>Existing Solutions in Market/Web</a:t>
            </a:r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3380" y="1080165"/>
            <a:ext cx="4098645" cy="4697670"/>
          </a:xfrm>
          <a:blipFill>
            <a:blip r:embed="rId4"/>
            <a:stretch>
              <a:fillRect/>
            </a:stretch>
          </a:blipFill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07F6F95-3011-45E4-9F08-C2E20D5C1AD4}"/>
              </a:ext>
            </a:extLst>
          </p:cNvPr>
          <p:cNvSpPr txBox="1">
            <a:spLocks/>
          </p:cNvSpPr>
          <p:nvPr/>
        </p:nvSpPr>
        <p:spPr>
          <a:xfrm>
            <a:off x="11194169" y="6298602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031" y="1398999"/>
            <a:ext cx="4518122" cy="743570"/>
          </a:xfrm>
        </p:spPr>
        <p:txBody>
          <a:bodyPr/>
          <a:lstStyle/>
          <a:p>
            <a:r>
              <a:rPr lang="en-US" dirty="0"/>
              <a:t>Users and Stakeholders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556761" y="2696607"/>
            <a:ext cx="6096000" cy="33635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Users:</a:t>
            </a:r>
          </a:p>
          <a:p>
            <a:pPr marL="971550" lvl="1" indent="-285750"/>
            <a:r>
              <a:rPr lang="en-US" sz="1600" dirty="0">
                <a:solidFill>
                  <a:schemeClr val="tx1"/>
                </a:solidFill>
              </a:rPr>
              <a:t>People with physical disabilities.</a:t>
            </a:r>
          </a:p>
          <a:p>
            <a:pPr marL="971550" lvl="1" indent="-285750"/>
            <a:r>
              <a:rPr lang="en-US" sz="1600" dirty="0">
                <a:solidFill>
                  <a:schemeClr val="tx1"/>
                </a:solidFill>
              </a:rPr>
              <a:t>Gamers looking for an innovative control method.</a:t>
            </a:r>
          </a:p>
          <a:p>
            <a:pPr marL="971550" lvl="1" indent="-285750"/>
            <a:r>
              <a:rPr lang="en-US" sz="1600" dirty="0">
                <a:solidFill>
                  <a:schemeClr val="tx1"/>
                </a:solidFill>
              </a:rPr>
              <a:t>General users seeking hands-free control. </a:t>
            </a:r>
          </a:p>
          <a:p>
            <a:pPr marL="971550" lvl="1" indent="-285750"/>
            <a:endParaRPr lang="en-US" sz="1600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Stakeholders: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Developers.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Investors.</a:t>
            </a:r>
          </a:p>
          <a:p>
            <a:pPr lvl="2"/>
            <a:r>
              <a:rPr lang="en-US" sz="1600" dirty="0">
                <a:solidFill>
                  <a:schemeClr val="tx1"/>
                </a:solidFill>
              </a:rPr>
              <a:t>Accessibility advocates.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554" y="1515103"/>
            <a:ext cx="4632911" cy="1325563"/>
          </a:xfrm>
        </p:spPr>
        <p:txBody>
          <a:bodyPr/>
          <a:lstStyle/>
          <a:p>
            <a:r>
              <a:rPr lang="en-US" dirty="0"/>
              <a:t>Name of Features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957562" y="3593615"/>
            <a:ext cx="2653545" cy="587964"/>
          </a:xfrm>
        </p:spPr>
        <p:txBody>
          <a:bodyPr/>
          <a:lstStyle/>
          <a:p>
            <a:r>
              <a:rPr lang="en-US" dirty="0"/>
              <a:t>Eye &amp; hand gaze tracking for cursor movement.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897611" y="3941329"/>
            <a:ext cx="3012438" cy="587964"/>
          </a:xfrm>
        </p:spPr>
        <p:txBody>
          <a:bodyPr/>
          <a:lstStyle/>
          <a:p>
            <a:r>
              <a:rPr lang="en-US" dirty="0"/>
              <a:t>Customizable sensitivity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" name="Text Placeholder 34">
            <a:extLst>
              <a:ext uri="{FF2B5EF4-FFF2-40B4-BE49-F238E27FC236}">
                <a16:creationId xmlns:a16="http://schemas.microsoft.com/office/drawing/2014/main" id="{AE35486D-7105-139A-7B33-32D7DCBF506B}"/>
              </a:ext>
            </a:extLst>
          </p:cNvPr>
          <p:cNvSpPr txBox="1">
            <a:spLocks/>
          </p:cNvSpPr>
          <p:nvPr/>
        </p:nvSpPr>
        <p:spPr>
          <a:xfrm>
            <a:off x="5284335" y="4970086"/>
            <a:ext cx="3012438" cy="587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gesture recognition for clicks and other actions.</a:t>
            </a:r>
          </a:p>
        </p:txBody>
      </p:sp>
      <p:pic>
        <p:nvPicPr>
          <p:cNvPr id="10" name="Graphic 9" descr="Eye">
            <a:extLst>
              <a:ext uri="{FF2B5EF4-FFF2-40B4-BE49-F238E27FC236}">
                <a16:creationId xmlns:a16="http://schemas.microsoft.com/office/drawing/2014/main" id="{A5CD7C66-DAFA-8E41-2F4C-F92D708A4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0554" y="3368459"/>
            <a:ext cx="914400" cy="914400"/>
          </a:xfrm>
          <a:prstGeom prst="rect">
            <a:avLst/>
          </a:prstGeom>
        </p:spPr>
      </p:pic>
      <p:pic>
        <p:nvPicPr>
          <p:cNvPr id="12" name="Graphic 11" descr="Cursor">
            <a:extLst>
              <a:ext uri="{FF2B5EF4-FFF2-40B4-BE49-F238E27FC236}">
                <a16:creationId xmlns:a16="http://schemas.microsoft.com/office/drawing/2014/main" id="{82998A49-84DB-326A-3C65-D306369F17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2514" y="4452027"/>
            <a:ext cx="860612" cy="860612"/>
          </a:xfrm>
          <a:prstGeom prst="rect">
            <a:avLst/>
          </a:prstGeom>
        </p:spPr>
      </p:pic>
      <p:pic>
        <p:nvPicPr>
          <p:cNvPr id="13" name="Graphic 12" descr="Cursor">
            <a:extLst>
              <a:ext uri="{FF2B5EF4-FFF2-40B4-BE49-F238E27FC236}">
                <a16:creationId xmlns:a16="http://schemas.microsoft.com/office/drawing/2014/main" id="{D0B6988D-8B8B-1EB1-ABA9-BABD23AF8C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22514" y="4797493"/>
            <a:ext cx="730334" cy="752824"/>
          </a:xfrm>
          <a:prstGeom prst="rect">
            <a:avLst/>
          </a:prstGeom>
        </p:spPr>
      </p:pic>
      <p:pic>
        <p:nvPicPr>
          <p:cNvPr id="15" name="Graphic 14" descr="Right pointing backhand index">
            <a:extLst>
              <a:ext uri="{FF2B5EF4-FFF2-40B4-BE49-F238E27FC236}">
                <a16:creationId xmlns:a16="http://schemas.microsoft.com/office/drawing/2014/main" id="{1290FBF0-EDEF-0D73-7674-3C47434F10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4265" y="48068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E7EE-5DC2-5228-A0E9-F9CBCA7A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64" y="1856195"/>
            <a:ext cx="4518122" cy="586748"/>
          </a:xfrm>
        </p:spPr>
        <p:txBody>
          <a:bodyPr/>
          <a:lstStyle/>
          <a:p>
            <a:r>
              <a:rPr lang="en-US" dirty="0"/>
              <a:t>Implementation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15382-7127-A915-A211-C1848E3411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15317" y="3112308"/>
            <a:ext cx="4672693" cy="2392021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Hardware: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Webcam or eye tracker.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Software: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Python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Libraries for eye and hand tracking (OpenCV, </a:t>
            </a:r>
            <a:r>
              <a:rPr lang="en-US" sz="1600" dirty="0" err="1">
                <a:solidFill>
                  <a:schemeClr val="tx1"/>
                </a:solidFill>
              </a:rPr>
              <a:t>MediaPipe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PyAutoGUI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76389-E027-F856-A18B-E935A5612510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365E0-1212-4FE6-CDDC-10614E951CC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8928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1D5EEB-B993-4E9F-288F-DD25BD5314E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000" dirty="0"/>
              <a:t>Encapsulation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4DC8-571A-FB8C-4062-18D0F930A7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sz="1600" dirty="0"/>
              <a:t>Wrapping the tracking and recognition functionalities within classes.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9E4420-AFED-23E7-7389-44AE1642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OOP in the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469EFFD-5411-7B70-13BB-859DB4628909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C92A49-3091-5C8F-7D20-D009338A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608" y="2440467"/>
            <a:ext cx="5162709" cy="3233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70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1D5EEB-B993-4E9F-288F-DD25BD5314E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000" dirty="0"/>
              <a:t>Inheritance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4DC8-571A-FB8C-4062-18D0F930A7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69069"/>
            <a:ext cx="5162709" cy="709355"/>
          </a:xfrm>
        </p:spPr>
        <p:txBody>
          <a:bodyPr/>
          <a:lstStyle/>
          <a:p>
            <a:r>
              <a:rPr lang="en-US" sz="1600" dirty="0"/>
              <a:t>Creating base classes for common functionalities and deriving specialized classes for eye and hand tracking.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9E4420-AFED-23E7-7389-44AE1642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OOP in the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469EFFD-5411-7B70-13BB-859DB4628909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C92A49-3091-5C8F-7D20-D009338A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027" y="4031668"/>
            <a:ext cx="3630344" cy="2273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0A175A-2812-CFAE-8962-91CE8BD5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13" y="2178424"/>
            <a:ext cx="3630344" cy="18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1D5EEB-B993-4E9F-288F-DD25BD5314E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2000" dirty="0"/>
              <a:t>Polymorphism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4DC8-571A-FB8C-4062-18D0F930A7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71608" y="1469069"/>
            <a:ext cx="5162709" cy="709355"/>
          </a:xfrm>
        </p:spPr>
        <p:txBody>
          <a:bodyPr/>
          <a:lstStyle/>
          <a:p>
            <a:r>
              <a:rPr lang="en-US" sz="1600" dirty="0"/>
              <a:t>Implementing method overriding for different types of gestures.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E9E4420-AFED-23E7-7389-44AE1642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OOP in the Project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469EFFD-5411-7B70-13BB-859DB4628909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080376-98F6-C74F-E23C-A7BC1F13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608" y="2717120"/>
            <a:ext cx="6183670" cy="23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84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1015</TotalTime>
  <Words>438</Words>
  <Application>Microsoft Office PowerPoint</Application>
  <PresentationFormat>Widescreen</PresentationFormat>
  <Paragraphs>91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Virtual Mouse Controlled by Eye and Hand Gestures </vt:lpstr>
      <vt:lpstr>Objective</vt:lpstr>
      <vt:lpstr>Tobii Eye Tracker: A high-precision eye tracking solution used in gaming and assistive technology.  Leap Motion:  A hand gesture control device commonly used for VR and other interactive applications.  EyeX: Another eye tracking system used for accessibility and gaming. </vt:lpstr>
      <vt:lpstr>Users and Stakeholders</vt:lpstr>
      <vt:lpstr>Name of Features</vt:lpstr>
      <vt:lpstr>Implementation Requirements</vt:lpstr>
      <vt:lpstr>Application of OOP in the Project</vt:lpstr>
      <vt:lpstr>Application of OOP in the Project</vt:lpstr>
      <vt:lpstr>Application of OOP in the Project</vt:lpstr>
      <vt:lpstr>Application of OOP in the Project</vt:lpstr>
      <vt:lpstr>Challenges and Solutions</vt:lpstr>
      <vt:lpstr>Innovative Feature</vt:lpstr>
      <vt:lpstr>Observations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Platform Management System (Show-Case)</dc:title>
  <dc:creator>Munna Biswas</dc:creator>
  <cp:lastModifiedBy>Munna Biswas</cp:lastModifiedBy>
  <cp:revision>2</cp:revision>
  <dcterms:created xsi:type="dcterms:W3CDTF">2024-05-21T14:38:03Z</dcterms:created>
  <dcterms:modified xsi:type="dcterms:W3CDTF">2024-05-22T07:36:56Z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