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4E359-3E6C-A443-AF1E-887EB4352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A22D67-1813-8D2C-65BC-CB860CA54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2206A-9871-ADE1-4B2D-161F9CE6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75CA3-DF09-DAC0-21F7-B1944F9F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A5E65-80C4-FA05-AD08-2F02379F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42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B624-6B20-EF1A-EF36-8EB2904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6AB0A5-5C26-E1DC-ECDD-04098A888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09EE4-1665-922C-3CEC-E93B9847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ACF5B5-A598-70AF-439F-D301AE37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AFB2D-45E6-6314-3806-6E5EE58F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358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25A848-1B79-1DF1-049F-502C89299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082266-7BAE-A066-341E-60E03025D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BA4FC-BEF2-5335-151C-950A70C5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F9CC1-76A5-75D2-CB4D-1359902B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020550-8BDA-BC06-2206-328F57194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227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F819B-D288-7C5A-1A85-EB9F8DF8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6FEDF-8AB0-0B51-E1A3-C3DD786F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1291F-5D1D-88AF-E3A2-D613E3EF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A182F-88E5-B8C1-93D7-3452D2D8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E126F-5AF9-B576-70DC-1F94167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84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A2BD8-0A87-1363-CA75-1D3951F2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8DFCE8-588C-95AD-CEA3-315AAAEB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C15B7-56AF-AD87-853F-0CC06BD6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DB164-00B5-8A00-498C-33FACD5A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E094FF-07D1-45AB-5E2E-7F6E8B5A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18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8F138-9C7C-F650-31FD-D49DB795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B1C994-60CC-AE84-78B3-BB5E51FAF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D92AE-C611-53AF-225C-D5B12682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FB07D4-CF6B-70D4-5667-01020CF4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5E3CFE-9B3D-53D3-BED7-E62B5B84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767334-B88B-5BBE-E0D4-84388D03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769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A899-2197-A994-FF27-DFB60A8C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53616E-031C-1B1A-954B-B31656A5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19C1C-FF02-F166-56D0-3AFA076C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83283F-1F09-00F4-BB0B-0C35ED149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B5A550-ADDB-8238-F74C-D1925153C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9741D7-20C2-A805-D96F-34C046D1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DC3571-1F86-8600-63EA-D18719F7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977B22-E50A-3FF1-0274-5107CF0D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8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12DD1-6084-22B4-28C2-3AD5D836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966250-1229-0993-EAFF-5FE1A1F8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173A03-8E83-C831-4D59-6C680EEA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C09758-799A-DE6D-819F-12F555D4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06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9D2E21-C93F-6040-E1C3-612CCDA9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0ECCF8-AD89-8129-3B1A-9D967450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8AF79C-91B1-47A5-A767-9413F5B9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512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E9B72-887E-D6AF-6986-F50638EBC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8F106-4D9C-AD33-29AC-3874C49F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EF730-566E-404E-94D1-26D000810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872AAE-D93E-6204-3E3F-8B4274A8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8FFB68-4D26-74D9-E67E-F105D652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D5E6A6-55C5-BEBC-C53F-F56B2D1C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559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7CBAA-206D-EC55-2CC0-545B6F91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0694FF-3F09-BC29-CD05-52D499C52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D6A8FD-E4CA-14DF-7763-3EC0ABF3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048998-A2C8-C489-574F-82341677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CA203-6D3B-5A9E-9836-9290436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FA391B-71E9-4456-1F0E-D9B7A32E4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51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5F5375-B75B-F7BC-AB7D-4A5BDD4F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D135FD-07D0-78F1-7FD3-7579DB0E7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A23B9-6EB7-70D1-CE94-59A7E05D8B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D8CAA-9025-4BC5-A075-819BCCBEA854}" type="datetimeFigureOut">
              <a:rPr lang="es-MX" smtClean="0"/>
              <a:t>28/09/2025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78141-DB76-BF33-73E0-50C809077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095569-166D-5FA3-F21C-0101A012F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2DCFB-1393-43C4-ADA4-81816D58CF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224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7DA400-7D5C-434F-4E7B-44EFCE31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" r="-1" b="15630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6CA13C-55FD-2A0F-271E-8E87A982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s-MX" sz="6600" b="1" dirty="0">
                <a:solidFill>
                  <a:schemeClr val="bg1"/>
                </a:solidFill>
              </a:rPr>
              <a:t>¿Qué hace popular una canción?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843A77-7652-B0BC-0CD0-8451D030A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Adrián Marcelo Ballesteros</a:t>
            </a:r>
          </a:p>
          <a:p>
            <a:r>
              <a:rPr lang="es-MX" sz="2000">
                <a:solidFill>
                  <a:schemeClr val="bg1"/>
                </a:solidFill>
              </a:rPr>
              <a:t>Miguel Aaron Castillo</a:t>
            </a:r>
          </a:p>
          <a:p>
            <a:r>
              <a:rPr lang="es-MX" sz="2000">
                <a:solidFill>
                  <a:schemeClr val="bg1"/>
                </a:solidFill>
              </a:rPr>
              <a:t>María Fernanda Muñoz</a:t>
            </a:r>
          </a:p>
        </p:txBody>
      </p:sp>
      <p:sp>
        <p:nvSpPr>
          <p:cNvPr id="18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776D29F-0A2C-4F75-8582-7C7DFCBD1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E9ADE1-9124-4EE2-D592-F581B71C969D}"/>
              </a:ext>
            </a:extLst>
          </p:cNvPr>
          <p:cNvSpPr txBox="1"/>
          <p:nvPr/>
        </p:nvSpPr>
        <p:spPr>
          <a:xfrm>
            <a:off x="276340" y="117200"/>
            <a:ext cx="4207525" cy="14471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Objetivo</a:t>
            </a:r>
            <a:endParaRPr lang="en-US" sz="72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1FF603-277F-54ED-6CED-10C7F192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4242" r="22365"/>
          <a:stretch>
            <a:fillRect/>
          </a:stretch>
        </p:blipFill>
        <p:spPr>
          <a:xfrm>
            <a:off x="5682343" y="1"/>
            <a:ext cx="6509657" cy="6857999"/>
          </a:xfrm>
          <a:custGeom>
            <a:avLst/>
            <a:gdLst/>
            <a:ahLst/>
            <a:cxnLst/>
            <a:rect l="l" t="t" r="r" b="b"/>
            <a:pathLst>
              <a:path w="650965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0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3" y="528850"/>
                  <a:pt x="335480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2" y="612658"/>
                </a:lnTo>
                <a:cubicBezTo>
                  <a:pt x="358987" y="604728"/>
                  <a:pt x="357230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8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5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509657" y="0"/>
                </a:lnTo>
                <a:lnTo>
                  <a:pt x="650965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0" y="6796804"/>
                </a:lnTo>
                <a:cubicBezTo>
                  <a:pt x="32161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5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7" y="6463490"/>
                </a:cubicBezTo>
                <a:cubicBezTo>
                  <a:pt x="116556" y="6431292"/>
                  <a:pt x="131034" y="6400429"/>
                  <a:pt x="146086" y="6363664"/>
                </a:cubicBezTo>
                <a:cubicBezTo>
                  <a:pt x="142275" y="6350899"/>
                  <a:pt x="131986" y="6331277"/>
                  <a:pt x="131034" y="6311084"/>
                </a:cubicBezTo>
                <a:cubicBezTo>
                  <a:pt x="127795" y="6246121"/>
                  <a:pt x="145513" y="6185351"/>
                  <a:pt x="173518" y="6127247"/>
                </a:cubicBezTo>
                <a:cubicBezTo>
                  <a:pt x="181899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5" y="6056948"/>
                </a:cubicBezTo>
                <a:cubicBezTo>
                  <a:pt x="243432" y="6050282"/>
                  <a:pt x="242863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1" y="5900735"/>
                  <a:pt x="264200" y="5897114"/>
                </a:cubicBezTo>
                <a:cubicBezTo>
                  <a:pt x="268199" y="5891590"/>
                  <a:pt x="274295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8" y="5779191"/>
                  <a:pt x="299823" y="5771953"/>
                  <a:pt x="302870" y="5765474"/>
                </a:cubicBezTo>
                <a:cubicBezTo>
                  <a:pt x="305728" y="5759378"/>
                  <a:pt x="310683" y="5754234"/>
                  <a:pt x="313730" y="5748136"/>
                </a:cubicBezTo>
                <a:cubicBezTo>
                  <a:pt x="321920" y="5731564"/>
                  <a:pt x="329541" y="5714607"/>
                  <a:pt x="338685" y="5695178"/>
                </a:cubicBezTo>
                <a:cubicBezTo>
                  <a:pt x="321541" y="5684320"/>
                  <a:pt x="331257" y="5669647"/>
                  <a:pt x="339447" y="5651360"/>
                </a:cubicBezTo>
                <a:cubicBezTo>
                  <a:pt x="347830" y="5632691"/>
                  <a:pt x="350497" y="5611164"/>
                  <a:pt x="353545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5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2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2" y="4346201"/>
                  <a:pt x="391265" y="4340674"/>
                  <a:pt x="392218" y="4335722"/>
                </a:cubicBezTo>
                <a:cubicBezTo>
                  <a:pt x="401743" y="4281810"/>
                  <a:pt x="387838" y="4231324"/>
                  <a:pt x="369547" y="4181603"/>
                </a:cubicBezTo>
                <a:cubicBezTo>
                  <a:pt x="367643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6" y="4078159"/>
                  <a:pt x="348211" y="4040058"/>
                  <a:pt x="331447" y="4003861"/>
                </a:cubicBezTo>
                <a:cubicBezTo>
                  <a:pt x="314494" y="3967091"/>
                  <a:pt x="300203" y="3932993"/>
                  <a:pt x="317349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3" y="3799258"/>
                  <a:pt x="307443" y="3784397"/>
                </a:cubicBezTo>
                <a:cubicBezTo>
                  <a:pt x="307443" y="3744770"/>
                  <a:pt x="297345" y="3709529"/>
                  <a:pt x="276771" y="3675238"/>
                </a:cubicBezTo>
                <a:cubicBezTo>
                  <a:pt x="268770" y="3661899"/>
                  <a:pt x="274106" y="3641134"/>
                  <a:pt x="272009" y="3623799"/>
                </a:cubicBezTo>
                <a:cubicBezTo>
                  <a:pt x="269533" y="3605509"/>
                  <a:pt x="267247" y="3586653"/>
                  <a:pt x="261720" y="3569124"/>
                </a:cubicBezTo>
                <a:cubicBezTo>
                  <a:pt x="247243" y="3523785"/>
                  <a:pt x="230859" y="3479015"/>
                  <a:pt x="215618" y="3433866"/>
                </a:cubicBezTo>
                <a:cubicBezTo>
                  <a:pt x="203045" y="3396719"/>
                  <a:pt x="212951" y="3360139"/>
                  <a:pt x="218286" y="3323372"/>
                </a:cubicBezTo>
                <a:cubicBezTo>
                  <a:pt x="221715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5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5" y="2966742"/>
                  <a:pt x="144560" y="2940455"/>
                  <a:pt x="128366" y="2910353"/>
                </a:cubicBezTo>
                <a:cubicBezTo>
                  <a:pt x="117318" y="2889587"/>
                  <a:pt x="109126" y="2866918"/>
                  <a:pt x="102268" y="2844248"/>
                </a:cubicBezTo>
                <a:cubicBezTo>
                  <a:pt x="93313" y="2813958"/>
                  <a:pt x="87978" y="2782716"/>
                  <a:pt x="79216" y="2752235"/>
                </a:cubicBezTo>
                <a:cubicBezTo>
                  <a:pt x="66072" y="2706131"/>
                  <a:pt x="55785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1" y="2360933"/>
                </a:cubicBezTo>
                <a:cubicBezTo>
                  <a:pt x="28541" y="2356744"/>
                  <a:pt x="36543" y="2344741"/>
                  <a:pt x="37877" y="2335405"/>
                </a:cubicBezTo>
                <a:cubicBezTo>
                  <a:pt x="41877" y="2307402"/>
                  <a:pt x="35971" y="2281683"/>
                  <a:pt x="23017" y="2254633"/>
                </a:cubicBezTo>
                <a:cubicBezTo>
                  <a:pt x="10824" y="2229296"/>
                  <a:pt x="12158" y="2197670"/>
                  <a:pt x="7395" y="2168903"/>
                </a:cubicBezTo>
                <a:cubicBezTo>
                  <a:pt x="5680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4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68" y="1851709"/>
                  <a:pt x="52545" y="1813610"/>
                  <a:pt x="68738" y="1768838"/>
                </a:cubicBezTo>
                <a:cubicBezTo>
                  <a:pt x="85886" y="1721785"/>
                  <a:pt x="112174" y="1676253"/>
                  <a:pt x="104363" y="1623675"/>
                </a:cubicBezTo>
                <a:cubicBezTo>
                  <a:pt x="99601" y="1591859"/>
                  <a:pt x="88551" y="1561189"/>
                  <a:pt x="81882" y="1529563"/>
                </a:cubicBezTo>
                <a:cubicBezTo>
                  <a:pt x="79597" y="1518324"/>
                  <a:pt x="79978" y="1505751"/>
                  <a:pt x="82264" y="1494509"/>
                </a:cubicBezTo>
                <a:cubicBezTo>
                  <a:pt x="92743" y="1440216"/>
                  <a:pt x="94266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6" y="1151600"/>
                </a:cubicBezTo>
                <a:cubicBezTo>
                  <a:pt x="100553" y="1134834"/>
                  <a:pt x="96553" y="1114449"/>
                  <a:pt x="98077" y="1095972"/>
                </a:cubicBezTo>
                <a:cubicBezTo>
                  <a:pt x="99409" y="1078826"/>
                  <a:pt x="99981" y="1061298"/>
                  <a:pt x="104363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3" y="949281"/>
                  <a:pt x="103219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6" y="694576"/>
                </a:cubicBezTo>
                <a:cubicBezTo>
                  <a:pt x="102268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2" y="531310"/>
                  <a:pt x="114080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6" y="340425"/>
                  <a:pt x="88551" y="300800"/>
                  <a:pt x="84930" y="261173"/>
                </a:cubicBezTo>
                <a:cubicBezTo>
                  <a:pt x="84168" y="252600"/>
                  <a:pt x="88933" y="243648"/>
                  <a:pt x="89313" y="234883"/>
                </a:cubicBezTo>
                <a:cubicBezTo>
                  <a:pt x="90266" y="207450"/>
                  <a:pt x="90457" y="180017"/>
                  <a:pt x="91026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8" y="85336"/>
                  <a:pt x="98077" y="66857"/>
                  <a:pt x="83217" y="47806"/>
                </a:cubicBezTo>
                <a:cubicBezTo>
                  <a:pt x="77453" y="40471"/>
                  <a:pt x="73691" y="32636"/>
                  <a:pt x="71206" y="24480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4D41903-2C9D-4F9E-AA1F-6161F8A6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6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8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8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4574B5-C90E-412D-BAB0-B9F483290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40988" y="2991370"/>
            <a:ext cx="6857455" cy="874716"/>
          </a:xfrm>
          <a:custGeom>
            <a:avLst/>
            <a:gdLst>
              <a:gd name="connsiteX0" fmla="*/ 6857455 w 6857455"/>
              <a:gd name="connsiteY0" fmla="*/ 804643 h 874716"/>
              <a:gd name="connsiteX1" fmla="*/ 6857455 w 6857455"/>
              <a:gd name="connsiteY1" fmla="*/ 562246 h 874716"/>
              <a:gd name="connsiteX2" fmla="*/ 6829178 w 6857455"/>
              <a:gd name="connsiteY2" fmla="*/ 551284 h 874716"/>
              <a:gd name="connsiteX3" fmla="*/ 6766024 w 6857455"/>
              <a:gd name="connsiteY3" fmla="*/ 500372 h 874716"/>
              <a:gd name="connsiteX4" fmla="*/ 6734971 w 6857455"/>
              <a:gd name="connsiteY4" fmla="*/ 500944 h 874716"/>
              <a:gd name="connsiteX5" fmla="*/ 6683915 w 6857455"/>
              <a:gd name="connsiteY5" fmla="*/ 507040 h 874716"/>
              <a:gd name="connsiteX6" fmla="*/ 6628860 w 6857455"/>
              <a:gd name="connsiteY6" fmla="*/ 495418 h 874716"/>
              <a:gd name="connsiteX7" fmla="*/ 6588662 w 6857455"/>
              <a:gd name="connsiteY7" fmla="*/ 487227 h 874716"/>
              <a:gd name="connsiteX8" fmla="*/ 6476074 w 6857455"/>
              <a:gd name="connsiteY8" fmla="*/ 511230 h 874716"/>
              <a:gd name="connsiteX9" fmla="*/ 6382345 w 6857455"/>
              <a:gd name="connsiteY9" fmla="*/ 534853 h 874716"/>
              <a:gd name="connsiteX10" fmla="*/ 6369391 w 6857455"/>
              <a:gd name="connsiteY10" fmla="*/ 531615 h 874716"/>
              <a:gd name="connsiteX11" fmla="*/ 6244799 w 6857455"/>
              <a:gd name="connsiteY11" fmla="*/ 512182 h 874716"/>
              <a:gd name="connsiteX12" fmla="*/ 6190315 w 6857455"/>
              <a:gd name="connsiteY12" fmla="*/ 485703 h 874716"/>
              <a:gd name="connsiteX13" fmla="*/ 6115446 w 6857455"/>
              <a:gd name="connsiteY13" fmla="*/ 462270 h 874716"/>
              <a:gd name="connsiteX14" fmla="*/ 6032194 w 6857455"/>
              <a:gd name="connsiteY14" fmla="*/ 434266 h 874716"/>
              <a:gd name="connsiteX15" fmla="*/ 5971042 w 6857455"/>
              <a:gd name="connsiteY15" fmla="*/ 420738 h 874716"/>
              <a:gd name="connsiteX16" fmla="*/ 5880933 w 6857455"/>
              <a:gd name="connsiteY16" fmla="*/ 430646 h 874716"/>
              <a:gd name="connsiteX17" fmla="*/ 5862452 w 6857455"/>
              <a:gd name="connsiteY17" fmla="*/ 438648 h 874716"/>
              <a:gd name="connsiteX18" fmla="*/ 5685283 w 6857455"/>
              <a:gd name="connsiteY18" fmla="*/ 498658 h 874716"/>
              <a:gd name="connsiteX19" fmla="*/ 5567169 w 6857455"/>
              <a:gd name="connsiteY19" fmla="*/ 499420 h 874716"/>
              <a:gd name="connsiteX20" fmla="*/ 5527923 w 6857455"/>
              <a:gd name="connsiteY20" fmla="*/ 490466 h 874716"/>
              <a:gd name="connsiteX21" fmla="*/ 5456292 w 6857455"/>
              <a:gd name="connsiteY21" fmla="*/ 450650 h 874716"/>
              <a:gd name="connsiteX22" fmla="*/ 5424670 w 6857455"/>
              <a:gd name="connsiteY22" fmla="*/ 444934 h 874716"/>
              <a:gd name="connsiteX23" fmla="*/ 5368662 w 6857455"/>
              <a:gd name="connsiteY23" fmla="*/ 441124 h 874716"/>
              <a:gd name="connsiteX24" fmla="*/ 5247118 w 6857455"/>
              <a:gd name="connsiteY24" fmla="*/ 444934 h 874716"/>
              <a:gd name="connsiteX25" fmla="*/ 5088617 w 6857455"/>
              <a:gd name="connsiteY25" fmla="*/ 428742 h 874716"/>
              <a:gd name="connsiteX26" fmla="*/ 5025750 w 6857455"/>
              <a:gd name="connsiteY26" fmla="*/ 433694 h 874716"/>
              <a:gd name="connsiteX27" fmla="*/ 4957930 w 6857455"/>
              <a:gd name="connsiteY27" fmla="*/ 442268 h 874716"/>
              <a:gd name="connsiteX28" fmla="*/ 4938116 w 6857455"/>
              <a:gd name="connsiteY28" fmla="*/ 441886 h 874716"/>
              <a:gd name="connsiteX29" fmla="*/ 4833910 w 6857455"/>
              <a:gd name="connsiteY29" fmla="*/ 421693 h 874716"/>
              <a:gd name="connsiteX30" fmla="*/ 4810095 w 6857455"/>
              <a:gd name="connsiteY30" fmla="*/ 408167 h 874716"/>
              <a:gd name="connsiteX31" fmla="*/ 4747991 w 6857455"/>
              <a:gd name="connsiteY31" fmla="*/ 413691 h 874716"/>
              <a:gd name="connsiteX32" fmla="*/ 4692745 w 6857455"/>
              <a:gd name="connsiteY32" fmla="*/ 435790 h 874716"/>
              <a:gd name="connsiteX33" fmla="*/ 4375933 w 6857455"/>
              <a:gd name="connsiteY33" fmla="*/ 483417 h 874716"/>
              <a:gd name="connsiteX34" fmla="*/ 4185426 w 6857455"/>
              <a:gd name="connsiteY34" fmla="*/ 484179 h 874716"/>
              <a:gd name="connsiteX35" fmla="*/ 4052072 w 6857455"/>
              <a:gd name="connsiteY35" fmla="*/ 505134 h 874716"/>
              <a:gd name="connsiteX36" fmla="*/ 4029973 w 6857455"/>
              <a:gd name="connsiteY36" fmla="*/ 527233 h 874716"/>
              <a:gd name="connsiteX37" fmla="*/ 3948626 w 6857455"/>
              <a:gd name="connsiteY37" fmla="*/ 550666 h 874716"/>
              <a:gd name="connsiteX38" fmla="*/ 3871280 w 6857455"/>
              <a:gd name="connsiteY38" fmla="*/ 502275 h 874716"/>
              <a:gd name="connsiteX39" fmla="*/ 3774312 w 6857455"/>
              <a:gd name="connsiteY39" fmla="*/ 429122 h 874716"/>
              <a:gd name="connsiteX40" fmla="*/ 3721543 w 6857455"/>
              <a:gd name="connsiteY40" fmla="*/ 428552 h 874716"/>
              <a:gd name="connsiteX41" fmla="*/ 3612763 w 6857455"/>
              <a:gd name="connsiteY41" fmla="*/ 414263 h 874716"/>
              <a:gd name="connsiteX42" fmla="*/ 3537323 w 6857455"/>
              <a:gd name="connsiteY42" fmla="*/ 389878 h 874716"/>
              <a:gd name="connsiteX43" fmla="*/ 3431593 w 6857455"/>
              <a:gd name="connsiteY43" fmla="*/ 360921 h 874716"/>
              <a:gd name="connsiteX44" fmla="*/ 3392158 w 6857455"/>
              <a:gd name="connsiteY44" fmla="*/ 345681 h 874716"/>
              <a:gd name="connsiteX45" fmla="*/ 3297856 w 6857455"/>
              <a:gd name="connsiteY45" fmla="*/ 323010 h 874716"/>
              <a:gd name="connsiteX46" fmla="*/ 3219748 w 6857455"/>
              <a:gd name="connsiteY46" fmla="*/ 308151 h 874716"/>
              <a:gd name="connsiteX47" fmla="*/ 3156692 w 6857455"/>
              <a:gd name="connsiteY47" fmla="*/ 261668 h 874716"/>
              <a:gd name="connsiteX48" fmla="*/ 3136497 w 6857455"/>
              <a:gd name="connsiteY48" fmla="*/ 237663 h 874716"/>
              <a:gd name="connsiteX49" fmla="*/ 3119733 w 6857455"/>
              <a:gd name="connsiteY49" fmla="*/ 222233 h 874716"/>
              <a:gd name="connsiteX50" fmla="*/ 3045436 w 6857455"/>
              <a:gd name="connsiteY50" fmla="*/ 131742 h 874716"/>
              <a:gd name="connsiteX51" fmla="*/ 3037054 w 6857455"/>
              <a:gd name="connsiteY51" fmla="*/ 124121 h 874716"/>
              <a:gd name="connsiteX52" fmla="*/ 2936466 w 6857455"/>
              <a:gd name="connsiteY52" fmla="*/ 82400 h 874716"/>
              <a:gd name="connsiteX53" fmla="*/ 2901031 w 6857455"/>
              <a:gd name="connsiteY53" fmla="*/ 59731 h 874716"/>
              <a:gd name="connsiteX54" fmla="*/ 2828259 w 6857455"/>
              <a:gd name="connsiteY54" fmla="*/ 3149 h 874716"/>
              <a:gd name="connsiteX55" fmla="*/ 2799492 w 6857455"/>
              <a:gd name="connsiteY55" fmla="*/ 1245 h 874716"/>
              <a:gd name="connsiteX56" fmla="*/ 2693570 w 6857455"/>
              <a:gd name="connsiteY56" fmla="*/ 35154 h 874716"/>
              <a:gd name="connsiteX57" fmla="*/ 2639847 w 6857455"/>
              <a:gd name="connsiteY57" fmla="*/ 73448 h 874716"/>
              <a:gd name="connsiteX58" fmla="*/ 2621178 w 6857455"/>
              <a:gd name="connsiteY58" fmla="*/ 88688 h 874716"/>
              <a:gd name="connsiteX59" fmla="*/ 2489348 w 6857455"/>
              <a:gd name="connsiteY59" fmla="*/ 72304 h 874716"/>
              <a:gd name="connsiteX60" fmla="*/ 2452580 w 6857455"/>
              <a:gd name="connsiteY60" fmla="*/ 68683 h 874716"/>
              <a:gd name="connsiteX61" fmla="*/ 2326464 w 6857455"/>
              <a:gd name="connsiteY61" fmla="*/ 50395 h 874716"/>
              <a:gd name="connsiteX62" fmla="*/ 2300365 w 6857455"/>
              <a:gd name="connsiteY62" fmla="*/ 54777 h 874716"/>
              <a:gd name="connsiteX63" fmla="*/ 2130434 w 6857455"/>
              <a:gd name="connsiteY63" fmla="*/ 58397 h 874716"/>
              <a:gd name="connsiteX64" fmla="*/ 2118621 w 6857455"/>
              <a:gd name="connsiteY64" fmla="*/ 47919 h 874716"/>
              <a:gd name="connsiteX65" fmla="*/ 2057659 w 6857455"/>
              <a:gd name="connsiteY65" fmla="*/ 16866 h 874716"/>
              <a:gd name="connsiteX66" fmla="*/ 1976314 w 6857455"/>
              <a:gd name="connsiteY66" fmla="*/ 8865 h 874716"/>
              <a:gd name="connsiteX67" fmla="*/ 1961454 w 6857455"/>
              <a:gd name="connsiteY67" fmla="*/ 11724 h 874716"/>
              <a:gd name="connsiteX68" fmla="*/ 1906588 w 6857455"/>
              <a:gd name="connsiteY68" fmla="*/ 30964 h 874716"/>
              <a:gd name="connsiteX69" fmla="*/ 1783330 w 6857455"/>
              <a:gd name="connsiteY69" fmla="*/ 48871 h 874716"/>
              <a:gd name="connsiteX70" fmla="*/ 1759327 w 6857455"/>
              <a:gd name="connsiteY70" fmla="*/ 55349 h 874716"/>
              <a:gd name="connsiteX71" fmla="*/ 1716082 w 6857455"/>
              <a:gd name="connsiteY71" fmla="*/ 65445 h 874716"/>
              <a:gd name="connsiteX72" fmla="*/ 1598920 w 6857455"/>
              <a:gd name="connsiteY72" fmla="*/ 72114 h 874716"/>
              <a:gd name="connsiteX73" fmla="*/ 1542150 w 6857455"/>
              <a:gd name="connsiteY73" fmla="*/ 62207 h 874716"/>
              <a:gd name="connsiteX74" fmla="*/ 1516813 w 6857455"/>
              <a:gd name="connsiteY74" fmla="*/ 62779 h 874716"/>
              <a:gd name="connsiteX75" fmla="*/ 1432228 w 6857455"/>
              <a:gd name="connsiteY75" fmla="*/ 88116 h 874716"/>
              <a:gd name="connsiteX76" fmla="*/ 1224765 w 6857455"/>
              <a:gd name="connsiteY76" fmla="*/ 71924 h 874716"/>
              <a:gd name="connsiteX77" fmla="*/ 1159231 w 6857455"/>
              <a:gd name="connsiteY77" fmla="*/ 58207 h 874716"/>
              <a:gd name="connsiteX78" fmla="*/ 1124370 w 6857455"/>
              <a:gd name="connsiteY78" fmla="*/ 56301 h 874716"/>
              <a:gd name="connsiteX79" fmla="*/ 1075600 w 6857455"/>
              <a:gd name="connsiteY79" fmla="*/ 75542 h 874716"/>
              <a:gd name="connsiteX80" fmla="*/ 986633 w 6857455"/>
              <a:gd name="connsiteY80" fmla="*/ 79162 h 874716"/>
              <a:gd name="connsiteX81" fmla="*/ 861089 w 6857455"/>
              <a:gd name="connsiteY81" fmla="*/ 76304 h 874716"/>
              <a:gd name="connsiteX82" fmla="*/ 759168 w 6857455"/>
              <a:gd name="connsiteY82" fmla="*/ 104689 h 874716"/>
              <a:gd name="connsiteX83" fmla="*/ 723735 w 6857455"/>
              <a:gd name="connsiteY83" fmla="*/ 140696 h 874716"/>
              <a:gd name="connsiteX84" fmla="*/ 647532 w 6857455"/>
              <a:gd name="connsiteY84" fmla="*/ 147934 h 874716"/>
              <a:gd name="connsiteX85" fmla="*/ 552659 w 6857455"/>
              <a:gd name="connsiteY85" fmla="*/ 95926 h 874716"/>
              <a:gd name="connsiteX86" fmla="*/ 541800 w 6857455"/>
              <a:gd name="connsiteY86" fmla="*/ 97640 h 874716"/>
              <a:gd name="connsiteX87" fmla="*/ 375107 w 6857455"/>
              <a:gd name="connsiteY87" fmla="*/ 123169 h 874716"/>
              <a:gd name="connsiteX88" fmla="*/ 273567 w 6857455"/>
              <a:gd name="connsiteY88" fmla="*/ 145458 h 874716"/>
              <a:gd name="connsiteX89" fmla="*/ 264043 w 6857455"/>
              <a:gd name="connsiteY89" fmla="*/ 154792 h 874716"/>
              <a:gd name="connsiteX90" fmla="*/ 169360 w 6857455"/>
              <a:gd name="connsiteY90" fmla="*/ 177273 h 874716"/>
              <a:gd name="connsiteX91" fmla="*/ 89347 w 6857455"/>
              <a:gd name="connsiteY91" fmla="*/ 157460 h 874716"/>
              <a:gd name="connsiteX92" fmla="*/ 34291 w 6857455"/>
              <a:gd name="connsiteY92" fmla="*/ 145268 h 874716"/>
              <a:gd name="connsiteX93" fmla="*/ 0 w 6857455"/>
              <a:gd name="connsiteY93" fmla="*/ 142056 h 874716"/>
              <a:gd name="connsiteX94" fmla="*/ 0 w 6857455"/>
              <a:gd name="connsiteY94" fmla="*/ 849556 h 874716"/>
              <a:gd name="connsiteX95" fmla="*/ 60652 w 6857455"/>
              <a:gd name="connsiteY95" fmla="*/ 844783 h 874716"/>
              <a:gd name="connsiteX96" fmla="*/ 119068 w 6857455"/>
              <a:gd name="connsiteY96" fmla="*/ 827281 h 874716"/>
              <a:gd name="connsiteX97" fmla="*/ 171840 w 6857455"/>
              <a:gd name="connsiteY97" fmla="*/ 804420 h 874716"/>
              <a:gd name="connsiteX98" fmla="*/ 274329 w 6857455"/>
              <a:gd name="connsiteY98" fmla="*/ 794324 h 874716"/>
              <a:gd name="connsiteX99" fmla="*/ 306715 w 6857455"/>
              <a:gd name="connsiteY99" fmla="*/ 788798 h 874716"/>
              <a:gd name="connsiteX100" fmla="*/ 393967 w 6857455"/>
              <a:gd name="connsiteY100" fmla="*/ 765937 h 874716"/>
              <a:gd name="connsiteX101" fmla="*/ 493793 w 6857455"/>
              <a:gd name="connsiteY101" fmla="*/ 725549 h 874716"/>
              <a:gd name="connsiteX102" fmla="*/ 546373 w 6857455"/>
              <a:gd name="connsiteY102" fmla="*/ 740600 h 874716"/>
              <a:gd name="connsiteX103" fmla="*/ 730211 w 6857455"/>
              <a:gd name="connsiteY103" fmla="*/ 698116 h 874716"/>
              <a:gd name="connsiteX104" fmla="*/ 784889 w 6857455"/>
              <a:gd name="connsiteY104" fmla="*/ 676018 h 874716"/>
              <a:gd name="connsiteX105" fmla="*/ 800509 w 6857455"/>
              <a:gd name="connsiteY105" fmla="*/ 661349 h 874716"/>
              <a:gd name="connsiteX106" fmla="*/ 857661 w 6857455"/>
              <a:gd name="connsiteY106" fmla="*/ 626868 h 874716"/>
              <a:gd name="connsiteX107" fmla="*/ 949102 w 6857455"/>
              <a:gd name="connsiteY107" fmla="*/ 614676 h 874716"/>
              <a:gd name="connsiteX108" fmla="*/ 960342 w 6857455"/>
              <a:gd name="connsiteY108" fmla="*/ 607435 h 874716"/>
              <a:gd name="connsiteX109" fmla="*/ 977109 w 6857455"/>
              <a:gd name="connsiteY109" fmla="*/ 595815 h 874716"/>
              <a:gd name="connsiteX110" fmla="*/ 1071218 w 6857455"/>
              <a:gd name="connsiteY110" fmla="*/ 575240 h 874716"/>
              <a:gd name="connsiteX111" fmla="*/ 1091983 w 6857455"/>
              <a:gd name="connsiteY111" fmla="*/ 568764 h 874716"/>
              <a:gd name="connsiteX112" fmla="*/ 1109321 w 6857455"/>
              <a:gd name="connsiteY112" fmla="*/ 557904 h 874716"/>
              <a:gd name="connsiteX113" fmla="*/ 1162279 w 6857455"/>
              <a:gd name="connsiteY113" fmla="*/ 532949 h 874716"/>
              <a:gd name="connsiteX114" fmla="*/ 1206097 w 6857455"/>
              <a:gd name="connsiteY114" fmla="*/ 532187 h 874716"/>
              <a:gd name="connsiteX115" fmla="*/ 1266867 w 6857455"/>
              <a:gd name="connsiteY115" fmla="*/ 518088 h 874716"/>
              <a:gd name="connsiteX116" fmla="*/ 1380219 w 6857455"/>
              <a:gd name="connsiteY116" fmla="*/ 504182 h 874716"/>
              <a:gd name="connsiteX117" fmla="*/ 1403461 w 6857455"/>
              <a:gd name="connsiteY117" fmla="*/ 496180 h 874716"/>
              <a:gd name="connsiteX118" fmla="*/ 1544054 w 6857455"/>
              <a:gd name="connsiteY118" fmla="*/ 458268 h 874716"/>
              <a:gd name="connsiteX119" fmla="*/ 1656644 w 6857455"/>
              <a:gd name="connsiteY119" fmla="*/ 459032 h 874716"/>
              <a:gd name="connsiteX120" fmla="*/ 1665406 w 6857455"/>
              <a:gd name="connsiteY120" fmla="*/ 460747 h 874716"/>
              <a:gd name="connsiteX121" fmla="*/ 1708461 w 6857455"/>
              <a:gd name="connsiteY121" fmla="*/ 473318 h 874716"/>
              <a:gd name="connsiteX122" fmla="*/ 1775140 w 6857455"/>
              <a:gd name="connsiteY122" fmla="*/ 469891 h 874716"/>
              <a:gd name="connsiteX123" fmla="*/ 1821051 w 6857455"/>
              <a:gd name="connsiteY123" fmla="*/ 452554 h 874716"/>
              <a:gd name="connsiteX124" fmla="*/ 1878203 w 6857455"/>
              <a:gd name="connsiteY124" fmla="*/ 451792 h 874716"/>
              <a:gd name="connsiteX125" fmla="*/ 1943547 w 6857455"/>
              <a:gd name="connsiteY125" fmla="*/ 462651 h 874716"/>
              <a:gd name="connsiteX126" fmla="*/ 1972884 w 6857455"/>
              <a:gd name="connsiteY126" fmla="*/ 464937 h 874716"/>
              <a:gd name="connsiteX127" fmla="*/ 2053469 w 6857455"/>
              <a:gd name="connsiteY127" fmla="*/ 487417 h 874716"/>
              <a:gd name="connsiteX128" fmla="*/ 2101477 w 6857455"/>
              <a:gd name="connsiteY128" fmla="*/ 481893 h 874716"/>
              <a:gd name="connsiteX129" fmla="*/ 2148722 w 6857455"/>
              <a:gd name="connsiteY129" fmla="*/ 467033 h 874716"/>
              <a:gd name="connsiteX130" fmla="*/ 2179011 w 6857455"/>
              <a:gd name="connsiteY130" fmla="*/ 452744 h 874716"/>
              <a:gd name="connsiteX131" fmla="*/ 2240165 w 6857455"/>
              <a:gd name="connsiteY131" fmla="*/ 442648 h 874716"/>
              <a:gd name="connsiteX132" fmla="*/ 2251404 w 6857455"/>
              <a:gd name="connsiteY132" fmla="*/ 444172 h 874716"/>
              <a:gd name="connsiteX133" fmla="*/ 2433912 w 6857455"/>
              <a:gd name="connsiteY133" fmla="*/ 456746 h 874716"/>
              <a:gd name="connsiteX134" fmla="*/ 2506302 w 6857455"/>
              <a:gd name="connsiteY134" fmla="*/ 476939 h 874716"/>
              <a:gd name="connsiteX135" fmla="*/ 2521735 w 6857455"/>
              <a:gd name="connsiteY135" fmla="*/ 479415 h 874716"/>
              <a:gd name="connsiteX136" fmla="*/ 2675854 w 6857455"/>
              <a:gd name="connsiteY136" fmla="*/ 502086 h 874716"/>
              <a:gd name="connsiteX137" fmla="*/ 2692998 w 6857455"/>
              <a:gd name="connsiteY137" fmla="*/ 503038 h 874716"/>
              <a:gd name="connsiteX138" fmla="*/ 2740816 w 6857455"/>
              <a:gd name="connsiteY138" fmla="*/ 499037 h 874716"/>
              <a:gd name="connsiteX139" fmla="*/ 2853596 w 6857455"/>
              <a:gd name="connsiteY139" fmla="*/ 540187 h 874716"/>
              <a:gd name="connsiteX140" fmla="*/ 2966565 w 6857455"/>
              <a:gd name="connsiteY140" fmla="*/ 554286 h 874716"/>
              <a:gd name="connsiteX141" fmla="*/ 3028671 w 6857455"/>
              <a:gd name="connsiteY141" fmla="*/ 554094 h 874716"/>
              <a:gd name="connsiteX142" fmla="*/ 3073059 w 6857455"/>
              <a:gd name="connsiteY142" fmla="*/ 564192 h 874716"/>
              <a:gd name="connsiteX143" fmla="*/ 3182219 w 6857455"/>
              <a:gd name="connsiteY143" fmla="*/ 594862 h 874716"/>
              <a:gd name="connsiteX144" fmla="*/ 3233656 w 6857455"/>
              <a:gd name="connsiteY144" fmla="*/ 599625 h 874716"/>
              <a:gd name="connsiteX145" fmla="*/ 3288332 w 6857455"/>
              <a:gd name="connsiteY145" fmla="*/ 609914 h 874716"/>
              <a:gd name="connsiteX146" fmla="*/ 3423591 w 6857455"/>
              <a:gd name="connsiteY146" fmla="*/ 656015 h 874716"/>
              <a:gd name="connsiteX147" fmla="*/ 3534084 w 6857455"/>
              <a:gd name="connsiteY147" fmla="*/ 653349 h 874716"/>
              <a:gd name="connsiteX148" fmla="*/ 3604571 w 6857455"/>
              <a:gd name="connsiteY148" fmla="*/ 653918 h 874716"/>
              <a:gd name="connsiteX149" fmla="*/ 3688586 w 6857455"/>
              <a:gd name="connsiteY149" fmla="*/ 669160 h 874716"/>
              <a:gd name="connsiteX150" fmla="*/ 3757358 w 6857455"/>
              <a:gd name="connsiteY150" fmla="*/ 691450 h 874716"/>
              <a:gd name="connsiteX151" fmla="*/ 3852421 w 6857455"/>
              <a:gd name="connsiteY151" fmla="*/ 709167 h 874716"/>
              <a:gd name="connsiteX152" fmla="*/ 3947104 w 6857455"/>
              <a:gd name="connsiteY152" fmla="*/ 743267 h 874716"/>
              <a:gd name="connsiteX153" fmla="*/ 4013208 w 6857455"/>
              <a:gd name="connsiteY153" fmla="*/ 769367 h 874716"/>
              <a:gd name="connsiteX154" fmla="*/ 4105222 w 6857455"/>
              <a:gd name="connsiteY154" fmla="*/ 792417 h 874716"/>
              <a:gd name="connsiteX155" fmla="*/ 4246006 w 6857455"/>
              <a:gd name="connsiteY155" fmla="*/ 808610 h 874716"/>
              <a:gd name="connsiteX156" fmla="*/ 4310779 w 6857455"/>
              <a:gd name="connsiteY156" fmla="*/ 810326 h 874716"/>
              <a:gd name="connsiteX157" fmla="*/ 4413272 w 6857455"/>
              <a:gd name="connsiteY157" fmla="*/ 848235 h 874716"/>
              <a:gd name="connsiteX158" fmla="*/ 4457087 w 6857455"/>
              <a:gd name="connsiteY158" fmla="*/ 866524 h 874716"/>
              <a:gd name="connsiteX159" fmla="*/ 4496523 w 6857455"/>
              <a:gd name="connsiteY159" fmla="*/ 851284 h 874716"/>
              <a:gd name="connsiteX160" fmla="*/ 4522050 w 6857455"/>
              <a:gd name="connsiteY160" fmla="*/ 833757 h 874716"/>
              <a:gd name="connsiteX161" fmla="*/ 4602824 w 6857455"/>
              <a:gd name="connsiteY161" fmla="*/ 848618 h 874716"/>
              <a:gd name="connsiteX162" fmla="*/ 4688553 w 6857455"/>
              <a:gd name="connsiteY162" fmla="*/ 864238 h 874716"/>
              <a:gd name="connsiteX163" fmla="*/ 4749895 w 6857455"/>
              <a:gd name="connsiteY163" fmla="*/ 874716 h 874716"/>
              <a:gd name="connsiteX164" fmla="*/ 4826480 w 6857455"/>
              <a:gd name="connsiteY164" fmla="*/ 866334 h 874716"/>
              <a:gd name="connsiteX165" fmla="*/ 4886870 w 6857455"/>
              <a:gd name="connsiteY165" fmla="*/ 862906 h 874716"/>
              <a:gd name="connsiteX166" fmla="*/ 4935639 w 6857455"/>
              <a:gd name="connsiteY166" fmla="*/ 853190 h 874716"/>
              <a:gd name="connsiteX167" fmla="*/ 4952784 w 6857455"/>
              <a:gd name="connsiteY167" fmla="*/ 847473 h 874716"/>
              <a:gd name="connsiteX168" fmla="*/ 5088617 w 6857455"/>
              <a:gd name="connsiteY168" fmla="*/ 802896 h 874716"/>
              <a:gd name="connsiteX169" fmla="*/ 5233781 w 6857455"/>
              <a:gd name="connsiteY169" fmla="*/ 767271 h 874716"/>
              <a:gd name="connsiteX170" fmla="*/ 5327893 w 6857455"/>
              <a:gd name="connsiteY170" fmla="*/ 789752 h 874716"/>
              <a:gd name="connsiteX171" fmla="*/ 5362946 w 6857455"/>
              <a:gd name="connsiteY171" fmla="*/ 789370 h 874716"/>
              <a:gd name="connsiteX172" fmla="*/ 5524115 w 6857455"/>
              <a:gd name="connsiteY172" fmla="*/ 794514 h 874716"/>
              <a:gd name="connsiteX173" fmla="*/ 5552500 w 6857455"/>
              <a:gd name="connsiteY173" fmla="*/ 800038 h 874716"/>
              <a:gd name="connsiteX174" fmla="*/ 5705857 w 6857455"/>
              <a:gd name="connsiteY174" fmla="*/ 777367 h 874716"/>
              <a:gd name="connsiteX175" fmla="*/ 5761485 w 6857455"/>
              <a:gd name="connsiteY175" fmla="*/ 773557 h 874716"/>
              <a:gd name="connsiteX176" fmla="*/ 5812731 w 6857455"/>
              <a:gd name="connsiteY176" fmla="*/ 767271 h 874716"/>
              <a:gd name="connsiteX177" fmla="*/ 5884361 w 6857455"/>
              <a:gd name="connsiteY177" fmla="*/ 765747 h 874716"/>
              <a:gd name="connsiteX178" fmla="*/ 5958660 w 6857455"/>
              <a:gd name="connsiteY178" fmla="*/ 768605 h 874716"/>
              <a:gd name="connsiteX179" fmla="*/ 6041528 w 6857455"/>
              <a:gd name="connsiteY179" fmla="*/ 768033 h 874716"/>
              <a:gd name="connsiteX180" fmla="*/ 6074297 w 6857455"/>
              <a:gd name="connsiteY180" fmla="*/ 763081 h 874716"/>
              <a:gd name="connsiteX181" fmla="*/ 6162880 w 6857455"/>
              <a:gd name="connsiteY181" fmla="*/ 766509 h 874716"/>
              <a:gd name="connsiteX182" fmla="*/ 6209364 w 6857455"/>
              <a:gd name="connsiteY182" fmla="*/ 760795 h 874716"/>
              <a:gd name="connsiteX183" fmla="*/ 6285948 w 6857455"/>
              <a:gd name="connsiteY183" fmla="*/ 759651 h 874716"/>
              <a:gd name="connsiteX184" fmla="*/ 6310905 w 6857455"/>
              <a:gd name="connsiteY184" fmla="*/ 758316 h 874716"/>
              <a:gd name="connsiteX185" fmla="*/ 6333194 w 6857455"/>
              <a:gd name="connsiteY185" fmla="*/ 757554 h 874716"/>
              <a:gd name="connsiteX186" fmla="*/ 6409586 w 6857455"/>
              <a:gd name="connsiteY186" fmla="*/ 773177 h 874716"/>
              <a:gd name="connsiteX187" fmla="*/ 6477407 w 6857455"/>
              <a:gd name="connsiteY187" fmla="*/ 774129 h 874716"/>
              <a:gd name="connsiteX188" fmla="*/ 6596283 w 6857455"/>
              <a:gd name="connsiteY188" fmla="*/ 786703 h 874716"/>
              <a:gd name="connsiteX189" fmla="*/ 6622573 w 6857455"/>
              <a:gd name="connsiteY189" fmla="*/ 782321 h 874716"/>
              <a:gd name="connsiteX190" fmla="*/ 6704872 w 6857455"/>
              <a:gd name="connsiteY190" fmla="*/ 780607 h 874716"/>
              <a:gd name="connsiteX191" fmla="*/ 6751738 w 6857455"/>
              <a:gd name="connsiteY191" fmla="*/ 779273 h 874716"/>
              <a:gd name="connsiteX192" fmla="*/ 6809650 w 6857455"/>
              <a:gd name="connsiteY192" fmla="*/ 788417 h 874716"/>
              <a:gd name="connsiteX193" fmla="*/ 6832976 w 6857455"/>
              <a:gd name="connsiteY193" fmla="*/ 800428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6857455" h="874716">
                <a:moveTo>
                  <a:pt x="6857455" y="804643"/>
                </a:moveTo>
                <a:lnTo>
                  <a:pt x="6857455" y="562246"/>
                </a:lnTo>
                <a:lnTo>
                  <a:pt x="6829178" y="551284"/>
                </a:lnTo>
                <a:cubicBezTo>
                  <a:pt x="6805745" y="539044"/>
                  <a:pt x="6784885" y="521708"/>
                  <a:pt x="6766024" y="500372"/>
                </a:cubicBezTo>
                <a:cubicBezTo>
                  <a:pt x="6755166" y="488179"/>
                  <a:pt x="6746784" y="486845"/>
                  <a:pt x="6734971" y="500944"/>
                </a:cubicBezTo>
                <a:cubicBezTo>
                  <a:pt x="6721257" y="517326"/>
                  <a:pt x="6701634" y="510850"/>
                  <a:pt x="6683915" y="507040"/>
                </a:cubicBezTo>
                <a:cubicBezTo>
                  <a:pt x="6665629" y="503230"/>
                  <a:pt x="6647148" y="499228"/>
                  <a:pt x="6628860" y="495418"/>
                </a:cubicBezTo>
                <a:cubicBezTo>
                  <a:pt x="6615335" y="492752"/>
                  <a:pt x="6601999" y="490466"/>
                  <a:pt x="6588662" y="487227"/>
                </a:cubicBezTo>
                <a:cubicBezTo>
                  <a:pt x="6547133" y="477129"/>
                  <a:pt x="6509794" y="480177"/>
                  <a:pt x="6476074" y="511230"/>
                </a:cubicBezTo>
                <a:cubicBezTo>
                  <a:pt x="6450356" y="535043"/>
                  <a:pt x="6417399" y="542093"/>
                  <a:pt x="6382345" y="534853"/>
                </a:cubicBezTo>
                <a:cubicBezTo>
                  <a:pt x="6377963" y="533901"/>
                  <a:pt x="6372439" y="530091"/>
                  <a:pt x="6369391" y="531615"/>
                </a:cubicBezTo>
                <a:cubicBezTo>
                  <a:pt x="6323479" y="553904"/>
                  <a:pt x="6287092" y="514658"/>
                  <a:pt x="6244799" y="512182"/>
                </a:cubicBezTo>
                <a:cubicBezTo>
                  <a:pt x="6226130" y="511040"/>
                  <a:pt x="6207079" y="496942"/>
                  <a:pt x="6190315" y="485703"/>
                </a:cubicBezTo>
                <a:cubicBezTo>
                  <a:pt x="6167262" y="470271"/>
                  <a:pt x="6146687" y="455412"/>
                  <a:pt x="6115446" y="462270"/>
                </a:cubicBezTo>
                <a:cubicBezTo>
                  <a:pt x="6084203" y="469319"/>
                  <a:pt x="6055627" y="456364"/>
                  <a:pt x="6032194" y="434266"/>
                </a:cubicBezTo>
                <a:cubicBezTo>
                  <a:pt x="6014287" y="417501"/>
                  <a:pt x="5994665" y="415977"/>
                  <a:pt x="5971042" y="420738"/>
                </a:cubicBezTo>
                <a:cubicBezTo>
                  <a:pt x="5941513" y="426645"/>
                  <a:pt x="5910842" y="427027"/>
                  <a:pt x="5880933" y="430646"/>
                </a:cubicBezTo>
                <a:cubicBezTo>
                  <a:pt x="5874454" y="431408"/>
                  <a:pt x="5866265" y="434076"/>
                  <a:pt x="5862452" y="438648"/>
                </a:cubicBezTo>
                <a:cubicBezTo>
                  <a:pt x="5815779" y="495418"/>
                  <a:pt x="5750055" y="495990"/>
                  <a:pt x="5685283" y="498658"/>
                </a:cubicBezTo>
                <a:cubicBezTo>
                  <a:pt x="5646039" y="500372"/>
                  <a:pt x="5606604" y="500372"/>
                  <a:pt x="5567169" y="499420"/>
                </a:cubicBezTo>
                <a:cubicBezTo>
                  <a:pt x="5553832" y="499228"/>
                  <a:pt x="5539736" y="496180"/>
                  <a:pt x="5527923" y="490466"/>
                </a:cubicBezTo>
                <a:cubicBezTo>
                  <a:pt x="5503348" y="478463"/>
                  <a:pt x="5480680" y="462843"/>
                  <a:pt x="5456292" y="450650"/>
                </a:cubicBezTo>
                <a:cubicBezTo>
                  <a:pt x="5447151" y="445886"/>
                  <a:pt x="5435338" y="445696"/>
                  <a:pt x="5424670" y="444934"/>
                </a:cubicBezTo>
                <a:cubicBezTo>
                  <a:pt x="5405809" y="443410"/>
                  <a:pt x="5384854" y="447982"/>
                  <a:pt x="5368662" y="441124"/>
                </a:cubicBezTo>
                <a:cubicBezTo>
                  <a:pt x="5326559" y="423407"/>
                  <a:pt x="5287123" y="427407"/>
                  <a:pt x="5247118" y="444934"/>
                </a:cubicBezTo>
                <a:cubicBezTo>
                  <a:pt x="5191108" y="469509"/>
                  <a:pt x="5138148" y="467605"/>
                  <a:pt x="5088617" y="428742"/>
                </a:cubicBezTo>
                <a:cubicBezTo>
                  <a:pt x="5066328" y="411215"/>
                  <a:pt x="5044609" y="419596"/>
                  <a:pt x="5025750" y="433694"/>
                </a:cubicBezTo>
                <a:cubicBezTo>
                  <a:pt x="5004032" y="450078"/>
                  <a:pt x="4982885" y="454268"/>
                  <a:pt x="4957930" y="442268"/>
                </a:cubicBezTo>
                <a:cubicBezTo>
                  <a:pt x="4952404" y="439600"/>
                  <a:pt x="4944594" y="440933"/>
                  <a:pt x="4938116" y="441886"/>
                </a:cubicBezTo>
                <a:cubicBezTo>
                  <a:pt x="4901158" y="446648"/>
                  <a:pt x="4864009" y="454650"/>
                  <a:pt x="4833910" y="421693"/>
                </a:cubicBezTo>
                <a:cubicBezTo>
                  <a:pt x="4828004" y="415214"/>
                  <a:pt x="4818097" y="412549"/>
                  <a:pt x="4810095" y="408167"/>
                </a:cubicBezTo>
                <a:cubicBezTo>
                  <a:pt x="4776566" y="390258"/>
                  <a:pt x="4777900" y="391974"/>
                  <a:pt x="4747991" y="413691"/>
                </a:cubicBezTo>
                <a:cubicBezTo>
                  <a:pt x="4732369" y="425121"/>
                  <a:pt x="4710842" y="436742"/>
                  <a:pt x="4692745" y="435790"/>
                </a:cubicBezTo>
                <a:cubicBezTo>
                  <a:pt x="4583584" y="430075"/>
                  <a:pt x="4479758" y="457508"/>
                  <a:pt x="4375933" y="483417"/>
                </a:cubicBezTo>
                <a:cubicBezTo>
                  <a:pt x="4311923" y="499420"/>
                  <a:pt x="4249436" y="500372"/>
                  <a:pt x="4185426" y="484179"/>
                </a:cubicBezTo>
                <a:cubicBezTo>
                  <a:pt x="4139133" y="472367"/>
                  <a:pt x="4095315" y="491800"/>
                  <a:pt x="4052072" y="505134"/>
                </a:cubicBezTo>
                <a:cubicBezTo>
                  <a:pt x="4043117" y="507799"/>
                  <a:pt x="4034735" y="518278"/>
                  <a:pt x="4029973" y="527233"/>
                </a:cubicBezTo>
                <a:cubicBezTo>
                  <a:pt x="4012826" y="558858"/>
                  <a:pt x="3984441" y="563810"/>
                  <a:pt x="3948626" y="550666"/>
                </a:cubicBezTo>
                <a:cubicBezTo>
                  <a:pt x="3920241" y="540377"/>
                  <a:pt x="3894332" y="526661"/>
                  <a:pt x="3871280" y="502275"/>
                </a:cubicBezTo>
                <a:cubicBezTo>
                  <a:pt x="3844229" y="473701"/>
                  <a:pt x="3816224" y="441124"/>
                  <a:pt x="3774312" y="429122"/>
                </a:cubicBezTo>
                <a:cubicBezTo>
                  <a:pt x="3756214" y="423979"/>
                  <a:pt x="3740593" y="423217"/>
                  <a:pt x="3721543" y="428552"/>
                </a:cubicBezTo>
                <a:cubicBezTo>
                  <a:pt x="3684583" y="438837"/>
                  <a:pt x="3647436" y="446078"/>
                  <a:pt x="3612763" y="414263"/>
                </a:cubicBezTo>
                <a:cubicBezTo>
                  <a:pt x="3593712" y="396736"/>
                  <a:pt x="3567994" y="385496"/>
                  <a:pt x="3537323" y="389878"/>
                </a:cubicBezTo>
                <a:cubicBezTo>
                  <a:pt x="3499031" y="395402"/>
                  <a:pt x="3464168" y="381496"/>
                  <a:pt x="3431593" y="360921"/>
                </a:cubicBezTo>
                <a:cubicBezTo>
                  <a:pt x="3419971" y="353491"/>
                  <a:pt x="3405682" y="349301"/>
                  <a:pt x="3392158" y="345681"/>
                </a:cubicBezTo>
                <a:cubicBezTo>
                  <a:pt x="3360915" y="337298"/>
                  <a:pt x="3329480" y="329868"/>
                  <a:pt x="3297856" y="323010"/>
                </a:cubicBezTo>
                <a:cubicBezTo>
                  <a:pt x="3271948" y="317296"/>
                  <a:pt x="3245849" y="313104"/>
                  <a:pt x="3219748" y="308151"/>
                </a:cubicBezTo>
                <a:cubicBezTo>
                  <a:pt x="3191173" y="302817"/>
                  <a:pt x="3168502" y="290433"/>
                  <a:pt x="3156692" y="261668"/>
                </a:cubicBezTo>
                <a:cubicBezTo>
                  <a:pt x="3152882" y="252524"/>
                  <a:pt x="3143737" y="245283"/>
                  <a:pt x="3136497" y="237663"/>
                </a:cubicBezTo>
                <a:cubicBezTo>
                  <a:pt x="3131355" y="232139"/>
                  <a:pt x="3124495" y="227947"/>
                  <a:pt x="3119733" y="222233"/>
                </a:cubicBezTo>
                <a:cubicBezTo>
                  <a:pt x="3094776" y="192132"/>
                  <a:pt x="3070201" y="161843"/>
                  <a:pt x="3045436" y="131742"/>
                </a:cubicBezTo>
                <a:cubicBezTo>
                  <a:pt x="3042958" y="128884"/>
                  <a:pt x="3040292" y="125455"/>
                  <a:pt x="3037054" y="124121"/>
                </a:cubicBezTo>
                <a:cubicBezTo>
                  <a:pt x="3003525" y="110215"/>
                  <a:pt x="2969614" y="97070"/>
                  <a:pt x="2936466" y="82400"/>
                </a:cubicBezTo>
                <a:cubicBezTo>
                  <a:pt x="2923702" y="76686"/>
                  <a:pt x="2910558" y="69637"/>
                  <a:pt x="2901031" y="59731"/>
                </a:cubicBezTo>
                <a:cubicBezTo>
                  <a:pt x="2879314" y="37250"/>
                  <a:pt x="2859502" y="12866"/>
                  <a:pt x="2828259" y="3149"/>
                </a:cubicBezTo>
                <a:cubicBezTo>
                  <a:pt x="2819114" y="293"/>
                  <a:pt x="2808256" y="-1231"/>
                  <a:pt x="2799492" y="1245"/>
                </a:cubicBezTo>
                <a:cubicBezTo>
                  <a:pt x="2763867" y="11532"/>
                  <a:pt x="2729005" y="24296"/>
                  <a:pt x="2693570" y="35154"/>
                </a:cubicBezTo>
                <a:cubicBezTo>
                  <a:pt x="2671092" y="41823"/>
                  <a:pt x="2650707" y="49825"/>
                  <a:pt x="2639847" y="73448"/>
                </a:cubicBezTo>
                <a:cubicBezTo>
                  <a:pt x="2636801" y="80114"/>
                  <a:pt x="2628226" y="87354"/>
                  <a:pt x="2621178" y="88688"/>
                </a:cubicBezTo>
                <a:cubicBezTo>
                  <a:pt x="2575839" y="97260"/>
                  <a:pt x="2531069" y="101451"/>
                  <a:pt x="2489348" y="72304"/>
                </a:cubicBezTo>
                <a:cubicBezTo>
                  <a:pt x="2480585" y="66017"/>
                  <a:pt x="2464201" y="66017"/>
                  <a:pt x="2452580" y="68683"/>
                </a:cubicBezTo>
                <a:cubicBezTo>
                  <a:pt x="2407811" y="78590"/>
                  <a:pt x="2365328" y="82020"/>
                  <a:pt x="2326464" y="50395"/>
                </a:cubicBezTo>
                <a:cubicBezTo>
                  <a:pt x="2321892" y="46585"/>
                  <a:pt x="2307224" y="50015"/>
                  <a:pt x="2300365" y="54777"/>
                </a:cubicBezTo>
                <a:cubicBezTo>
                  <a:pt x="2234259" y="101261"/>
                  <a:pt x="2198064" y="102405"/>
                  <a:pt x="2130434" y="58397"/>
                </a:cubicBezTo>
                <a:cubicBezTo>
                  <a:pt x="2126052" y="55539"/>
                  <a:pt x="2120337" y="52301"/>
                  <a:pt x="2118621" y="47919"/>
                </a:cubicBezTo>
                <a:cubicBezTo>
                  <a:pt x="2107001" y="19914"/>
                  <a:pt x="2082236" y="19152"/>
                  <a:pt x="2057659" y="16866"/>
                </a:cubicBezTo>
                <a:cubicBezTo>
                  <a:pt x="2030608" y="14390"/>
                  <a:pt x="2003555" y="11152"/>
                  <a:pt x="1976314" y="8865"/>
                </a:cubicBezTo>
                <a:cubicBezTo>
                  <a:pt x="1971550" y="8483"/>
                  <a:pt x="1966216" y="10007"/>
                  <a:pt x="1961454" y="11724"/>
                </a:cubicBezTo>
                <a:cubicBezTo>
                  <a:pt x="1943165" y="18010"/>
                  <a:pt x="1925449" y="27154"/>
                  <a:pt x="1906588" y="30964"/>
                </a:cubicBezTo>
                <a:cubicBezTo>
                  <a:pt x="1865821" y="39156"/>
                  <a:pt x="1826385" y="55539"/>
                  <a:pt x="1783330" y="48871"/>
                </a:cubicBezTo>
                <a:cubicBezTo>
                  <a:pt x="1775902" y="47729"/>
                  <a:pt x="1767327" y="53253"/>
                  <a:pt x="1759327" y="55349"/>
                </a:cubicBezTo>
                <a:cubicBezTo>
                  <a:pt x="1744849" y="58969"/>
                  <a:pt x="1730750" y="64111"/>
                  <a:pt x="1716082" y="65445"/>
                </a:cubicBezTo>
                <a:cubicBezTo>
                  <a:pt x="1677218" y="68875"/>
                  <a:pt x="1637975" y="71924"/>
                  <a:pt x="1598920" y="72114"/>
                </a:cubicBezTo>
                <a:cubicBezTo>
                  <a:pt x="1580061" y="72304"/>
                  <a:pt x="1561201" y="65065"/>
                  <a:pt x="1542150" y="62207"/>
                </a:cubicBezTo>
                <a:cubicBezTo>
                  <a:pt x="1533578" y="60873"/>
                  <a:pt x="1519669" y="58587"/>
                  <a:pt x="1516813" y="62779"/>
                </a:cubicBezTo>
                <a:cubicBezTo>
                  <a:pt x="1494714" y="94592"/>
                  <a:pt x="1463661" y="88496"/>
                  <a:pt x="1432228" y="88116"/>
                </a:cubicBezTo>
                <a:cubicBezTo>
                  <a:pt x="1362884" y="87354"/>
                  <a:pt x="1295826" y="60493"/>
                  <a:pt x="1224765" y="71924"/>
                </a:cubicBezTo>
                <a:cubicBezTo>
                  <a:pt x="1204191" y="75162"/>
                  <a:pt x="1181330" y="62397"/>
                  <a:pt x="1159231" y="58207"/>
                </a:cubicBezTo>
                <a:cubicBezTo>
                  <a:pt x="1147801" y="56111"/>
                  <a:pt x="1135228" y="53633"/>
                  <a:pt x="1124370" y="56301"/>
                </a:cubicBezTo>
                <a:cubicBezTo>
                  <a:pt x="1107605" y="60493"/>
                  <a:pt x="1091411" y="68113"/>
                  <a:pt x="1075600" y="75542"/>
                </a:cubicBezTo>
                <a:cubicBezTo>
                  <a:pt x="1046261" y="89258"/>
                  <a:pt x="1016162" y="89258"/>
                  <a:pt x="986633" y="79162"/>
                </a:cubicBezTo>
                <a:cubicBezTo>
                  <a:pt x="944722" y="64873"/>
                  <a:pt x="903193" y="64873"/>
                  <a:pt x="861089" y="76304"/>
                </a:cubicBezTo>
                <a:cubicBezTo>
                  <a:pt x="826990" y="85638"/>
                  <a:pt x="791935" y="92116"/>
                  <a:pt x="759168" y="104689"/>
                </a:cubicBezTo>
                <a:cubicBezTo>
                  <a:pt x="744689" y="110215"/>
                  <a:pt x="732497" y="126597"/>
                  <a:pt x="723735" y="140696"/>
                </a:cubicBezTo>
                <a:cubicBezTo>
                  <a:pt x="706018" y="169271"/>
                  <a:pt x="674013" y="169081"/>
                  <a:pt x="647532" y="147934"/>
                </a:cubicBezTo>
                <a:cubicBezTo>
                  <a:pt x="619717" y="125645"/>
                  <a:pt x="584664" y="112501"/>
                  <a:pt x="552659" y="95926"/>
                </a:cubicBezTo>
                <a:cubicBezTo>
                  <a:pt x="549993" y="94592"/>
                  <a:pt x="545039" y="96116"/>
                  <a:pt x="541800" y="97640"/>
                </a:cubicBezTo>
                <a:cubicBezTo>
                  <a:pt x="488649" y="122407"/>
                  <a:pt x="433593" y="126979"/>
                  <a:pt x="375107" y="123169"/>
                </a:cubicBezTo>
                <a:cubicBezTo>
                  <a:pt x="341960" y="121073"/>
                  <a:pt x="307289" y="137076"/>
                  <a:pt x="273567" y="145458"/>
                </a:cubicBezTo>
                <a:cubicBezTo>
                  <a:pt x="269757" y="146410"/>
                  <a:pt x="266519" y="151174"/>
                  <a:pt x="264043" y="154792"/>
                </a:cubicBezTo>
                <a:cubicBezTo>
                  <a:pt x="240228" y="190800"/>
                  <a:pt x="208223" y="200706"/>
                  <a:pt x="169360" y="177273"/>
                </a:cubicBezTo>
                <a:cubicBezTo>
                  <a:pt x="143643" y="161651"/>
                  <a:pt x="118114" y="158032"/>
                  <a:pt x="89347" y="157460"/>
                </a:cubicBezTo>
                <a:cubicBezTo>
                  <a:pt x="71059" y="157078"/>
                  <a:pt x="52962" y="147934"/>
                  <a:pt x="34291" y="145268"/>
                </a:cubicBezTo>
                <a:lnTo>
                  <a:pt x="0" y="142056"/>
                </a:lnTo>
                <a:lnTo>
                  <a:pt x="0" y="849556"/>
                </a:lnTo>
                <a:lnTo>
                  <a:pt x="60652" y="844783"/>
                </a:lnTo>
                <a:cubicBezTo>
                  <a:pt x="80251" y="839473"/>
                  <a:pt x="99446" y="832043"/>
                  <a:pt x="119068" y="827281"/>
                </a:cubicBezTo>
                <a:cubicBezTo>
                  <a:pt x="137355" y="822899"/>
                  <a:pt x="154501" y="812802"/>
                  <a:pt x="171840" y="804420"/>
                </a:cubicBezTo>
                <a:cubicBezTo>
                  <a:pt x="204985" y="788417"/>
                  <a:pt x="240420" y="798514"/>
                  <a:pt x="274329" y="794324"/>
                </a:cubicBezTo>
                <a:cubicBezTo>
                  <a:pt x="285188" y="792990"/>
                  <a:pt x="296046" y="791466"/>
                  <a:pt x="306715" y="788798"/>
                </a:cubicBezTo>
                <a:cubicBezTo>
                  <a:pt x="335864" y="781749"/>
                  <a:pt x="365583" y="775653"/>
                  <a:pt x="393967" y="765937"/>
                </a:cubicBezTo>
                <a:cubicBezTo>
                  <a:pt x="426165" y="755078"/>
                  <a:pt x="457028" y="740600"/>
                  <a:pt x="493793" y="725549"/>
                </a:cubicBezTo>
                <a:cubicBezTo>
                  <a:pt x="506557" y="729360"/>
                  <a:pt x="526180" y="739648"/>
                  <a:pt x="546373" y="740600"/>
                </a:cubicBezTo>
                <a:cubicBezTo>
                  <a:pt x="611337" y="743838"/>
                  <a:pt x="672107" y="726121"/>
                  <a:pt x="730211" y="698116"/>
                </a:cubicBezTo>
                <a:cubicBezTo>
                  <a:pt x="747927" y="689734"/>
                  <a:pt x="766980" y="684210"/>
                  <a:pt x="784889" y="676018"/>
                </a:cubicBezTo>
                <a:cubicBezTo>
                  <a:pt x="791173" y="673161"/>
                  <a:pt x="799365" y="667065"/>
                  <a:pt x="800509" y="661349"/>
                </a:cubicBezTo>
                <a:cubicBezTo>
                  <a:pt x="807175" y="628201"/>
                  <a:pt x="831942" y="628772"/>
                  <a:pt x="857661" y="626868"/>
                </a:cubicBezTo>
                <a:cubicBezTo>
                  <a:pt x="888332" y="624582"/>
                  <a:pt x="918621" y="619248"/>
                  <a:pt x="949102" y="614676"/>
                </a:cubicBezTo>
                <a:cubicBezTo>
                  <a:pt x="953104" y="614104"/>
                  <a:pt x="956722" y="610104"/>
                  <a:pt x="960342" y="607435"/>
                </a:cubicBezTo>
                <a:cubicBezTo>
                  <a:pt x="965867" y="603435"/>
                  <a:pt x="971011" y="597339"/>
                  <a:pt x="977109" y="595815"/>
                </a:cubicBezTo>
                <a:cubicBezTo>
                  <a:pt x="1008350" y="588385"/>
                  <a:pt x="1039783" y="582099"/>
                  <a:pt x="1071218" y="575240"/>
                </a:cubicBezTo>
                <a:cubicBezTo>
                  <a:pt x="1078266" y="573716"/>
                  <a:pt x="1085505" y="571812"/>
                  <a:pt x="1091983" y="568764"/>
                </a:cubicBezTo>
                <a:cubicBezTo>
                  <a:pt x="1098079" y="565906"/>
                  <a:pt x="1103223" y="560952"/>
                  <a:pt x="1109321" y="557904"/>
                </a:cubicBezTo>
                <a:cubicBezTo>
                  <a:pt x="1125892" y="549714"/>
                  <a:pt x="1142851" y="542093"/>
                  <a:pt x="1162279" y="532949"/>
                </a:cubicBezTo>
                <a:cubicBezTo>
                  <a:pt x="1173138" y="550094"/>
                  <a:pt x="1187810" y="540377"/>
                  <a:pt x="1206097" y="532187"/>
                </a:cubicBezTo>
                <a:cubicBezTo>
                  <a:pt x="1224765" y="523805"/>
                  <a:pt x="1246292" y="521137"/>
                  <a:pt x="1266867" y="518088"/>
                </a:cubicBezTo>
                <a:cubicBezTo>
                  <a:pt x="1304588" y="512564"/>
                  <a:pt x="1342499" y="509134"/>
                  <a:pt x="1380219" y="504182"/>
                </a:cubicBezTo>
                <a:cubicBezTo>
                  <a:pt x="1388221" y="503038"/>
                  <a:pt x="1397365" y="500944"/>
                  <a:pt x="1403461" y="496180"/>
                </a:cubicBezTo>
                <a:cubicBezTo>
                  <a:pt x="1445181" y="464175"/>
                  <a:pt x="1495858" y="455222"/>
                  <a:pt x="1544054" y="458268"/>
                </a:cubicBezTo>
                <a:cubicBezTo>
                  <a:pt x="1581965" y="460557"/>
                  <a:pt x="1619114" y="462270"/>
                  <a:pt x="1656644" y="459032"/>
                </a:cubicBezTo>
                <a:cubicBezTo>
                  <a:pt x="1659502" y="458841"/>
                  <a:pt x="1663312" y="459223"/>
                  <a:pt x="1665406" y="460747"/>
                </a:cubicBezTo>
                <a:cubicBezTo>
                  <a:pt x="1678360" y="470843"/>
                  <a:pt x="1691887" y="471605"/>
                  <a:pt x="1708461" y="473318"/>
                </a:cubicBezTo>
                <a:cubicBezTo>
                  <a:pt x="1731894" y="475797"/>
                  <a:pt x="1753421" y="474081"/>
                  <a:pt x="1775140" y="469891"/>
                </a:cubicBezTo>
                <a:cubicBezTo>
                  <a:pt x="1790952" y="466843"/>
                  <a:pt x="1806953" y="460557"/>
                  <a:pt x="1821051" y="452554"/>
                </a:cubicBezTo>
                <a:cubicBezTo>
                  <a:pt x="1840672" y="441314"/>
                  <a:pt x="1859535" y="436934"/>
                  <a:pt x="1878203" y="451792"/>
                </a:cubicBezTo>
                <a:cubicBezTo>
                  <a:pt x="1898396" y="467605"/>
                  <a:pt x="1921257" y="462081"/>
                  <a:pt x="1943547" y="462651"/>
                </a:cubicBezTo>
                <a:cubicBezTo>
                  <a:pt x="1953262" y="462843"/>
                  <a:pt x="1963550" y="462461"/>
                  <a:pt x="1972884" y="464937"/>
                </a:cubicBezTo>
                <a:cubicBezTo>
                  <a:pt x="1999935" y="471987"/>
                  <a:pt x="2026036" y="482655"/>
                  <a:pt x="2053469" y="487417"/>
                </a:cubicBezTo>
                <a:cubicBezTo>
                  <a:pt x="2068710" y="490084"/>
                  <a:pt x="2085664" y="485321"/>
                  <a:pt x="2101477" y="481893"/>
                </a:cubicBezTo>
                <a:cubicBezTo>
                  <a:pt x="2117479" y="478273"/>
                  <a:pt x="2133290" y="472749"/>
                  <a:pt x="2148722" y="467033"/>
                </a:cubicBezTo>
                <a:cubicBezTo>
                  <a:pt x="2159199" y="463223"/>
                  <a:pt x="2170629" y="459603"/>
                  <a:pt x="2179011" y="452744"/>
                </a:cubicBezTo>
                <a:cubicBezTo>
                  <a:pt x="2198064" y="437124"/>
                  <a:pt x="2217685" y="434455"/>
                  <a:pt x="2240165" y="442648"/>
                </a:cubicBezTo>
                <a:cubicBezTo>
                  <a:pt x="2243593" y="443982"/>
                  <a:pt x="2247594" y="443982"/>
                  <a:pt x="2251404" y="444172"/>
                </a:cubicBezTo>
                <a:cubicBezTo>
                  <a:pt x="2312370" y="448172"/>
                  <a:pt x="2373330" y="450650"/>
                  <a:pt x="2433912" y="456746"/>
                </a:cubicBezTo>
                <a:cubicBezTo>
                  <a:pt x="2458485" y="459223"/>
                  <a:pt x="2482107" y="470081"/>
                  <a:pt x="2506302" y="476939"/>
                </a:cubicBezTo>
                <a:cubicBezTo>
                  <a:pt x="2511256" y="478273"/>
                  <a:pt x="2516783" y="480369"/>
                  <a:pt x="2521735" y="479415"/>
                </a:cubicBezTo>
                <a:cubicBezTo>
                  <a:pt x="2575647" y="469891"/>
                  <a:pt x="2626132" y="483797"/>
                  <a:pt x="2675854" y="502086"/>
                </a:cubicBezTo>
                <a:cubicBezTo>
                  <a:pt x="2680996" y="503992"/>
                  <a:pt x="2687282" y="503419"/>
                  <a:pt x="2692998" y="503038"/>
                </a:cubicBezTo>
                <a:cubicBezTo>
                  <a:pt x="2709003" y="501706"/>
                  <a:pt x="2726337" y="495038"/>
                  <a:pt x="2740816" y="499037"/>
                </a:cubicBezTo>
                <a:cubicBezTo>
                  <a:pt x="2779297" y="510088"/>
                  <a:pt x="2817398" y="523423"/>
                  <a:pt x="2853596" y="540187"/>
                </a:cubicBezTo>
                <a:cubicBezTo>
                  <a:pt x="2890365" y="557142"/>
                  <a:pt x="2924464" y="571430"/>
                  <a:pt x="2966565" y="554286"/>
                </a:cubicBezTo>
                <a:cubicBezTo>
                  <a:pt x="2984472" y="547045"/>
                  <a:pt x="3008095" y="552190"/>
                  <a:pt x="3028671" y="554094"/>
                </a:cubicBezTo>
                <a:cubicBezTo>
                  <a:pt x="3043720" y="555618"/>
                  <a:pt x="3058198" y="564192"/>
                  <a:pt x="3073059" y="564192"/>
                </a:cubicBezTo>
                <a:cubicBezTo>
                  <a:pt x="3112686" y="564192"/>
                  <a:pt x="3147927" y="574288"/>
                  <a:pt x="3182219" y="594862"/>
                </a:cubicBezTo>
                <a:cubicBezTo>
                  <a:pt x="3195557" y="602863"/>
                  <a:pt x="3216322" y="597529"/>
                  <a:pt x="3233656" y="599625"/>
                </a:cubicBezTo>
                <a:cubicBezTo>
                  <a:pt x="3251947" y="602101"/>
                  <a:pt x="3270804" y="604387"/>
                  <a:pt x="3288332" y="609914"/>
                </a:cubicBezTo>
                <a:cubicBezTo>
                  <a:pt x="3333672" y="624392"/>
                  <a:pt x="3378441" y="640774"/>
                  <a:pt x="3423591" y="656015"/>
                </a:cubicBezTo>
                <a:cubicBezTo>
                  <a:pt x="3460738" y="668590"/>
                  <a:pt x="3497317" y="658683"/>
                  <a:pt x="3534084" y="653349"/>
                </a:cubicBezTo>
                <a:cubicBezTo>
                  <a:pt x="3557137" y="649919"/>
                  <a:pt x="3578662" y="641727"/>
                  <a:pt x="3604571" y="653918"/>
                </a:cubicBezTo>
                <a:cubicBezTo>
                  <a:pt x="3629338" y="665541"/>
                  <a:pt x="3660771" y="662873"/>
                  <a:pt x="3688586" y="669160"/>
                </a:cubicBezTo>
                <a:cubicBezTo>
                  <a:pt x="3712020" y="674494"/>
                  <a:pt x="3734687" y="683068"/>
                  <a:pt x="3757358" y="691450"/>
                </a:cubicBezTo>
                <a:cubicBezTo>
                  <a:pt x="3788221" y="702881"/>
                  <a:pt x="3818700" y="714881"/>
                  <a:pt x="3852421" y="709167"/>
                </a:cubicBezTo>
                <a:cubicBezTo>
                  <a:pt x="3890714" y="702689"/>
                  <a:pt x="3917001" y="727073"/>
                  <a:pt x="3947104" y="743267"/>
                </a:cubicBezTo>
                <a:cubicBezTo>
                  <a:pt x="3967869" y="754316"/>
                  <a:pt x="3990538" y="762509"/>
                  <a:pt x="4013208" y="769367"/>
                </a:cubicBezTo>
                <a:cubicBezTo>
                  <a:pt x="4043497" y="778321"/>
                  <a:pt x="4074740" y="783655"/>
                  <a:pt x="4105222" y="792417"/>
                </a:cubicBezTo>
                <a:cubicBezTo>
                  <a:pt x="4151325" y="805561"/>
                  <a:pt x="4198001" y="815850"/>
                  <a:pt x="4246006" y="808610"/>
                </a:cubicBezTo>
                <a:cubicBezTo>
                  <a:pt x="4268105" y="805372"/>
                  <a:pt x="4288682" y="805561"/>
                  <a:pt x="4310779" y="810326"/>
                </a:cubicBezTo>
                <a:cubicBezTo>
                  <a:pt x="4346974" y="818136"/>
                  <a:pt x="4384123" y="819089"/>
                  <a:pt x="4413272" y="848235"/>
                </a:cubicBezTo>
                <a:cubicBezTo>
                  <a:pt x="4423558" y="858524"/>
                  <a:pt x="4442037" y="861190"/>
                  <a:pt x="4457087" y="866524"/>
                </a:cubicBezTo>
                <a:cubicBezTo>
                  <a:pt x="4474424" y="872812"/>
                  <a:pt x="4487186" y="869572"/>
                  <a:pt x="4496523" y="851284"/>
                </a:cubicBezTo>
                <a:cubicBezTo>
                  <a:pt x="4500713" y="843093"/>
                  <a:pt x="4512715" y="835091"/>
                  <a:pt x="4522050" y="833757"/>
                </a:cubicBezTo>
                <a:cubicBezTo>
                  <a:pt x="4550055" y="829757"/>
                  <a:pt x="4575773" y="835663"/>
                  <a:pt x="4602824" y="848618"/>
                </a:cubicBezTo>
                <a:cubicBezTo>
                  <a:pt x="4628161" y="860810"/>
                  <a:pt x="4659786" y="859476"/>
                  <a:pt x="4688553" y="864238"/>
                </a:cubicBezTo>
                <a:cubicBezTo>
                  <a:pt x="4708936" y="867668"/>
                  <a:pt x="4729321" y="874716"/>
                  <a:pt x="4749895" y="874716"/>
                </a:cubicBezTo>
                <a:cubicBezTo>
                  <a:pt x="4775424" y="874716"/>
                  <a:pt x="4800761" y="868620"/>
                  <a:pt x="4826480" y="866334"/>
                </a:cubicBezTo>
                <a:cubicBezTo>
                  <a:pt x="4846482" y="864430"/>
                  <a:pt x="4866867" y="865192"/>
                  <a:pt x="4886870" y="862906"/>
                </a:cubicBezTo>
                <a:cubicBezTo>
                  <a:pt x="4903254" y="861190"/>
                  <a:pt x="4919447" y="856810"/>
                  <a:pt x="4935639" y="853190"/>
                </a:cubicBezTo>
                <a:cubicBezTo>
                  <a:pt x="4941546" y="851856"/>
                  <a:pt x="4947452" y="846711"/>
                  <a:pt x="4952784" y="847473"/>
                </a:cubicBezTo>
                <a:cubicBezTo>
                  <a:pt x="5005745" y="855666"/>
                  <a:pt x="5043847" y="819089"/>
                  <a:pt x="5088617" y="802896"/>
                </a:cubicBezTo>
                <a:cubicBezTo>
                  <a:pt x="5135672" y="785749"/>
                  <a:pt x="5181204" y="759461"/>
                  <a:pt x="5233781" y="767271"/>
                </a:cubicBezTo>
                <a:cubicBezTo>
                  <a:pt x="5265596" y="772033"/>
                  <a:pt x="5296267" y="783083"/>
                  <a:pt x="5327893" y="789752"/>
                </a:cubicBezTo>
                <a:cubicBezTo>
                  <a:pt x="5339132" y="792038"/>
                  <a:pt x="5351705" y="791656"/>
                  <a:pt x="5362946" y="789370"/>
                </a:cubicBezTo>
                <a:cubicBezTo>
                  <a:pt x="5417240" y="778891"/>
                  <a:pt x="5470771" y="777367"/>
                  <a:pt x="5524115" y="794514"/>
                </a:cubicBezTo>
                <a:cubicBezTo>
                  <a:pt x="5533257" y="797372"/>
                  <a:pt x="5542974" y="800038"/>
                  <a:pt x="5552500" y="800038"/>
                </a:cubicBezTo>
                <a:cubicBezTo>
                  <a:pt x="5604697" y="800038"/>
                  <a:pt x="5655944" y="796038"/>
                  <a:pt x="5705857" y="777367"/>
                </a:cubicBezTo>
                <a:cubicBezTo>
                  <a:pt x="5722622" y="771080"/>
                  <a:pt x="5743006" y="775081"/>
                  <a:pt x="5761485" y="773557"/>
                </a:cubicBezTo>
                <a:cubicBezTo>
                  <a:pt x="5778629" y="772224"/>
                  <a:pt x="5796156" y="771653"/>
                  <a:pt x="5812731" y="767271"/>
                </a:cubicBezTo>
                <a:cubicBezTo>
                  <a:pt x="5836925" y="760795"/>
                  <a:pt x="5859404" y="760033"/>
                  <a:pt x="5884361" y="765747"/>
                </a:cubicBezTo>
                <a:cubicBezTo>
                  <a:pt x="5908174" y="771080"/>
                  <a:pt x="5933892" y="768415"/>
                  <a:pt x="5958660" y="768605"/>
                </a:cubicBezTo>
                <a:cubicBezTo>
                  <a:pt x="5986282" y="768795"/>
                  <a:pt x="6013906" y="768984"/>
                  <a:pt x="6041528" y="768033"/>
                </a:cubicBezTo>
                <a:cubicBezTo>
                  <a:pt x="6052579" y="767653"/>
                  <a:pt x="6065151" y="760033"/>
                  <a:pt x="6074297" y="763081"/>
                </a:cubicBezTo>
                <a:cubicBezTo>
                  <a:pt x="6103824" y="773366"/>
                  <a:pt x="6133353" y="760985"/>
                  <a:pt x="6162880" y="766509"/>
                </a:cubicBezTo>
                <a:cubicBezTo>
                  <a:pt x="6177360" y="769367"/>
                  <a:pt x="6193743" y="761557"/>
                  <a:pt x="6209364" y="760795"/>
                </a:cubicBezTo>
                <a:cubicBezTo>
                  <a:pt x="6234892" y="759461"/>
                  <a:pt x="6260419" y="760033"/>
                  <a:pt x="6285948" y="759651"/>
                </a:cubicBezTo>
                <a:cubicBezTo>
                  <a:pt x="6294330" y="759461"/>
                  <a:pt x="6302523" y="758699"/>
                  <a:pt x="6310905" y="758316"/>
                </a:cubicBezTo>
                <a:cubicBezTo>
                  <a:pt x="6318335" y="757936"/>
                  <a:pt x="6326145" y="756222"/>
                  <a:pt x="6333194" y="757554"/>
                </a:cubicBezTo>
                <a:cubicBezTo>
                  <a:pt x="6358723" y="762318"/>
                  <a:pt x="6383869" y="770129"/>
                  <a:pt x="6409586" y="773177"/>
                </a:cubicBezTo>
                <a:cubicBezTo>
                  <a:pt x="6431875" y="775843"/>
                  <a:pt x="6454928" y="772224"/>
                  <a:pt x="6477407" y="774129"/>
                </a:cubicBezTo>
                <a:cubicBezTo>
                  <a:pt x="6517032" y="777367"/>
                  <a:pt x="6556657" y="783083"/>
                  <a:pt x="6596283" y="786703"/>
                </a:cubicBezTo>
                <a:cubicBezTo>
                  <a:pt x="6604857" y="787465"/>
                  <a:pt x="6613809" y="782701"/>
                  <a:pt x="6622573" y="782321"/>
                </a:cubicBezTo>
                <a:cubicBezTo>
                  <a:pt x="6650006" y="781369"/>
                  <a:pt x="6677439" y="781177"/>
                  <a:pt x="6704872" y="780607"/>
                </a:cubicBezTo>
                <a:cubicBezTo>
                  <a:pt x="6720493" y="780415"/>
                  <a:pt x="6736305" y="780987"/>
                  <a:pt x="6751738" y="779273"/>
                </a:cubicBezTo>
                <a:cubicBezTo>
                  <a:pt x="6772120" y="776987"/>
                  <a:pt x="6790599" y="773557"/>
                  <a:pt x="6809650" y="788417"/>
                </a:cubicBezTo>
                <a:cubicBezTo>
                  <a:pt x="6816984" y="794180"/>
                  <a:pt x="6824819" y="797942"/>
                  <a:pt x="6832976" y="800428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BDB88A-3CC4-31F9-B7B0-64C6F90E5C5A}"/>
              </a:ext>
            </a:extLst>
          </p:cNvPr>
          <p:cNvSpPr txBox="1"/>
          <p:nvPr/>
        </p:nvSpPr>
        <p:spPr>
          <a:xfrm>
            <a:off x="393539" y="1944547"/>
            <a:ext cx="45488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bg1"/>
                </a:solidFill>
              </a:rPr>
              <a:t>Desarrollar un modelo predictivo basado en técnicas de regresión que permita estimar el nivel de popularidad de canciones en Spotify a partir de sus características musicales. Además, de identificar patrones y relaciones significativas entre los atributos de las canciones y su desempeño en la plataforma.</a:t>
            </a:r>
          </a:p>
        </p:txBody>
      </p:sp>
    </p:spTree>
    <p:extLst>
      <p:ext uri="{BB962C8B-B14F-4D97-AF65-F5344CB8AC3E}">
        <p14:creationId xmlns:p14="http://schemas.microsoft.com/office/powerpoint/2010/main" val="283659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098" name="Picture 2" descr="Building Knowledge Podcast – Core Knowledge Foundation">
            <a:extLst>
              <a:ext uri="{FF2B5EF4-FFF2-40B4-BE49-F238E27FC236}">
                <a16:creationId xmlns:a16="http://schemas.microsoft.com/office/drawing/2014/main" id="{520ED52A-28BA-9784-9709-76AF84853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6" t="1" r="14282" b="1"/>
          <a:stretch>
            <a:fillRect/>
          </a:stretch>
        </p:blipFill>
        <p:spPr bwMode="auto">
          <a:xfrm>
            <a:off x="0" y="10"/>
            <a:ext cx="1218895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87B77D-8F4E-654E-DFE2-2241626F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9320"/>
            <a:ext cx="6667862" cy="11287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Datos </a:t>
            </a:r>
            <a:r>
              <a:rPr lang="en-US" sz="6000" b="1" dirty="0" err="1">
                <a:solidFill>
                  <a:srgbClr val="FFFFFF"/>
                </a:solidFill>
              </a:rPr>
              <a:t>Utilizados</a:t>
            </a:r>
            <a:endParaRPr lang="en-US" sz="6000" b="1" dirty="0">
              <a:solidFill>
                <a:srgbClr val="FFFFFF"/>
              </a:solidFill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95137BF-CA36-F205-0FBD-B8DE6AAB6240}"/>
              </a:ext>
            </a:extLst>
          </p:cNvPr>
          <p:cNvCxnSpPr>
            <a:cxnSpLocks/>
          </p:cNvCxnSpPr>
          <p:nvPr/>
        </p:nvCxnSpPr>
        <p:spPr>
          <a:xfrm>
            <a:off x="694063" y="1333041"/>
            <a:ext cx="550843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E844FB6-60DB-77D7-BC60-0B9B92D504C2}"/>
              </a:ext>
            </a:extLst>
          </p:cNvPr>
          <p:cNvSpPr txBox="1"/>
          <p:nvPr/>
        </p:nvSpPr>
        <p:spPr>
          <a:xfrm>
            <a:off x="694063" y="1729648"/>
            <a:ext cx="730418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Numero de registros: 953 </a:t>
            </a:r>
            <a:r>
              <a:rPr lang="es-MX" sz="2000" dirty="0" err="1">
                <a:solidFill>
                  <a:schemeClr val="bg1"/>
                </a:solidFill>
              </a:rPr>
              <a:t>cnanciones</a:t>
            </a:r>
            <a:r>
              <a:rPr lang="es-MX" sz="2000" dirty="0">
                <a:solidFill>
                  <a:schemeClr val="bg1"/>
                </a:solidFill>
              </a:rPr>
              <a:t>.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r>
              <a:rPr lang="es-MX" sz="2000" dirty="0">
                <a:solidFill>
                  <a:schemeClr val="bg1"/>
                </a:solidFill>
              </a:rPr>
              <a:t>Numero de variables: 24 columnas. 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r>
              <a:rPr lang="es-MX" sz="2000" dirty="0">
                <a:solidFill>
                  <a:schemeClr val="bg1"/>
                </a:solidFill>
              </a:rPr>
              <a:t>Ejemplo de variables: </a:t>
            </a:r>
          </a:p>
          <a:p>
            <a:endParaRPr lang="es-MX" sz="20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MX" sz="2000" dirty="0" err="1">
                <a:solidFill>
                  <a:schemeClr val="bg1"/>
                </a:solidFill>
              </a:rPr>
              <a:t>Track_name</a:t>
            </a:r>
            <a:r>
              <a:rPr lang="es-MX" sz="2000" dirty="0">
                <a:solidFill>
                  <a:schemeClr val="bg1"/>
                </a:solidFill>
              </a:rPr>
              <a:t> (nombre de la </a:t>
            </a:r>
            <a:r>
              <a:rPr lang="es-MX" sz="2000" dirty="0" err="1">
                <a:solidFill>
                  <a:schemeClr val="bg1"/>
                </a:solidFill>
              </a:rPr>
              <a:t>cancion</a:t>
            </a:r>
            <a:r>
              <a:rPr lang="es-MX" sz="20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Tx/>
              <a:buChar char="-"/>
            </a:pPr>
            <a:r>
              <a:rPr lang="es-MX" sz="2000" dirty="0" err="1">
                <a:solidFill>
                  <a:schemeClr val="bg1"/>
                </a:solidFill>
              </a:rPr>
              <a:t>Artist</a:t>
            </a:r>
            <a:r>
              <a:rPr lang="es-MX" sz="2000" dirty="0">
                <a:solidFill>
                  <a:schemeClr val="bg1"/>
                </a:solidFill>
              </a:rPr>
              <a:t>(s)_</a:t>
            </a:r>
            <a:r>
              <a:rPr lang="es-MX" sz="2000" dirty="0" err="1">
                <a:solidFill>
                  <a:schemeClr val="bg1"/>
                </a:solidFill>
              </a:rPr>
              <a:t>name</a:t>
            </a:r>
            <a:r>
              <a:rPr lang="es-MX" sz="2000" dirty="0">
                <a:solidFill>
                  <a:schemeClr val="bg1"/>
                </a:solidFill>
              </a:rPr>
              <a:t> (artista o grupo).</a:t>
            </a:r>
          </a:p>
          <a:p>
            <a:pPr marL="285750" indent="-285750">
              <a:buFontTx/>
              <a:buChar char="-"/>
            </a:pPr>
            <a:r>
              <a:rPr lang="es-MX" sz="2000" dirty="0" err="1">
                <a:solidFill>
                  <a:schemeClr val="bg1"/>
                </a:solidFill>
              </a:rPr>
              <a:t>Released_year</a:t>
            </a:r>
            <a:r>
              <a:rPr lang="es-MX" sz="2000" dirty="0">
                <a:solidFill>
                  <a:schemeClr val="bg1"/>
                </a:solidFill>
              </a:rPr>
              <a:t>, </a:t>
            </a:r>
            <a:r>
              <a:rPr lang="es-MX" sz="2000" dirty="0" err="1">
                <a:solidFill>
                  <a:schemeClr val="bg1"/>
                </a:solidFill>
              </a:rPr>
              <a:t>released_month</a:t>
            </a:r>
            <a:r>
              <a:rPr lang="es-MX" sz="2000" dirty="0">
                <a:solidFill>
                  <a:schemeClr val="bg1"/>
                </a:solidFill>
              </a:rPr>
              <a:t>, </a:t>
            </a:r>
            <a:r>
              <a:rPr lang="es-MX" sz="2000" dirty="0" err="1">
                <a:solidFill>
                  <a:schemeClr val="bg1"/>
                </a:solidFill>
              </a:rPr>
              <a:t>released_day</a:t>
            </a:r>
            <a:r>
              <a:rPr lang="es-MX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MX" sz="2000" dirty="0" err="1">
                <a:solidFill>
                  <a:schemeClr val="bg1"/>
                </a:solidFill>
              </a:rPr>
              <a:t>Streams</a:t>
            </a:r>
            <a:r>
              <a:rPr lang="es-MX" sz="2000" dirty="0">
                <a:solidFill>
                  <a:schemeClr val="bg1"/>
                </a:solidFill>
              </a:rPr>
              <a:t> (numero de reproducciones).</a:t>
            </a:r>
          </a:p>
          <a:p>
            <a:pPr marL="285750" indent="-285750">
              <a:buFontTx/>
              <a:buChar char="-"/>
            </a:pPr>
            <a:r>
              <a:rPr lang="es-MX" sz="2000" dirty="0" err="1">
                <a:solidFill>
                  <a:schemeClr val="bg1"/>
                </a:solidFill>
              </a:rPr>
              <a:t>Bpm</a:t>
            </a:r>
            <a:r>
              <a:rPr lang="es-MX" sz="2000" dirty="0">
                <a:solidFill>
                  <a:schemeClr val="bg1"/>
                </a:solidFill>
              </a:rPr>
              <a:t>, </a:t>
            </a:r>
            <a:r>
              <a:rPr lang="es-MX" sz="2000" dirty="0" err="1">
                <a:solidFill>
                  <a:schemeClr val="bg1"/>
                </a:solidFill>
              </a:rPr>
              <a:t>key</a:t>
            </a:r>
            <a:r>
              <a:rPr lang="es-MX" sz="2000" dirty="0">
                <a:solidFill>
                  <a:schemeClr val="bg1"/>
                </a:solidFill>
              </a:rPr>
              <a:t>, </a:t>
            </a:r>
            <a:r>
              <a:rPr lang="es-MX" sz="2000" dirty="0" err="1">
                <a:solidFill>
                  <a:schemeClr val="bg1"/>
                </a:solidFill>
              </a:rPr>
              <a:t>mode</a:t>
            </a:r>
            <a:r>
              <a:rPr lang="es-MX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MX" sz="2000" dirty="0" err="1">
                <a:solidFill>
                  <a:schemeClr val="bg1"/>
                </a:solidFill>
              </a:rPr>
              <a:t>Danceability</a:t>
            </a:r>
            <a:r>
              <a:rPr lang="es-MX" sz="2000" dirty="0">
                <a:solidFill>
                  <a:schemeClr val="bg1"/>
                </a:solidFill>
              </a:rPr>
              <a:t>_%, </a:t>
            </a:r>
            <a:r>
              <a:rPr lang="es-MX" sz="2000" dirty="0" err="1">
                <a:solidFill>
                  <a:schemeClr val="bg1"/>
                </a:solidFill>
              </a:rPr>
              <a:t>energy</a:t>
            </a:r>
            <a:r>
              <a:rPr lang="es-MX" sz="2000" dirty="0">
                <a:solidFill>
                  <a:schemeClr val="bg1"/>
                </a:solidFill>
              </a:rPr>
              <a:t>_%, </a:t>
            </a:r>
            <a:r>
              <a:rPr lang="es-MX" sz="2000" dirty="0" err="1">
                <a:solidFill>
                  <a:schemeClr val="bg1"/>
                </a:solidFill>
              </a:rPr>
              <a:t>valence</a:t>
            </a:r>
            <a:r>
              <a:rPr lang="es-MX" sz="2000" dirty="0">
                <a:solidFill>
                  <a:schemeClr val="bg1"/>
                </a:solidFill>
              </a:rPr>
              <a:t>_%, </a:t>
            </a:r>
            <a:r>
              <a:rPr lang="es-MX" sz="2000" dirty="0" err="1">
                <a:solidFill>
                  <a:schemeClr val="bg1"/>
                </a:solidFill>
              </a:rPr>
              <a:t>acousticness</a:t>
            </a:r>
            <a:r>
              <a:rPr lang="es-MX" sz="2000" dirty="0">
                <a:solidFill>
                  <a:schemeClr val="bg1"/>
                </a:solidFill>
              </a:rPr>
              <a:t>_%, </a:t>
            </a:r>
            <a:r>
              <a:rPr lang="es-MX" sz="2000" dirty="0" err="1">
                <a:solidFill>
                  <a:schemeClr val="bg1"/>
                </a:solidFill>
              </a:rPr>
              <a:t>instrumentalness</a:t>
            </a:r>
            <a:r>
              <a:rPr lang="es-MX" sz="2000" dirty="0">
                <a:solidFill>
                  <a:schemeClr val="bg1"/>
                </a:solidFill>
              </a:rPr>
              <a:t>_%.</a:t>
            </a:r>
          </a:p>
          <a:p>
            <a:pPr marL="285750" indent="-285750">
              <a:buFontTx/>
              <a:buChar char="-"/>
            </a:pPr>
            <a:r>
              <a:rPr lang="es-MX" sz="2000" dirty="0">
                <a:solidFill>
                  <a:schemeClr val="bg1"/>
                </a:solidFill>
              </a:rPr>
              <a:t>In Spotify, </a:t>
            </a:r>
            <a:r>
              <a:rPr lang="es-MX" sz="2000" dirty="0" err="1">
                <a:solidFill>
                  <a:schemeClr val="bg1"/>
                </a:solidFill>
              </a:rPr>
              <a:t>apple</a:t>
            </a:r>
            <a:r>
              <a:rPr lang="es-MX" sz="2000" dirty="0">
                <a:solidFill>
                  <a:schemeClr val="bg1"/>
                </a:solidFill>
              </a:rPr>
              <a:t>, </a:t>
            </a:r>
            <a:r>
              <a:rPr lang="es-MX" sz="2000" dirty="0" err="1">
                <a:solidFill>
                  <a:schemeClr val="bg1"/>
                </a:solidFill>
              </a:rPr>
              <a:t>deezer</a:t>
            </a:r>
            <a:r>
              <a:rPr lang="es-MX" sz="2000" dirty="0">
                <a:solidFill>
                  <a:schemeClr val="bg1"/>
                </a:solidFill>
              </a:rPr>
              <a:t> y Shazam </a:t>
            </a:r>
            <a:r>
              <a:rPr lang="es-MX" sz="2000" dirty="0" err="1">
                <a:solidFill>
                  <a:schemeClr val="bg1"/>
                </a:solidFill>
              </a:rPr>
              <a:t>playlist</a:t>
            </a:r>
            <a:r>
              <a:rPr lang="es-MX" sz="2000" dirty="0">
                <a:solidFill>
                  <a:schemeClr val="bg1"/>
                </a:solidFill>
              </a:rPr>
              <a:t> y charts</a:t>
            </a:r>
          </a:p>
        </p:txBody>
      </p:sp>
    </p:spTree>
    <p:extLst>
      <p:ext uri="{BB962C8B-B14F-4D97-AF65-F5344CB8AC3E}">
        <p14:creationId xmlns:p14="http://schemas.microsoft.com/office/powerpoint/2010/main" val="64141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Rectangle 515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4491F-715F-857C-13F4-3471CB55B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32" y="179641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Modelo 1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155" name="Group 5154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5156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57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32E0CBC8-66CE-965E-4B0F-40F1B0B763B1}"/>
              </a:ext>
            </a:extLst>
          </p:cNvPr>
          <p:cNvSpPr txBox="1"/>
          <p:nvPr/>
        </p:nvSpPr>
        <p:spPr>
          <a:xfrm>
            <a:off x="491972" y="151813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</a:rPr>
              <a:t>P-values </a:t>
            </a:r>
            <a:r>
              <a:rPr lang="en-US" sz="8000" dirty="0" err="1">
                <a:solidFill>
                  <a:schemeClr val="bg1"/>
                </a:solidFill>
              </a:rPr>
              <a:t>importantes</a:t>
            </a:r>
            <a:r>
              <a:rPr lang="en-US" sz="8000" dirty="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X2 (“</a:t>
            </a:r>
            <a:r>
              <a:rPr lang="en-US" sz="8000" dirty="0" err="1">
                <a:solidFill>
                  <a:schemeClr val="bg1"/>
                </a:solidFill>
              </a:rPr>
              <a:t>in_spotify_charts</a:t>
            </a:r>
            <a:r>
              <a:rPr lang="en-US" sz="8000" dirty="0">
                <a:solidFill>
                  <a:schemeClr val="bg1"/>
                </a:solidFill>
              </a:rPr>
              <a:t>”): 0.00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X3 (“bpm”): 0.001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bg1"/>
                </a:solidFill>
              </a:rPr>
              <a:t>Comparaciones de R^2: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R2 de train (sin </a:t>
            </a:r>
            <a:r>
              <a:rPr lang="en-US" sz="8000" dirty="0" err="1">
                <a:solidFill>
                  <a:schemeClr val="bg1"/>
                </a:solidFill>
              </a:rPr>
              <a:t>penalización</a:t>
            </a:r>
            <a:r>
              <a:rPr lang="en-US" sz="8000" dirty="0">
                <a:solidFill>
                  <a:schemeClr val="bg1"/>
                </a:solidFill>
              </a:rPr>
              <a:t>):  0.6258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R2 de train (Ridge):  0.6258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R2 de train (Lasso):  0.6258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R² de train (</a:t>
            </a:r>
            <a:r>
              <a:rPr lang="en-US" sz="8000" dirty="0" err="1">
                <a:solidFill>
                  <a:schemeClr val="bg1"/>
                </a:solidFill>
              </a:rPr>
              <a:t>ElasticNet</a:t>
            </a:r>
            <a:r>
              <a:rPr lang="en-US" sz="8000" dirty="0">
                <a:solidFill>
                  <a:schemeClr val="bg1"/>
                </a:solidFill>
              </a:rPr>
              <a:t>): 0.6009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R2 de test:  0.6173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R2 de test (Ridge):  0.6171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R2 de test (Lasso) :  0.6173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bg1"/>
                </a:solidFill>
              </a:rPr>
              <a:t>R² de test (</a:t>
            </a:r>
            <a:r>
              <a:rPr lang="en-US" sz="8000" dirty="0" err="1">
                <a:solidFill>
                  <a:schemeClr val="bg1"/>
                </a:solidFill>
              </a:rPr>
              <a:t>ElasticNet</a:t>
            </a:r>
            <a:r>
              <a:rPr lang="en-US" sz="8000" dirty="0">
                <a:solidFill>
                  <a:schemeClr val="bg1"/>
                </a:solidFill>
              </a:rPr>
              <a:t>): 0.5765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5159" name="Group 5158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5160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164" name="Freeform: Shape 5163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5" name="Freeform: Shape 5164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61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162" name="Freeform: Shape 5161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3" name="Freeform: Shape 5162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167" name="Group 5166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5168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339" name="Freeform: Shape 5338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0" name="Freeform: Shape 5339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1" name="Freeform: Shape 5340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2" name="Freeform: Shape 5341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3" name="Freeform: Shape 5342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4" name="Freeform: Shape 5343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5" name="Freeform: Shape 5344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6" name="Freeform: Shape 5345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7" name="Freeform: Shape 5346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8" name="Freeform: Shape 5347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9" name="Freeform: Shape 5348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0" name="Freeform: Shape 5349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1" name="Freeform: Shape 5350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2" name="Freeform: Shape 5351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3" name="Freeform: Shape 5352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4" name="Freeform: Shape 5353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5" name="Freeform: Shape 5354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6" name="Freeform: Shape 5355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7" name="Freeform: Shape 5356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8" name="Freeform: Shape 5357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9" name="Freeform: Shape 5358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0" name="Freeform: Shape 5359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1" name="Freeform: Shape 5360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2" name="Freeform: Shape 5361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3" name="Freeform: Shape 5362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4" name="Freeform: Shape 5363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5" name="Freeform: Shape 5364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6" name="Freeform: Shape 5365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7" name="Freeform: Shape 5366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8" name="Freeform: Shape 5367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9" name="Freeform: Shape 5368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0" name="Freeform: Shape 5369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1" name="Freeform: Shape 5370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2" name="Freeform: Shape 5371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3" name="Freeform: Shape 5372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4" name="Freeform: Shape 5373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5" name="Freeform: Shape 5374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6" name="Freeform: Shape 5375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7" name="Freeform: Shape 5376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8" name="Freeform: Shape 5377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9" name="Freeform: Shape 5378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0" name="Freeform: Shape 5379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1" name="Freeform: Shape 5380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2" name="Freeform: Shape 5381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3" name="Freeform: Shape 5382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4" name="Freeform: Shape 5383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5" name="Freeform: Shape 5384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6" name="Freeform: Shape 5385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7" name="Freeform: Shape 5386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8" name="Freeform: Shape 5387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9" name="Freeform: Shape 5388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0" name="Freeform: Shape 5389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1" name="Freeform: Shape 5390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2" name="Freeform: Shape 5391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3" name="Freeform: Shape 5392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4" name="Freeform: Shape 5393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5" name="Freeform: Shape 5394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6" name="Freeform: Shape 5395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7" name="Freeform: Shape 5396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8" name="Freeform: Shape 5397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9" name="Freeform: Shape 5398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0" name="Freeform: Shape 5399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1" name="Freeform: Shape 5400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2" name="Freeform: Shape 5401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3" name="Freeform: Shape 5402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4" name="Freeform: Shape 5403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5" name="Freeform: Shape 5404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6" name="Freeform: Shape 5405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7" name="Freeform: Shape 5406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8" name="Freeform: Shape 5407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9" name="Freeform: Shape 5408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0" name="Freeform: Shape 5409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1" name="Freeform: Shape 5410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2" name="Freeform: Shape 5411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3" name="Freeform: Shape 5412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4" name="Freeform: Shape 5413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5" name="Freeform: Shape 5414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6" name="Freeform: Shape 5415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7" name="Freeform: Shape 5416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8" name="Freeform: Shape 5417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9" name="Freeform: Shape 5418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0" name="Freeform: Shape 5419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1" name="Freeform: Shape 5420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2" name="Freeform: Shape 5421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3" name="Freeform: Shape 5422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4" name="Freeform: Shape 5423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5" name="Freeform: Shape 5424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6" name="Freeform: Shape 5425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7" name="Freeform: Shape 5426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8" name="Freeform: Shape 5427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9" name="Freeform: Shape 5428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0" name="Freeform: Shape 5429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1" name="Freeform: Shape 5430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2" name="Freeform: Shape 5431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3" name="Freeform: Shape 5432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4" name="Freeform: Shape 5433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5" name="Freeform: Shape 5434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6" name="Freeform: Shape 5435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7" name="Freeform: Shape 5436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8" name="Freeform: Shape 5437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9" name="Freeform: Shape 5438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0" name="Freeform: Shape 5439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1" name="Freeform: Shape 5440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2" name="Freeform: Shape 5441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3" name="Freeform: Shape 5442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4" name="Freeform: Shape 5443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5" name="Freeform: Shape 5444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6" name="Freeform: Shape 5445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7" name="Freeform: Shape 5446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8" name="Freeform: Shape 5447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9" name="Freeform: Shape 5448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0" name="Freeform: Shape 5449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1" name="Freeform: Shape 5450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2" name="Freeform: Shape 5451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3" name="Freeform: Shape 5452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4" name="Freeform: Shape 5453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5" name="Freeform: Shape 5454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6" name="Freeform: Shape 5455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7" name="Freeform: Shape 5456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8" name="Freeform: Shape 5457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9" name="Freeform: Shape 5458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0" name="Freeform: Shape 5459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1" name="Freeform: Shape 5460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2" name="Freeform: Shape 5461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3" name="Freeform: Shape 5462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4" name="Freeform: Shape 5463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5" name="Freeform: Shape 5464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6" name="Freeform: Shape 5465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7" name="Freeform: Shape 5466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8" name="Freeform: Shape 5467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9" name="Freeform: Shape 5468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0" name="Freeform: Shape 5469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1" name="Freeform: Shape 5470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2" name="Freeform: Shape 5471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3" name="Freeform: Shape 5472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4" name="Freeform: Shape 5473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5" name="Freeform: Shape 5474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6" name="Freeform: Shape 5475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7" name="Freeform: Shape 5476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8" name="Freeform: Shape 5477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9" name="Freeform: Shape 5478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0" name="Freeform: Shape 5479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1" name="Freeform: Shape 5480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2" name="Freeform: Shape 5481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3" name="Freeform: Shape 5482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4" name="Freeform: Shape 5483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5" name="Freeform: Shape 5484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6" name="Freeform: Shape 5485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7" name="Freeform: Shape 5486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8" name="Freeform: Shape 5487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9" name="Freeform: Shape 5488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0" name="Freeform: Shape 5489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1" name="Freeform: Shape 5490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2" name="Freeform: Shape 5491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3" name="Freeform: Shape 5492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4" name="Freeform: Shape 5493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5" name="Freeform: Shape 5494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6" name="Freeform: Shape 5495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7" name="Freeform: Shape 5496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8" name="Freeform: Shape 5497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9" name="Freeform: Shape 5498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0" name="Freeform: Shape 5499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1" name="Freeform: Shape 5500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2" name="Freeform: Shape 5501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3" name="Freeform: Shape 5502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4" name="Freeform: Shape 5503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5" name="Freeform: Shape 5504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6" name="Freeform: Shape 5505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7" name="Freeform: Shape 5506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69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5170" name="Freeform: Shape 5169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1" name="Freeform: Shape 5170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2" name="Freeform: Shape 5171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3" name="Freeform: Shape 5172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4" name="Freeform: Shape 5173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5" name="Freeform: Shape 5174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6" name="Freeform: Shape 5175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7" name="Freeform: Shape 5176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8" name="Freeform: Shape 5177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9" name="Freeform: Shape 5178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0" name="Freeform: Shape 5179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1" name="Freeform: Shape 5180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2" name="Freeform: Shape 5181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3" name="Freeform: Shape 5182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4" name="Freeform: Shape 5183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5" name="Freeform: Shape 5184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6" name="Freeform: Shape 5185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7" name="Freeform: Shape 5186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8" name="Freeform: Shape 5187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9" name="Freeform: Shape 5188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0" name="Freeform: Shape 5189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1" name="Freeform: Shape 5190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2" name="Freeform: Shape 5191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3" name="Freeform: Shape 5192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4" name="Freeform: Shape 5193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5" name="Freeform: Shape 5194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6" name="Freeform: Shape 5195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7" name="Freeform: Shape 5196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8" name="Freeform: Shape 5197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9" name="Freeform: Shape 5198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0" name="Freeform: Shape 5199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1" name="Freeform: Shape 5200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2" name="Freeform: Shape 5201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3" name="Freeform: Shape 5202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4" name="Freeform: Shape 5203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5" name="Freeform: Shape 5204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6" name="Freeform: Shape 5205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7" name="Freeform: Shape 5206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8" name="Freeform: Shape 5207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9" name="Freeform: Shape 5208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0" name="Freeform: Shape 5209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1" name="Freeform: Shape 5210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2" name="Freeform: Shape 5211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3" name="Freeform: Shape 5212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4" name="Freeform: Shape 5213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5" name="Freeform: Shape 5214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6" name="Freeform: Shape 5215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7" name="Freeform: Shape 5216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8" name="Freeform: Shape 5217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9" name="Freeform: Shape 5218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0" name="Freeform: Shape 5219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1" name="Freeform: Shape 5220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2" name="Freeform: Shape 5221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3" name="Freeform: Shape 5222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4" name="Freeform: Shape 5223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5" name="Freeform: Shape 5224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6" name="Freeform: Shape 5225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7" name="Freeform: Shape 5226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8" name="Freeform: Shape 5227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9" name="Freeform: Shape 5228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0" name="Freeform: Shape 5229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1" name="Freeform: Shape 5230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2" name="Freeform: Shape 5231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3" name="Freeform: Shape 5232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4" name="Freeform: Shape 5233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5" name="Freeform: Shape 5234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6" name="Freeform: Shape 5235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7" name="Freeform: Shape 5236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8" name="Freeform: Shape 5237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9" name="Freeform: Shape 5238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0" name="Freeform: Shape 5239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1" name="Freeform: Shape 5240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2" name="Freeform: Shape 5241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3" name="Freeform: Shape 5242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4" name="Freeform: Shape 5243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5" name="Freeform: Shape 5244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6" name="Freeform: Shape 5245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7" name="Freeform: Shape 5246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8" name="Freeform: Shape 5247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9" name="Freeform: Shape 5248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0" name="Freeform: Shape 5249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1" name="Freeform: Shape 5250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2" name="Freeform: Shape 5251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3" name="Freeform: Shape 5252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4" name="Freeform: Shape 5253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5" name="Freeform: Shape 5254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6" name="Freeform: Shape 5255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7" name="Freeform: Shape 5256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8" name="Freeform: Shape 5257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9" name="Freeform: Shape 5258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0" name="Freeform: Shape 5259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1" name="Freeform: Shape 5260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2" name="Freeform: Shape 5261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3" name="Freeform: Shape 5262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4" name="Freeform: Shape 5263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5" name="Freeform: Shape 5264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6" name="Freeform: Shape 5265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7" name="Freeform: Shape 5266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8" name="Freeform: Shape 5267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9" name="Freeform: Shape 5268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0" name="Freeform: Shape 5269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1" name="Freeform: Shape 5270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2" name="Freeform: Shape 5271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3" name="Freeform: Shape 5272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4" name="Freeform: Shape 5273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5" name="Freeform: Shape 5274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6" name="Freeform: Shape 5275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7" name="Freeform: Shape 5276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8" name="Freeform: Shape 5277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9" name="Freeform: Shape 5278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0" name="Freeform: Shape 5279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1" name="Freeform: Shape 5280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2" name="Freeform: Shape 5281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3" name="Freeform: Shape 5282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4" name="Freeform: Shape 5283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5" name="Freeform: Shape 5284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6" name="Freeform: Shape 5285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7" name="Freeform: Shape 5286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8" name="Freeform: Shape 5287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9" name="Freeform: Shape 5288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0" name="Freeform: Shape 5289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1" name="Freeform: Shape 5290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2" name="Freeform: Shape 5291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3" name="Freeform: Shape 5292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4" name="Freeform: Shape 5293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5" name="Freeform: Shape 5294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6" name="Freeform: Shape 5295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7" name="Freeform: Shape 5296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8" name="Freeform: Shape 5297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9" name="Freeform: Shape 5298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0" name="Freeform: Shape 5299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1" name="Freeform: Shape 5300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2" name="Freeform: Shape 5301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3" name="Freeform: Shape 5302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4" name="Freeform: Shape 5303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5" name="Freeform: Shape 5304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6" name="Freeform: Shape 5305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7" name="Freeform: Shape 5306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8" name="Freeform: Shape 5307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9" name="Freeform: Shape 5308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0" name="Freeform: Shape 5309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1" name="Freeform: Shape 5310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2" name="Freeform: Shape 5311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3" name="Freeform: Shape 5312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4" name="Freeform: Shape 5313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5" name="Freeform: Shape 5314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6" name="Freeform: Shape 5315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7" name="Freeform: Shape 5316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8" name="Freeform: Shape 5317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9" name="Freeform: Shape 5318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0" name="Freeform: Shape 5319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1" name="Freeform: Shape 5320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2" name="Freeform: Shape 5321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3" name="Freeform: Shape 5322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4" name="Freeform: Shape 5323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5" name="Freeform: Shape 5324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6" name="Freeform: Shape 5325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7" name="Freeform: Shape 5326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8" name="Freeform: Shape 5327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9" name="Freeform: Shape 5328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0" name="Freeform: Shape 5329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1" name="Freeform: Shape 5330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2" name="Freeform: Shape 5331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3" name="Freeform: Shape 5332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4" name="Freeform: Shape 5333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5" name="Freeform: Shape 5334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6" name="Freeform: Shape 5335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7" name="Freeform: Shape 5336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8" name="Freeform: Shape 5337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98042C5D-CD14-7FD7-9189-376E027B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054" y="1107677"/>
            <a:ext cx="6136002" cy="461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Rectangle 36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6" name="Freeform: Shape 375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8" name="Freeform: Shape 377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1D5E31-66F4-2F28-E78F-DA335F25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607159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2: Orden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69F7F9-2AAE-16F1-0C8F-233159FFE05C}"/>
              </a:ext>
            </a:extLst>
          </p:cNvPr>
          <p:cNvSpPr txBox="1"/>
          <p:nvPr/>
        </p:nvSpPr>
        <p:spPr>
          <a:xfrm>
            <a:off x="708901" y="2310975"/>
            <a:ext cx="5358420" cy="4044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P-values </a:t>
            </a:r>
            <a:r>
              <a:rPr lang="en-US" sz="1600" dirty="0" err="1">
                <a:solidFill>
                  <a:schemeClr val="bg1"/>
                </a:solidFill>
              </a:rPr>
              <a:t>importantes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X1 (“</a:t>
            </a:r>
            <a:r>
              <a:rPr lang="en-US" sz="1600" dirty="0" err="1">
                <a:solidFill>
                  <a:schemeClr val="bg1"/>
                </a:solidFill>
              </a:rPr>
              <a:t>in_spotify_playlists</a:t>
            </a:r>
            <a:r>
              <a:rPr lang="en-US" sz="1600" dirty="0">
                <a:solidFill>
                  <a:schemeClr val="bg1"/>
                </a:solidFill>
              </a:rPr>
              <a:t>”): 0.000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X2 (“</a:t>
            </a:r>
            <a:r>
              <a:rPr lang="en-US" sz="1600" dirty="0" err="1">
                <a:solidFill>
                  <a:schemeClr val="bg1"/>
                </a:solidFill>
              </a:rPr>
              <a:t>in_spotify_charts</a:t>
            </a:r>
            <a:r>
              <a:rPr lang="en-US" sz="1600" dirty="0">
                <a:solidFill>
                  <a:schemeClr val="bg1"/>
                </a:solidFill>
              </a:rPr>
              <a:t>”): 0.00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X3 (“bpm”): 0.028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X12: 0.000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Comparaciones de R^2: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 Sin </a:t>
            </a:r>
            <a:r>
              <a:rPr lang="en-US" sz="1600" dirty="0" err="1">
                <a:solidFill>
                  <a:schemeClr val="bg1"/>
                </a:solidFill>
              </a:rPr>
              <a:t>penalización</a:t>
            </a:r>
            <a:r>
              <a:rPr lang="en-US" sz="1600" dirty="0">
                <a:solidFill>
                  <a:schemeClr val="bg1"/>
                </a:solidFill>
              </a:rPr>
              <a:t>: 0.7570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 Ridge: 0.7570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 Lasso: 0.7570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Train </a:t>
            </a:r>
            <a:r>
              <a:rPr lang="en-US" sz="1600" dirty="0" err="1">
                <a:solidFill>
                  <a:schemeClr val="bg1"/>
                </a:solidFill>
              </a:rPr>
              <a:t>ElasticNet</a:t>
            </a:r>
            <a:r>
              <a:rPr lang="en-US" sz="1600" dirty="0">
                <a:solidFill>
                  <a:schemeClr val="bg1"/>
                </a:solidFill>
              </a:rPr>
              <a:t>: 0.6228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Test Sin </a:t>
            </a:r>
            <a:r>
              <a:rPr lang="en-US" sz="1600" dirty="0" err="1">
                <a:solidFill>
                  <a:schemeClr val="bg1"/>
                </a:solidFill>
              </a:rPr>
              <a:t>penalización</a:t>
            </a:r>
            <a:r>
              <a:rPr lang="en-US" sz="1600" dirty="0">
                <a:solidFill>
                  <a:schemeClr val="bg1"/>
                </a:solidFill>
              </a:rPr>
              <a:t>: 0.7033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TestRidge</a:t>
            </a:r>
            <a:r>
              <a:rPr lang="en-US" sz="1600" dirty="0">
                <a:solidFill>
                  <a:schemeClr val="bg1"/>
                </a:solidFill>
              </a:rPr>
              <a:t>: 0.70389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Test Lasso: 0.7033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Test </a:t>
            </a:r>
            <a:r>
              <a:rPr lang="en-US" sz="1600" dirty="0" err="1">
                <a:solidFill>
                  <a:schemeClr val="bg1"/>
                </a:solidFill>
              </a:rPr>
              <a:t>ElasticNet</a:t>
            </a:r>
            <a:r>
              <a:rPr lang="en-US" sz="1600" dirty="0">
                <a:solidFill>
                  <a:schemeClr val="bg1"/>
                </a:solidFill>
              </a:rPr>
              <a:t>: 0.5796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380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B4D983A2-2F6C-F4AA-875B-EE183F77C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938" y="2025204"/>
            <a:ext cx="6477431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6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FB9D17-5360-E610-FE28-EECD67BD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40" y="369903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3: Orden 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A738A2-B766-70D2-67D7-C4A3A9895CB1}"/>
              </a:ext>
            </a:extLst>
          </p:cNvPr>
          <p:cNvSpPr txBox="1"/>
          <p:nvPr/>
        </p:nvSpPr>
        <p:spPr>
          <a:xfrm>
            <a:off x="224740" y="1353265"/>
            <a:ext cx="4391025" cy="5391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P-values </a:t>
            </a:r>
            <a:r>
              <a:rPr lang="en-US" dirty="0" err="1">
                <a:solidFill>
                  <a:schemeClr val="bg1"/>
                </a:solidFill>
              </a:rPr>
              <a:t>importantes</a:t>
            </a:r>
            <a:r>
              <a:rPr lang="en-US" dirty="0">
                <a:solidFill>
                  <a:schemeClr val="bg1"/>
                </a:solidFill>
              </a:rPr>
              <a:t>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En 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modelo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encontramos</a:t>
            </a:r>
            <a:r>
              <a:rPr lang="en-US" dirty="0">
                <a:solidFill>
                  <a:schemeClr val="bg1"/>
                </a:solidFill>
              </a:rPr>
              <a:t> con un gran </a:t>
            </a:r>
            <a:r>
              <a:rPr lang="en-US" dirty="0" err="1">
                <a:solidFill>
                  <a:schemeClr val="bg1"/>
                </a:solidFill>
              </a:rPr>
              <a:t>sobreajuste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esto</a:t>
            </a:r>
            <a:r>
              <a:rPr lang="en-US" dirty="0">
                <a:solidFill>
                  <a:schemeClr val="bg1"/>
                </a:solidFill>
              </a:rPr>
              <a:t> las variables </a:t>
            </a:r>
            <a:r>
              <a:rPr lang="en-US" dirty="0" err="1">
                <a:solidFill>
                  <a:schemeClr val="bg1"/>
                </a:solidFill>
              </a:rPr>
              <a:t>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dieron</a:t>
            </a:r>
            <a:r>
              <a:rPr lang="en-US" dirty="0">
                <a:solidFill>
                  <a:schemeClr val="bg1"/>
                </a:solidFill>
              </a:rPr>
              <a:t> p-values de 0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las </a:t>
            </a:r>
            <a:r>
              <a:rPr lang="en-US" dirty="0" err="1">
                <a:solidFill>
                  <a:schemeClr val="bg1"/>
                </a:solidFill>
              </a:rPr>
              <a:t>primeras</a:t>
            </a:r>
            <a:r>
              <a:rPr lang="en-US" dirty="0">
                <a:solidFill>
                  <a:schemeClr val="bg1"/>
                </a:solidFill>
              </a:rPr>
              <a:t> 22 variables.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Comparaciones de R^2: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atinLnBrk="1"/>
            <a:r>
              <a:rPr lang="es-MX" dirty="0">
                <a:solidFill>
                  <a:schemeClr val="bg1"/>
                </a:solidFill>
              </a:rPr>
              <a:t>R2 de </a:t>
            </a:r>
            <a:r>
              <a:rPr lang="es-MX" dirty="0" err="1">
                <a:solidFill>
                  <a:schemeClr val="bg1"/>
                </a:solidFill>
              </a:rPr>
              <a:t>train</a:t>
            </a:r>
            <a:r>
              <a:rPr lang="es-MX" dirty="0">
                <a:solidFill>
                  <a:schemeClr val="bg1"/>
                </a:solidFill>
              </a:rPr>
              <a:t> (sin penalización):  0.7742</a:t>
            </a:r>
          </a:p>
          <a:p>
            <a:pPr latinLnBrk="1"/>
            <a:r>
              <a:rPr lang="es-MX" dirty="0">
                <a:solidFill>
                  <a:schemeClr val="bg1"/>
                </a:solidFill>
              </a:rPr>
              <a:t>R2 de </a:t>
            </a:r>
            <a:r>
              <a:rPr lang="es-MX" dirty="0" err="1">
                <a:solidFill>
                  <a:schemeClr val="bg1"/>
                </a:solidFill>
              </a:rPr>
              <a:t>train</a:t>
            </a:r>
            <a:r>
              <a:rPr lang="es-MX" dirty="0">
                <a:solidFill>
                  <a:schemeClr val="bg1"/>
                </a:solidFill>
              </a:rPr>
              <a:t> (Ridge):  0.7570</a:t>
            </a:r>
          </a:p>
          <a:p>
            <a:pPr latinLnBrk="1"/>
            <a:r>
              <a:rPr lang="es-MX" dirty="0">
                <a:solidFill>
                  <a:schemeClr val="bg1"/>
                </a:solidFill>
              </a:rPr>
              <a:t>R2 de </a:t>
            </a:r>
            <a:r>
              <a:rPr lang="es-MX" dirty="0" err="1">
                <a:solidFill>
                  <a:schemeClr val="bg1"/>
                </a:solidFill>
              </a:rPr>
              <a:t>train</a:t>
            </a:r>
            <a:r>
              <a:rPr lang="es-MX" dirty="0">
                <a:solidFill>
                  <a:schemeClr val="bg1"/>
                </a:solidFill>
              </a:rPr>
              <a:t> (Lasso):  0.7584</a:t>
            </a:r>
          </a:p>
          <a:p>
            <a:pPr latinLnBrk="1"/>
            <a:r>
              <a:rPr lang="es-MX" dirty="0">
                <a:solidFill>
                  <a:schemeClr val="bg1"/>
                </a:solidFill>
              </a:rPr>
              <a:t>R² de </a:t>
            </a:r>
            <a:r>
              <a:rPr lang="es-MX" dirty="0" err="1">
                <a:solidFill>
                  <a:schemeClr val="bg1"/>
                </a:solidFill>
              </a:rPr>
              <a:t>train</a:t>
            </a:r>
            <a:r>
              <a:rPr lang="es-MX" dirty="0">
                <a:solidFill>
                  <a:schemeClr val="bg1"/>
                </a:solidFill>
              </a:rPr>
              <a:t> (</a:t>
            </a:r>
            <a:r>
              <a:rPr lang="es-MX" dirty="0" err="1">
                <a:solidFill>
                  <a:schemeClr val="bg1"/>
                </a:solidFill>
              </a:rPr>
              <a:t>ElasticNet</a:t>
            </a:r>
            <a:r>
              <a:rPr lang="es-MX" dirty="0">
                <a:solidFill>
                  <a:schemeClr val="bg1"/>
                </a:solidFill>
              </a:rPr>
              <a:t>): 0.7584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atinLnBrk="1"/>
            <a:r>
              <a:rPr lang="pt-BR" dirty="0">
                <a:solidFill>
                  <a:schemeClr val="bg1"/>
                </a:solidFill>
              </a:rPr>
              <a:t>R2 de test (sin penalización):  -5.8011</a:t>
            </a:r>
          </a:p>
          <a:p>
            <a:pPr latinLnBrk="1"/>
            <a:r>
              <a:rPr lang="pt-BR" dirty="0">
                <a:solidFill>
                  <a:schemeClr val="bg1"/>
                </a:solidFill>
              </a:rPr>
              <a:t>R2 de test (Ridge):  0.3586</a:t>
            </a:r>
          </a:p>
          <a:p>
            <a:pPr latinLnBrk="1"/>
            <a:r>
              <a:rPr lang="pt-BR" dirty="0">
                <a:solidFill>
                  <a:schemeClr val="bg1"/>
                </a:solidFill>
              </a:rPr>
              <a:t>R2 de test (Lasso):  0.6154</a:t>
            </a:r>
          </a:p>
          <a:p>
            <a:pPr latinLnBrk="1"/>
            <a:r>
              <a:rPr lang="pt-BR" dirty="0">
                <a:solidFill>
                  <a:schemeClr val="bg1"/>
                </a:solidFill>
              </a:rPr>
              <a:t>R² de test (ElasticNet): 0.6154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961CCE-08D4-DAD2-47A5-2F049606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278" y="1917998"/>
            <a:ext cx="6738670" cy="36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9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60134-EBA5-CE83-3DDF-ED4E63A2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86" y="510038"/>
            <a:ext cx="4391025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Conclusiones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C2F5C49-5702-CBD9-7C67-932E48B6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950659" y="0"/>
            <a:ext cx="623626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D292C9E-3626-39FD-B875-1828DF3D5E04}"/>
              </a:ext>
            </a:extLst>
          </p:cNvPr>
          <p:cNvSpPr txBox="1"/>
          <p:nvPr/>
        </p:nvSpPr>
        <p:spPr>
          <a:xfrm>
            <a:off x="201929" y="1662969"/>
            <a:ext cx="5546802" cy="4595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Podemos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concluir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que para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este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dataset no es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necesario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llegar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a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modelos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tan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grandes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como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lo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fue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orden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4, que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nos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dio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un gran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sobreajuste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puesto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desde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primer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modelo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podemos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observar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que la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mayoría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las variables que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describen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canción no son tan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significativas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relación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con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su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popularidad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o streamer.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Con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esto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podemos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decir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el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hecho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que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canción sea la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más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popular no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depende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característica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o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fórmula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universal,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sino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una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combinación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estas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que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logran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atraer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 al </a:t>
            </a:r>
            <a:r>
              <a:rPr lang="en-US" sz="2000" dirty="0" err="1">
                <a:solidFill>
                  <a:schemeClr val="bg1">
                    <a:alpha val="80000"/>
                  </a:schemeClr>
                </a:solidFill>
              </a:rPr>
              <a:t>público</a:t>
            </a:r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32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498</Words>
  <Application>Microsoft Office PowerPoint</Application>
  <PresentationFormat>Panorámica</PresentationFormat>
  <Paragraphs>73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¿Qué hace popular una canción?</vt:lpstr>
      <vt:lpstr>Presentación de PowerPoint</vt:lpstr>
      <vt:lpstr>Datos Utilizados</vt:lpstr>
      <vt:lpstr>Modelo 1</vt:lpstr>
      <vt:lpstr>Modelo 2: Orden 2</vt:lpstr>
      <vt:lpstr>Modelo 3: Orden 4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 Muñoz</dc:creator>
  <cp:lastModifiedBy>Fer Muñoz</cp:lastModifiedBy>
  <cp:revision>1</cp:revision>
  <dcterms:created xsi:type="dcterms:W3CDTF">2025-09-29T03:41:27Z</dcterms:created>
  <dcterms:modified xsi:type="dcterms:W3CDTF">2025-09-29T08:01:09Z</dcterms:modified>
</cp:coreProperties>
</file>