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45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08E7-F70F-0D42-9DE0-B81EFE598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36839-474C-364B-8BAA-2627EA15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0F6A-F087-B140-AD5B-1C608E83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A5DD-43C9-8240-9A9B-1F95EF1A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2AE0-012B-6A45-ADA9-BBCF959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88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F91D-E03D-D94D-A608-46A95B66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4AAE-A054-9B45-9001-053B3235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5E9E3-0A9E-8C44-BFB9-3DAB80F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9E51-474B-FC4E-A25F-75C9CB2C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9E06-BF22-0D47-A9D2-39B13940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94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28033-B709-4A41-93D0-34305D1D3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7103-9AC4-4C47-818A-904C47603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C019-CF79-6943-8A40-0CEE6C03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ED9A-4136-D941-AA0C-021333FF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EC56-F7EB-CA4A-951D-F80DBEAD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23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6A3B-E0A7-5749-8DE9-8B4C7086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EC36-7918-314B-9298-4FF17DD7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033B-7EDB-E348-B529-7BDE761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EA93-31C0-DF42-852C-15D0211C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3853-0BBE-3D47-8E82-0DAF2EA9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3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AAF2-3EA9-CB49-ADF3-C9EB1960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E5D4-84D4-8842-A70D-0AFB0DB1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5FEE-C6BD-5D47-BCBA-DFEF4F88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486C-6750-0E40-BEF4-844DE9E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67A8-0194-B445-93C2-3D631A2B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4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0FB7-9528-BD4A-AA16-A4FDF41C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C29F-5581-6B42-8A60-D0065D363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9B3AA-9936-A041-8801-7BA68BC7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18F9E-9848-B74E-980E-1D537F0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3D2D-76AA-334C-A289-51CD84A8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7C4B-C2FB-364B-8046-F4DD6F50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56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BFAD-48AB-4C4E-B42B-10151A23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3D2FF-9FE4-FA41-8255-41D9AB2A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D637-3B32-FD44-A775-3414736C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013E9-BA9D-F14D-B66E-4BBEBD23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294CA-FFA3-B64F-A0D8-1598B77E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E7450-A705-7044-880C-C23978F7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189B8-4090-C041-A8A5-E8504F00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00359-143C-DF4A-9798-AB71A2B1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78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815B-1610-2045-9A7F-099FBC69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240EA-30E4-0846-BE7F-C2262731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D1EEC-2C1E-E74C-8C9E-7237E0CD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76AB-C25C-514E-ADE3-9BD35F5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67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A252F-E921-9D49-AFE4-75D4AD6B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62C3-9960-A94C-80B0-7343CCC8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DEE5-62E4-BF49-8AE2-D4C5C824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8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AF8F-7E78-5E42-993D-150A2D94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81BA-37EB-E64F-925D-70F219A6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93F7-B520-2F4F-93A6-0F442A69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75EC-3D3F-C94F-B36D-C3EF3AFF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2336-4079-164D-8638-FBBD2835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0F62-19D1-BC48-AA7E-109C5BCA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5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BCDF-A101-A745-BADF-49D4342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C602F-B8C2-5941-9140-6E98D4806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B14E-3815-AB42-AE4C-F107603F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16FD1-7482-6945-924D-EF64D0FB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91A8-6138-2F4E-9470-24AA5861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E8F72-A406-BE4C-B803-C2D477FC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92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DF85-BA50-D44A-A466-0AA019C1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6B98-9EA8-BB4D-B634-AE7A0EF2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97A9-A72C-1244-93EA-DFBD1A894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7D73-D743-4947-823A-26FACE2634A9}" type="datetimeFigureOut">
              <a:rPr lang="fr-CH" smtClean="0"/>
              <a:t>31.10.22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838A-4080-9B46-B69D-4BFEDFF4F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4E9C-E832-194F-A136-E617FDCF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A227-2178-2B4D-A8B4-0E27BA18959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7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B63-25B9-9743-8C8E-8122DC59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Steps</a:t>
            </a:r>
            <a:r>
              <a:rPr lang="fr-CH" dirty="0"/>
              <a:t> to </a:t>
            </a:r>
            <a:r>
              <a:rPr lang="fr-CH" dirty="0" err="1"/>
              <a:t>write</a:t>
            </a:r>
            <a:r>
              <a:rPr lang="fr-CH" dirty="0"/>
              <a:t> a p-value </a:t>
            </a:r>
            <a:r>
              <a:rPr lang="fr-CH" dirty="0" err="1"/>
              <a:t>interpretation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0555-5091-C643-BFC8-6A069A12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If (H0)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true</a:t>
            </a:r>
            <a:r>
              <a:rPr lang="fr-CH" dirty="0"/>
              <a:t>, </a:t>
            </a:r>
            <a:r>
              <a:rPr lang="fr-CH" dirty="0" err="1"/>
              <a:t>then</a:t>
            </a:r>
            <a:r>
              <a:rPr lang="fr-CH" dirty="0"/>
              <a:t> the </a:t>
            </a:r>
            <a:r>
              <a:rPr lang="fr-CH" dirty="0" err="1"/>
              <a:t>probability</a:t>
            </a:r>
            <a:r>
              <a:rPr lang="fr-CH" dirty="0"/>
              <a:t> to observe a (test </a:t>
            </a:r>
            <a:r>
              <a:rPr lang="fr-CH" dirty="0" err="1"/>
              <a:t>statistic</a:t>
            </a:r>
            <a:r>
              <a:rPr lang="fr-CH" dirty="0"/>
              <a:t>) as </a:t>
            </a:r>
            <a:r>
              <a:rPr lang="fr-CH" dirty="0" err="1"/>
              <a:t>extreme</a:t>
            </a:r>
            <a:r>
              <a:rPr lang="fr-CH" dirty="0"/>
              <a:t> or more </a:t>
            </a:r>
            <a:r>
              <a:rPr lang="fr-CH" dirty="0" err="1"/>
              <a:t>extreme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(</a:t>
            </a:r>
            <a:r>
              <a:rPr lang="fr-CH" dirty="0" err="1"/>
              <a:t>observed</a:t>
            </a:r>
            <a:r>
              <a:rPr lang="fr-CH" dirty="0"/>
              <a:t>) </a:t>
            </a:r>
            <a:r>
              <a:rPr lang="fr-CH" dirty="0" err="1"/>
              <a:t>is</a:t>
            </a:r>
            <a:r>
              <a:rPr lang="fr-CH" dirty="0"/>
              <a:t> (p)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If the </a:t>
            </a:r>
            <a:r>
              <a:rPr lang="fr-CH" dirty="0" err="1"/>
              <a:t>average</a:t>
            </a:r>
            <a:r>
              <a:rPr lang="fr-CH" dirty="0"/>
              <a:t> plasma </a:t>
            </a:r>
            <a:r>
              <a:rPr lang="fr-CH" dirty="0" err="1"/>
              <a:t>cholesterol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similar</a:t>
            </a:r>
            <a:r>
              <a:rPr lang="fr-CH" dirty="0"/>
              <a:t> in the control and the </a:t>
            </a:r>
            <a:r>
              <a:rPr lang="fr-CH" dirty="0" err="1"/>
              <a:t>treatment</a:t>
            </a:r>
            <a:r>
              <a:rPr lang="fr-CH" dirty="0"/>
              <a:t> 1 group, </a:t>
            </a:r>
            <a:r>
              <a:rPr lang="fr-CH" dirty="0" err="1"/>
              <a:t>then</a:t>
            </a:r>
            <a:r>
              <a:rPr lang="fr-CH" dirty="0"/>
              <a:t> the </a:t>
            </a:r>
            <a:r>
              <a:rPr lang="fr-CH" dirty="0" err="1"/>
              <a:t>probability</a:t>
            </a:r>
            <a:r>
              <a:rPr lang="fr-CH" dirty="0"/>
              <a:t> to observe a </a:t>
            </a:r>
            <a:r>
              <a:rPr lang="fr-CH" dirty="0" err="1"/>
              <a:t>mean</a:t>
            </a:r>
            <a:r>
              <a:rPr lang="fr-CH" dirty="0"/>
              <a:t> </a:t>
            </a:r>
            <a:r>
              <a:rPr lang="fr-CH" dirty="0" err="1"/>
              <a:t>difference</a:t>
            </a:r>
            <a:r>
              <a:rPr lang="fr-CH" dirty="0"/>
              <a:t> as </a:t>
            </a:r>
            <a:r>
              <a:rPr lang="fr-CH" dirty="0" err="1"/>
              <a:t>extreme</a:t>
            </a:r>
            <a:r>
              <a:rPr lang="fr-CH" dirty="0"/>
              <a:t> or more </a:t>
            </a:r>
            <a:r>
              <a:rPr lang="fr-CH" dirty="0" err="1"/>
              <a:t>extreme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3.9mmol/L </a:t>
            </a:r>
            <a:r>
              <a:rPr lang="fr-CH" dirty="0" err="1"/>
              <a:t>is</a:t>
            </a:r>
            <a:r>
              <a:rPr lang="fr-CH" dirty="0"/>
              <a:t> 11%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looked</a:t>
            </a:r>
            <a:r>
              <a:rPr lang="fr-CH" dirty="0"/>
              <a:t> at plasma </a:t>
            </a:r>
            <a:r>
              <a:rPr lang="fr-CH" dirty="0" err="1"/>
              <a:t>cholesterol</a:t>
            </a:r>
            <a:r>
              <a:rPr lang="fr-CH" dirty="0"/>
              <a:t> in </a:t>
            </a:r>
            <a:r>
              <a:rPr lang="fr-CH" dirty="0" err="1"/>
              <a:t>two</a:t>
            </a:r>
            <a:r>
              <a:rPr lang="fr-CH" dirty="0"/>
              <a:t> groups </a:t>
            </a:r>
            <a:r>
              <a:rPr lang="fr-CH" dirty="0" err="1"/>
              <a:t>either</a:t>
            </a:r>
            <a:r>
              <a:rPr lang="fr-CH" dirty="0"/>
              <a:t> </a:t>
            </a:r>
            <a:r>
              <a:rPr lang="fr-CH" dirty="0" err="1"/>
              <a:t>untreated</a:t>
            </a:r>
            <a:r>
              <a:rPr lang="fr-CH" dirty="0"/>
              <a:t> (control) or </a:t>
            </a:r>
            <a:r>
              <a:rPr lang="fr-CH" dirty="0" err="1"/>
              <a:t>treated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treatment</a:t>
            </a:r>
            <a:r>
              <a:rPr lang="fr-CH" dirty="0"/>
              <a:t> 1. The </a:t>
            </a:r>
            <a:r>
              <a:rPr lang="fr-CH" dirty="0" err="1"/>
              <a:t>average</a:t>
            </a:r>
            <a:r>
              <a:rPr lang="fr-CH" dirty="0"/>
              <a:t> plasma </a:t>
            </a:r>
            <a:r>
              <a:rPr lang="fr-CH" dirty="0" err="1"/>
              <a:t>cholesterol</a:t>
            </a:r>
            <a:r>
              <a:rPr lang="fr-CH" dirty="0"/>
              <a:t> in the control group </a:t>
            </a:r>
            <a:r>
              <a:rPr lang="fr-CH" dirty="0" err="1"/>
              <a:t>was</a:t>
            </a:r>
            <a:r>
              <a:rPr lang="fr-CH" dirty="0"/>
              <a:t> 175.87 </a:t>
            </a:r>
            <a:r>
              <a:rPr lang="fr-CH" dirty="0" err="1"/>
              <a:t>mmol</a:t>
            </a:r>
            <a:r>
              <a:rPr lang="fr-CH" dirty="0"/>
              <a:t>/L, </a:t>
            </a:r>
            <a:r>
              <a:rPr lang="fr-CH" dirty="0" err="1"/>
              <a:t>whereas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was</a:t>
            </a:r>
            <a:r>
              <a:rPr lang="fr-CH" dirty="0"/>
              <a:t> 171.99mmol/L in the </a:t>
            </a:r>
            <a:r>
              <a:rPr lang="fr-CH" dirty="0" err="1"/>
              <a:t>treatment</a:t>
            </a:r>
            <a:r>
              <a:rPr lang="fr-CH" dirty="0"/>
              <a:t> 1 group. This </a:t>
            </a:r>
            <a:r>
              <a:rPr lang="fr-CH" dirty="0" err="1"/>
              <a:t>difference</a:t>
            </a:r>
            <a:r>
              <a:rPr lang="fr-CH" dirty="0"/>
              <a:t> </a:t>
            </a:r>
            <a:r>
              <a:rPr lang="fr-CH" dirty="0" err="1"/>
              <a:t>was</a:t>
            </a:r>
            <a:r>
              <a:rPr lang="fr-CH" dirty="0"/>
              <a:t> not </a:t>
            </a:r>
            <a:r>
              <a:rPr lang="fr-CH" dirty="0" err="1"/>
              <a:t>statistically</a:t>
            </a:r>
            <a:r>
              <a:rPr lang="fr-CH" dirty="0"/>
              <a:t> </a:t>
            </a:r>
            <a:r>
              <a:rPr lang="fr-CH" dirty="0" err="1"/>
              <a:t>significant</a:t>
            </a:r>
            <a:r>
              <a:rPr lang="fr-CH" dirty="0"/>
              <a:t> (p=0.11), </a:t>
            </a:r>
            <a:r>
              <a:rPr lang="fr-CH" dirty="0" err="1"/>
              <a:t>meaning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reject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treatment</a:t>
            </a:r>
            <a:r>
              <a:rPr lang="fr-CH" dirty="0"/>
              <a:t> </a:t>
            </a:r>
            <a:r>
              <a:rPr lang="fr-CH" dirty="0" err="1"/>
              <a:t>does</a:t>
            </a:r>
            <a:r>
              <a:rPr lang="fr-CH" dirty="0"/>
              <a:t> not affect plasma </a:t>
            </a:r>
            <a:r>
              <a:rPr lang="fr-CH" dirty="0" err="1"/>
              <a:t>cholesterol</a:t>
            </a:r>
            <a:endParaRPr lang="fr-CH" dirty="0"/>
          </a:p>
          <a:p>
            <a:pPr marL="514350" indent="-514350">
              <a:buFont typeface="+mj-lt"/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944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141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Steps to write a p-value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</dc:title>
  <dc:creator>Delphine Courvoisier</dc:creator>
  <cp:lastModifiedBy>Delphine Courvoisier</cp:lastModifiedBy>
  <cp:revision>3</cp:revision>
  <dcterms:created xsi:type="dcterms:W3CDTF">2022-10-28T16:12:00Z</dcterms:created>
  <dcterms:modified xsi:type="dcterms:W3CDTF">2022-11-01T12:44:15Z</dcterms:modified>
</cp:coreProperties>
</file>