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04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9" r:id="rId17"/>
    <p:sldId id="618" r:id="rId18"/>
    <p:sldId id="620" r:id="rId19"/>
    <p:sldId id="621" r:id="rId20"/>
    <p:sldId id="623" r:id="rId21"/>
    <p:sldId id="622" r:id="rId22"/>
    <p:sldId id="624" r:id="rId23"/>
    <p:sldId id="29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BA7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4" autoAdjust="0"/>
    <p:restoredTop sz="83256" autoAdjust="0"/>
  </p:normalViewPr>
  <p:slideViewPr>
    <p:cSldViewPr snapToGrid="0">
      <p:cViewPr varScale="1">
        <p:scale>
          <a:sx n="92" d="100"/>
          <a:sy n="92" d="100"/>
        </p:scale>
        <p:origin x="-9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8331D-07C2-41DD-ABB6-A16F437F41AC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AD107-B252-44C0-903E-2638153138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619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http://www.ted.com/talks/matt_cutts_try_something_new_for_30_days?language=ko#t-46086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334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829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59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1074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963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5289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2078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0335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8825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2989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260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7588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6782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7854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6782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다음시간에는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34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758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678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155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196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186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03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3847-A681-4E8C-B846-BF333AD9614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44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42545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187567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18830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41764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53051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680952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32480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551286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88087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12093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28651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2965-3F2F-482B-983E-35B44D9E42F1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A94B-369D-4C44-8950-507C9BC550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77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51226" y="1840106"/>
            <a:ext cx="8427820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</a:t>
            </a:r>
          </a:p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(Expression Language)</a:t>
            </a:r>
            <a:endParaRPr lang="en-US" altLang="ko-K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8162" y="5833916"/>
            <a:ext cx="3116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연구원 </a:t>
            </a:r>
            <a:r>
              <a:rPr lang="ko-KR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박병</a:t>
            </a:r>
            <a:r>
              <a:rPr lang="ko-KR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</a:t>
            </a:r>
            <a:endParaRPr lang="en-US" altLang="ko-KR" sz="4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66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1400" y="4297870"/>
            <a:ext cx="12192000" cy="1918483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2381528"/>
            <a:ext cx="12192000" cy="1026513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35293" y="680738"/>
            <a:ext cx="749824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815753"/>
            <a:ext cx="1051249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데이터 이름 하나로만 구성된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371" y="1788394"/>
            <a:ext cx="12227293" cy="46166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식에 있는 데이터 이름을 해석하는 순서</a:t>
            </a:r>
            <a:endParaRPr lang="en-US" altLang="ko-KR" sz="24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31371" y="2535185"/>
            <a:ext cx="1994068" cy="720080"/>
          </a:xfrm>
          <a:prstGeom prst="round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79549" y="2535185"/>
            <a:ext cx="1994068" cy="720080"/>
          </a:xfrm>
          <a:prstGeom prst="round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27726" y="2535185"/>
            <a:ext cx="1994068" cy="720080"/>
          </a:xfrm>
          <a:prstGeom prst="round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575903" y="2508716"/>
            <a:ext cx="1994068" cy="720080"/>
          </a:xfrm>
          <a:prstGeom prst="round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966" y="2607242"/>
            <a:ext cx="1766876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Page</a:t>
            </a:r>
          </a:p>
          <a:p>
            <a:pPr algn="ctr">
              <a:defRPr/>
            </a:pP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애트리뷰트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3143" y="2602838"/>
            <a:ext cx="1766876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</a:p>
          <a:p>
            <a:pPr algn="ctr">
              <a:defRPr/>
            </a:pP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애트리뷰트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41321" y="2602838"/>
            <a:ext cx="1766876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session</a:t>
            </a:r>
          </a:p>
          <a:p>
            <a:pPr algn="ctr">
              <a:defRPr/>
            </a:pP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애트리뷰트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75904" y="2576369"/>
            <a:ext cx="1994065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</a:t>
            </a:r>
          </a:p>
          <a:p>
            <a:pPr algn="ctr">
              <a:defRPr/>
            </a:pP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애트리뷰트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543605" y="2946423"/>
            <a:ext cx="86409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15947" y="2946423"/>
            <a:ext cx="86409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592277" y="2946423"/>
            <a:ext cx="86409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1371" y="3653145"/>
            <a:ext cx="12227293" cy="46166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순서에 상관없이 특정한 종류의 </a:t>
            </a:r>
            <a:r>
              <a:rPr lang="en-US" altLang="ko-KR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Attribute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를 짚어서 출력</a:t>
            </a:r>
            <a:endParaRPr lang="en-US" altLang="ko-KR" sz="24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8661" y="4471505"/>
            <a:ext cx="4045211" cy="350024"/>
          </a:xfrm>
          <a:prstGeom prst="round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${</a:t>
            </a:r>
            <a:r>
              <a:rPr lang="en-US" altLang="ko-KR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pageScope.Result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8663" y="4839671"/>
            <a:ext cx="3638723" cy="33855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page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애트리뷰트임을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표시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878213" y="4471505"/>
            <a:ext cx="4045211" cy="350024"/>
          </a:xfrm>
          <a:prstGeom prst="round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${</a:t>
            </a:r>
            <a:r>
              <a:rPr lang="en-US" altLang="ko-KR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requestScope.Result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44437" y="4839671"/>
            <a:ext cx="4344119" cy="33855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애트리뷰트임을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표시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8661" y="5334620"/>
            <a:ext cx="4045211" cy="350024"/>
          </a:xfrm>
          <a:prstGeom prst="round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${</a:t>
            </a:r>
            <a:r>
              <a:rPr lang="en-US" altLang="ko-KR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sessionScope.Result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8662" y="5702786"/>
            <a:ext cx="4045209" cy="33855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session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애트리뷰트임을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표시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527726" y="5334620"/>
            <a:ext cx="4694607" cy="350024"/>
          </a:xfrm>
          <a:prstGeom prst="round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${</a:t>
            </a:r>
            <a:r>
              <a:rPr lang="en-US" altLang="ko-KR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applicationScope.Result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27726" y="5702787"/>
            <a:ext cx="4560828" cy="33855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애트리뷰트임을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표시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8382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/>
      <p:bldP spid="39" grpId="0" animBg="1"/>
      <p:bldP spid="45" grpId="0"/>
      <p:bldP spid="51" grpId="0" animBg="1"/>
      <p:bldP spid="52" grpId="0"/>
      <p:bldP spid="53" grpId="0" animBg="1"/>
      <p:bldP spid="54" grpId="0"/>
      <p:bldP spid="55" grpId="0" animBg="1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35293" y="894098"/>
            <a:ext cx="683233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029113"/>
            <a:ext cx="1051249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내장 객체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4653231"/>
              </p:ext>
            </p:extLst>
          </p:nvPr>
        </p:nvGraphicFramePr>
        <p:xfrm>
          <a:off x="808215" y="2280080"/>
          <a:ext cx="10399151" cy="378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675"/>
                <a:gridCol w="7720476"/>
              </a:tblGrid>
              <a:tr h="35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기본객체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43229" marR="143229" marT="53711" marB="53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43229" marR="143229" marT="53711" marB="53711" anchor="ctr"/>
                </a:tc>
              </a:tr>
              <a:tr h="435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latin typeface="+mj-lt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pageContext</a:t>
                      </a:r>
                      <a:endParaRPr lang="ko-KR" altLang="en-US" sz="1600" b="1" dirty="0">
                        <a:latin typeface="+mj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3229" marR="143229" marT="53711" marB="53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</a:t>
                      </a:r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객체와 동일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3229" marR="143229" marT="53711" marB="53711" anchor="ctr"/>
                </a:tc>
              </a:tr>
              <a:tr h="435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latin typeface="+mj-lt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pageScope</a:t>
                      </a:r>
                      <a:endParaRPr lang="ko-KR" altLang="en-US" sz="1600" b="1" dirty="0">
                        <a:latin typeface="+mj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3229" marR="143229" marT="53711" marB="53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pageContext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기본객체에 저장된 속성의 </a:t>
                      </a:r>
                      <a:r>
                        <a:rPr lang="ko-KR" altLang="en-US" sz="1400" b="1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매핑을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저장한 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3229" marR="143229" marT="53711" marB="53711" anchor="ctr"/>
                </a:tc>
              </a:tr>
              <a:tr h="435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latin typeface="+mj-lt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requestScope</a:t>
                      </a:r>
                      <a:endParaRPr lang="ko-KR" altLang="en-US" sz="1600" b="1" dirty="0">
                        <a:latin typeface="+mj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3229" marR="143229" marT="53711" marB="53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Request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기본객체에 저장된 속성의 </a:t>
                      </a:r>
                      <a:r>
                        <a:rPr lang="ko-KR" altLang="en-US" sz="1400" b="1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매핑을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저장한 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3229" marR="143229" marT="53711" marB="53711" anchor="ctr"/>
                </a:tc>
              </a:tr>
              <a:tr h="435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latin typeface="+mj-lt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sessionScope</a:t>
                      </a:r>
                      <a:endParaRPr lang="ko-KR" altLang="en-US" sz="1600" b="1" dirty="0">
                        <a:latin typeface="+mj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3229" marR="143229" marT="53711" marB="5371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Session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기본객체에 저장된 속성의 </a:t>
                      </a:r>
                      <a:r>
                        <a:rPr lang="ko-KR" altLang="en-US" sz="1400" b="1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매핑을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저장한 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</a:t>
                      </a:r>
                      <a:endParaRPr lang="ko-KR" altLang="en-US" sz="14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3229" marR="143229" marT="53711" marB="53711" anchor="ctr"/>
                </a:tc>
              </a:tr>
              <a:tr h="537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latin typeface="+mj-lt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applicationScope</a:t>
                      </a:r>
                      <a:endParaRPr lang="ko-KR" altLang="en-US" sz="1600" b="1" dirty="0">
                        <a:latin typeface="+mj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3229" marR="143229" marT="53711" marB="5371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Application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기본객체에 저장된 속성의 </a:t>
                      </a:r>
                      <a:r>
                        <a:rPr lang="ko-KR" altLang="en-US" sz="1400" b="1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매핑을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저장한 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</a:t>
                      </a:r>
                      <a:endParaRPr lang="ko-KR" altLang="en-US" sz="14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3229" marR="143229" marT="53711" marB="53711" anchor="ctr"/>
                </a:tc>
              </a:tr>
              <a:tr h="435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latin typeface="+mj-lt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Param</a:t>
                      </a:r>
                      <a:endParaRPr lang="ko-KR" altLang="en-US" sz="1600" b="1" dirty="0">
                        <a:latin typeface="+mj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3229" marR="143229" marT="53711" marB="53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</a:t>
                      </a:r>
                      <a:r>
                        <a:rPr lang="ko-KR" altLang="en-US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파라미터의</a:t>
                      </a:r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매핑을</a:t>
                      </a:r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저장한 </a:t>
                      </a:r>
                      <a:r>
                        <a:rPr lang="en-US" altLang="ko-KR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3229" marR="143229" marT="53711" marB="53711" anchor="ctr"/>
                </a:tc>
              </a:tr>
              <a:tr h="35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>
                          <a:latin typeface="+mj-lt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paramValues</a:t>
                      </a:r>
                      <a:endParaRPr lang="ko-KR" altLang="en-US" sz="1600" b="1" dirty="0">
                        <a:latin typeface="+mj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3229" marR="143229" marT="53711" marB="53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</a:t>
                      </a:r>
                      <a:r>
                        <a:rPr lang="ko-KR" altLang="en-US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파라미터의</a:t>
                      </a:r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매핑을</a:t>
                      </a:r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저장한 </a:t>
                      </a:r>
                      <a:r>
                        <a:rPr lang="en-US" altLang="ko-KR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3229" marR="143229" marT="53711" marB="53711" anchor="ctr"/>
                </a:tc>
              </a:tr>
              <a:tr h="35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j-lt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Cookies</a:t>
                      </a:r>
                      <a:endParaRPr lang="ko-KR" altLang="en-US" sz="1600" b="1" dirty="0">
                        <a:latin typeface="+mj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3229" marR="143229" marT="53711" marB="53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매핑을</a:t>
                      </a:r>
                      <a:r>
                        <a:rPr lang="ko-KR" altLang="en-US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저장한 </a:t>
                      </a:r>
                      <a:r>
                        <a:rPr lang="en-US" altLang="ko-KR" sz="14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</a:t>
                      </a:r>
                      <a:r>
                        <a:rPr lang="en-US" altLang="ko-KR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3229" marR="143229" marT="53711" marB="5371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742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35293" y="680738"/>
            <a:ext cx="826489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815753"/>
            <a:ext cx="112805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내장 객체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param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164" y="2903984"/>
            <a:ext cx="7536837" cy="324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2432292" y="4196951"/>
            <a:ext cx="2616291" cy="331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72186" y="5061047"/>
            <a:ext cx="3576397" cy="331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0271" y="5493095"/>
            <a:ext cx="672075" cy="36004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8583" y="5451988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Submit </a:t>
            </a:r>
            <a:r>
              <a:rPr lang="ko-KR" altLang="en-US" dirty="0" smtClean="0">
                <a:solidFill>
                  <a:srgbClr val="002060"/>
                </a:solidFill>
              </a:rPr>
              <a:t>버튼 클릭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960351" y="5673115"/>
            <a:ext cx="2088232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막힌 원호 31"/>
          <p:cNvSpPr/>
          <p:nvPr/>
        </p:nvSpPr>
        <p:spPr>
          <a:xfrm rot="5400000">
            <a:off x="4560600" y="3513854"/>
            <a:ext cx="977371" cy="2674969"/>
          </a:xfrm>
          <a:prstGeom prst="blockArc">
            <a:avLst>
              <a:gd name="adj1" fmla="val 10828932"/>
              <a:gd name="adj2" fmla="val 21396732"/>
              <a:gd name="adj3" fmla="val 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176708" y="5061047"/>
            <a:ext cx="285088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886670" y="487638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입력된 데이터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3123" y="1792764"/>
            <a:ext cx="12227293" cy="83099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aram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웹 브라우저에서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&lt;FORM&gt;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엘리먼트를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통해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 lang="ko-KR" altLang="en-US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입력된 데이터를 가져올 때 사용하는 내장 객체</a:t>
            </a:r>
            <a:endParaRPr lang="en-US" altLang="ko-KR" sz="24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727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3" grpId="0" animBg="1"/>
      <p:bldP spid="4" grpId="0"/>
      <p:bldP spid="32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3776915"/>
              </p:ext>
            </p:extLst>
          </p:nvPr>
        </p:nvGraphicFramePr>
        <p:xfrm>
          <a:off x="1321323" y="2761497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23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param.NUM</a:t>
                      </a: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96010" y="3863670"/>
            <a:ext cx="3111025" cy="3379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데이터의 이름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351679" y="3356041"/>
            <a:ext cx="12112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890811" y="3356042"/>
            <a:ext cx="0" cy="50724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5339456"/>
              </p:ext>
            </p:extLst>
          </p:nvPr>
        </p:nvGraphicFramePr>
        <p:xfrm>
          <a:off x="6624504" y="2761497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23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[“NUM”]}</a:t>
                      </a: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099192" y="3863670"/>
            <a:ext cx="3111025" cy="3379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데이터의 이름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654861" y="3356041"/>
            <a:ext cx="12112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9267408" y="3356042"/>
            <a:ext cx="0" cy="50724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35293" y="5328324"/>
            <a:ext cx="12192000" cy="1529677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&lt;FORM&gt; </a:t>
            </a:r>
            <a:r>
              <a:rPr lang="ko-KR" altLang="en-US" sz="3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엘리먼트를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통해 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똑같은 이름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의 데이터가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개 </a:t>
            </a:r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입력되는 경우는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5293" y="680738"/>
            <a:ext cx="8134485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815753"/>
            <a:ext cx="112805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내장 객체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param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8675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9349" y="2173764"/>
            <a:ext cx="12227293" cy="83099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&lt;FORM&gt; </a:t>
            </a:r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엘리먼트를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통해 똑같은 이름의 데이터가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여러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 입력되는 경우는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0353221"/>
              </p:ext>
            </p:extLst>
          </p:nvPr>
        </p:nvGraphicFramePr>
        <p:xfrm>
          <a:off x="388262" y="3630210"/>
          <a:ext cx="4939653" cy="711077"/>
        </p:xfrm>
        <a:graphic>
          <a:graphicData uri="http://schemas.openxmlformats.org/drawingml/2006/table">
            <a:tbl>
              <a:tblPr/>
              <a:tblGrid>
                <a:gridCol w="4939653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23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paramValue.ANIMAL</a:t>
                      </a: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[0]}</a:t>
                      </a: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21550" y="4660376"/>
            <a:ext cx="3111025" cy="3379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데이터의 이름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23659" y="4221088"/>
            <a:ext cx="153617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311691" y="4221089"/>
            <a:ext cx="0" cy="439289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1166477"/>
              </p:ext>
            </p:extLst>
          </p:nvPr>
        </p:nvGraphicFramePr>
        <p:xfrm>
          <a:off x="6096000" y="3630210"/>
          <a:ext cx="5664629" cy="711077"/>
        </p:xfrm>
        <a:graphic>
          <a:graphicData uri="http://schemas.openxmlformats.org/drawingml/2006/table">
            <a:tbl>
              <a:tblPr/>
              <a:tblGrid>
                <a:gridCol w="5664629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23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paramValue</a:t>
                      </a: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[“ANIMAL[1]”]}</a:t>
                      </a: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28182" y="4661642"/>
            <a:ext cx="3111025" cy="3379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데이터의 이름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976320" y="4221088"/>
            <a:ext cx="163218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V="1">
            <a:off x="9283695" y="4221088"/>
            <a:ext cx="0" cy="440554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763149" y="4221088"/>
            <a:ext cx="2767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727210" y="4221088"/>
            <a:ext cx="2653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847861" y="4221088"/>
            <a:ext cx="0" cy="106530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0859876" y="4221090"/>
            <a:ext cx="0" cy="1065305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79106" y="5322694"/>
            <a:ext cx="1140831" cy="33855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31767" y="5286394"/>
            <a:ext cx="1140831" cy="33855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35293" y="1061738"/>
            <a:ext cx="818869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196753"/>
            <a:ext cx="112805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내장 객체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param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897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4535" y="1773153"/>
            <a:ext cx="5472608" cy="235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구부러진 연결선 50"/>
          <p:cNvCxnSpPr/>
          <p:nvPr/>
        </p:nvCxnSpPr>
        <p:spPr>
          <a:xfrm rot="10800000" flipV="1">
            <a:off x="2434244" y="3371468"/>
            <a:ext cx="5006125" cy="3977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40370" y="3079081"/>
            <a:ext cx="426315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데이터를 선택하고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’ 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버튼을 누르면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4535" y="4265239"/>
            <a:ext cx="5472608" cy="210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구부러진 연결선 54"/>
          <p:cNvCxnSpPr/>
          <p:nvPr/>
        </p:nvCxnSpPr>
        <p:spPr>
          <a:xfrm rot="10800000">
            <a:off x="3368033" y="5298696"/>
            <a:ext cx="4072336" cy="27435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24761" y="5409024"/>
            <a:ext cx="4263153" cy="33855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선택한 데이터가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4584746"/>
              </p:ext>
            </p:extLst>
          </p:nvPr>
        </p:nvGraphicFramePr>
        <p:xfrm>
          <a:off x="5903979" y="2096657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b="1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PetsInput.html</a:t>
                      </a:r>
                      <a:endParaRPr lang="en-US" altLang="ko-KR" sz="24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6263641"/>
              </p:ext>
            </p:extLst>
          </p:nvPr>
        </p:nvGraphicFramePr>
        <p:xfrm>
          <a:off x="6288022" y="4576035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PetsResult.jsp</a:t>
                      </a:r>
                      <a:endParaRPr lang="en-US" altLang="ko-KR" sz="24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-35293" y="665498"/>
            <a:ext cx="828013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800513"/>
            <a:ext cx="112805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내장 객체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param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526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2959643"/>
              </p:ext>
            </p:extLst>
          </p:nvPr>
        </p:nvGraphicFramePr>
        <p:xfrm>
          <a:off x="812800" y="2647036"/>
          <a:ext cx="9400259" cy="3584557"/>
        </p:xfrm>
        <a:graphic>
          <a:graphicData uri="http://schemas.openxmlformats.org/drawingml/2006/table">
            <a:tbl>
              <a:tblPr/>
              <a:tblGrid>
                <a:gridCol w="9400259"/>
              </a:tblGrid>
              <a:tr h="30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데이터를 </a:t>
                      </a:r>
                      <a:r>
                        <a:rPr kumimoji="0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입력받는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marL="135908" marR="135908" marT="50965" marB="50965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78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&lt;META http-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equiv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“Content-Type ”  content= “text/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html;charset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&lt;TITLE&gt;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 러브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펫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&lt;FORM ACTION=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PetsResult.jsp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아이디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NAME=ID&gt;&lt;BR&gt;&lt;BR&gt;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다음 중 회원님이 키우고 있는 애완동물을 선택하십시오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NAME=ANIMAL VALUE= 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 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고양이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NAME=ANIMAL VALUE= 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고양이 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금붕어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NAME=ANIMAL VALUE= 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금붕어 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&lt;INPUT TYPE=RESET VALUE= 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취소 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&lt;INPUT TYPE=SUBMIT VALUE= 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marL="135908" marR="135908" marT="50965" marB="50965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0925576"/>
              </p:ext>
            </p:extLst>
          </p:nvPr>
        </p:nvGraphicFramePr>
        <p:xfrm>
          <a:off x="742203" y="1812408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b="1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PetsInput.html</a:t>
                      </a:r>
                      <a:endParaRPr lang="en-US" altLang="ko-KR" sz="24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-35293" y="695978"/>
            <a:ext cx="823441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30993"/>
            <a:ext cx="112805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내장 객체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param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1295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480042" y="2029399"/>
            <a:ext cx="5756892" cy="4211935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6552056"/>
              </p:ext>
            </p:extLst>
          </p:nvPr>
        </p:nvGraphicFramePr>
        <p:xfrm>
          <a:off x="231502" y="2441457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b="1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PetsResult.jsp</a:t>
                      </a:r>
                      <a:endParaRPr lang="en-US" altLang="ko-KR" sz="24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9452364"/>
              </p:ext>
            </p:extLst>
          </p:nvPr>
        </p:nvGraphicFramePr>
        <p:xfrm>
          <a:off x="239349" y="3422397"/>
          <a:ext cx="5472608" cy="2244338"/>
        </p:xfrm>
        <a:graphic>
          <a:graphicData uri="http://schemas.openxmlformats.org/drawingml/2006/table">
            <a:tbl>
              <a:tblPr/>
              <a:tblGrid>
                <a:gridCol w="547260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7-4]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입력된 데이터를 출력하는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970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 러브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펫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아이디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${param.ID}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선택한 동물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paramValues.ANIMAL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[0]}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${</a:t>
                      </a: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paramValues.ANIMAL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[1]}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${</a:t>
                      </a: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paramValues.ANIMAL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[2]}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763" y="2154859"/>
            <a:ext cx="4222751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2355" y="4207949"/>
            <a:ext cx="42672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967542" y="4529688"/>
            <a:ext cx="2484877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5293" y="650258"/>
            <a:ext cx="826489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785273"/>
            <a:ext cx="112805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내장 객체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param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41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854467" y="1397018"/>
            <a:ext cx="829537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9760" y="1486313"/>
            <a:ext cx="1137658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내장 객체 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cookie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5349" y="2539524"/>
            <a:ext cx="12227293" cy="83099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cookie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내장 객체는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브라우저가 웹 서버로 보낸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defRPr lang="ko-KR" altLang="en-US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쿠키를 가져올 때 사용</a:t>
            </a:r>
            <a:endParaRPr lang="en-US" altLang="ko-KR" sz="24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5160" y="4972350"/>
            <a:ext cx="3111025" cy="3379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쿠키의 이름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872011" y="4430834"/>
            <a:ext cx="0" cy="50724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7623679"/>
              </p:ext>
            </p:extLst>
          </p:nvPr>
        </p:nvGraphicFramePr>
        <p:xfrm>
          <a:off x="3894212" y="3605827"/>
          <a:ext cx="3655308" cy="711077"/>
        </p:xfrm>
        <a:graphic>
          <a:graphicData uri="http://schemas.openxmlformats.org/drawingml/2006/table">
            <a:tbl>
              <a:tblPr/>
              <a:tblGrid>
                <a:gridCol w="3655308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23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cookie.CART.value</a:t>
                      </a: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75986" marR="75986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5455920" y="4200372"/>
            <a:ext cx="838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6292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027965"/>
              </p:ext>
            </p:extLst>
          </p:nvPr>
        </p:nvGraphicFramePr>
        <p:xfrm>
          <a:off x="812800" y="1941592"/>
          <a:ext cx="8026400" cy="4389120"/>
        </p:xfrm>
        <a:graphic>
          <a:graphicData uri="http://schemas.openxmlformats.org/drawingml/2006/table">
            <a:tbl>
              <a:tblPr/>
              <a:tblGrid>
                <a:gridCol w="80264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데이터를 가져다가 출력하는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식의 예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70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Cookie </a:t>
                      </a: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cookie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= new Cookie( “NAME ”, “John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response.addCookie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(cookie);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 저장 프로그램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       쿠키 값이 설정되었습니다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&lt;%@page </a:t>
                      </a: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contentType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= “text/html; charset=</a:t>
                      </a: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euc-kr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       &lt;HEAD&gt;&lt;TITLE&gt;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쿠키 데이터 출력 프로그램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             NAME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쿠키 데이터의 값은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? ${</a:t>
                      </a: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cookie.NAME.value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&lt;/HTML&gt;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5308167"/>
              </p:ext>
            </p:extLst>
          </p:nvPr>
        </p:nvGraphicFramePr>
        <p:xfrm>
          <a:off x="1081617" y="2398792"/>
          <a:ext cx="4368800" cy="381000"/>
        </p:xfrm>
        <a:graphic>
          <a:graphicData uri="http://schemas.openxmlformats.org/drawingml/2006/table">
            <a:tbl>
              <a:tblPr/>
              <a:tblGrid>
                <a:gridCol w="4368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데이터를 저장하는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9574016"/>
              </p:ext>
            </p:extLst>
          </p:nvPr>
        </p:nvGraphicFramePr>
        <p:xfrm>
          <a:off x="1081617" y="4818142"/>
          <a:ext cx="4368800" cy="381000"/>
        </p:xfrm>
        <a:graphic>
          <a:graphicData uri="http://schemas.openxmlformats.org/drawingml/2006/table">
            <a:tbl>
              <a:tblPr/>
              <a:tblGrid>
                <a:gridCol w="4368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 값을 출력하는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912600" y="3062009"/>
            <a:ext cx="352163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쿠키 데이터를 웹 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브라우저쪽에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저장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5231905" y="3229025"/>
            <a:ext cx="36962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56396" y="5803583"/>
            <a:ext cx="1897251" cy="200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5454687" y="5974040"/>
            <a:ext cx="316835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59928" y="5681297"/>
            <a:ext cx="352163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쿠키 데이터의 값을 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가져와서 출력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5004054" y="3145516"/>
            <a:ext cx="227849" cy="2362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35293" y="726458"/>
            <a:ext cx="824965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861473"/>
            <a:ext cx="1137658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내장 객체 </a:t>
            </a:r>
            <a:r>
              <a:rPr lang="en-US" altLang="ko-KR" sz="2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cookie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1140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532082" y="2387132"/>
            <a:ext cx="7236296" cy="1704379"/>
            <a:chOff x="962402" y="2708920"/>
            <a:chExt cx="7236296" cy="1704379"/>
          </a:xfrm>
        </p:grpSpPr>
        <p:sp>
          <p:nvSpPr>
            <p:cNvPr id="29" name="직사각형 28"/>
            <p:cNvSpPr/>
            <p:nvPr/>
          </p:nvSpPr>
          <p:spPr>
            <a:xfrm>
              <a:off x="962402" y="2708920"/>
              <a:ext cx="7236296" cy="1704379"/>
            </a:xfrm>
            <a:prstGeom prst="rect">
              <a:avLst/>
            </a:prstGeom>
            <a:solidFill>
              <a:srgbClr val="615758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5847" y="2944811"/>
              <a:ext cx="6331326" cy="1200329"/>
            </a:xfrm>
            <a:prstGeom prst="rect">
              <a:avLst/>
            </a:prstGeom>
            <a:noFill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4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Expression</a:t>
              </a:r>
              <a:r>
                <a:rPr lang="ko-KR" altLang="en-US" sz="48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언어</a:t>
              </a:r>
              <a:endParaRPr lang="en-US" altLang="ko-KR" sz="4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lvl="0" algn="ctr">
                <a:defRPr lang="ko-KR" altLang="en-US"/>
              </a:pPr>
              <a:r>
                <a:rPr lang="en-US" altLang="ko-KR" sz="2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EL(Expression Language </a:t>
              </a:r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· </a:t>
              </a:r>
              <a:r>
                <a:rPr lang="ko-KR" altLang="en-US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표현언어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45774" y="2861278"/>
            <a:ext cx="8280920" cy="95410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표현하는데 사용되는 새로운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script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언어로 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기본문법을 보완하는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역할을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4569640"/>
              </p:ext>
            </p:extLst>
          </p:nvPr>
        </p:nvGraphicFramePr>
        <p:xfrm>
          <a:off x="2693846" y="4091511"/>
          <a:ext cx="6928862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012"/>
                <a:gridCol w="5270850"/>
              </a:tblGrid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장점</a:t>
                      </a:r>
                      <a:endParaRPr lang="ko-KR" altLang="en-US" sz="20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태그와의 혼동을 막고 좀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더 간결한 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소스 작성이 가능하다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897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10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35293" y="1061738"/>
            <a:ext cx="8600173" cy="65275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142984"/>
            <a:ext cx="11430037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산술 연산자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비교 연산자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 연산자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조건 연산자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8542300"/>
              </p:ext>
            </p:extLst>
          </p:nvPr>
        </p:nvGraphicFramePr>
        <p:xfrm>
          <a:off x="571462" y="2000239"/>
          <a:ext cx="11049077" cy="4187590"/>
        </p:xfrm>
        <a:graphic>
          <a:graphicData uri="http://schemas.openxmlformats.org/drawingml/2006/table">
            <a:tbl>
              <a:tblPr/>
              <a:tblGrid>
                <a:gridCol w="11049077"/>
              </a:tblGrid>
              <a:tr h="347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Expression</a:t>
                      </a: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언어의 연산자 사용 예 </a:t>
                      </a: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(1 )</a:t>
                      </a:r>
                      <a:endParaRPr kumimoji="0" lang="ko-KR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54173" marR="154173" marT="57815" marB="57815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82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</a:t>
                      </a:r>
                      <a:r>
                        <a:rPr kumimoji="0" lang="en-US" altLang="ko-KR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charset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ko-KR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익스프레션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언어 연산자 연습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= ${param.NUM1}, Y = ${param.NUM2}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+ Y = ${param.NUM1 + param.NUM2}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- Y = ${param.NUM1 - param.NUM2}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* Y = ${param.NUM1 * param.NUM2}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/ Y = ${param.NUM1 / param.NUM2}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 % Y = ${param.NUM1 % param.NUM2}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 더 큽니까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${param.NUM1 - param.NUM2 &gt; 0}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Y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 더 큽니까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${param.NUM1 - param.NUM2 &lt; 0}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와 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Y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 모두 양수입니까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${(param.NUM1 &gt; 0) &amp;&amp; (param.NUM2 &gt; 0)}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X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와 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Y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 같습니까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${param.NUM1 == param.NUM2? “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예 ” 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“</a:t>
                      </a:r>
                      <a:r>
                        <a:rPr kumimoji="0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아니오 ”</a:t>
                      </a: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marL="154173" marR="154173" marT="57815" marB="57815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333467" y="5143513"/>
            <a:ext cx="9876788" cy="271009"/>
          </a:xfrm>
          <a:prstGeom prst="rect">
            <a:avLst/>
          </a:prstGeom>
          <a:solidFill>
            <a:schemeClr val="tx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33467" y="5357827"/>
            <a:ext cx="9876788" cy="285753"/>
          </a:xfrm>
          <a:prstGeom prst="rect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33467" y="4714884"/>
            <a:ext cx="9876788" cy="42862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33467" y="3571877"/>
            <a:ext cx="9876788" cy="1143008"/>
          </a:xfrm>
          <a:prstGeom prst="rect">
            <a:avLst/>
          </a:prstGeom>
          <a:solidFill>
            <a:schemeClr val="bg1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6535419"/>
              </p:ext>
            </p:extLst>
          </p:nvPr>
        </p:nvGraphicFramePr>
        <p:xfrm>
          <a:off x="8477267" y="1857364"/>
          <a:ext cx="3524275" cy="716066"/>
        </p:xfrm>
        <a:graphic>
          <a:graphicData uri="http://schemas.openxmlformats.org/drawingml/2006/table">
            <a:tbl>
              <a:tblPr/>
              <a:tblGrid>
                <a:gridCol w="3524275"/>
              </a:tblGrid>
              <a:tr h="5017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Operators.jsp</a:t>
                      </a:r>
                      <a:endParaRPr lang="en-US" altLang="ko-KR" sz="28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139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-35293" y="1061738"/>
            <a:ext cx="619225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196753"/>
            <a:ext cx="820823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연산자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9670" y="2940384"/>
            <a:ext cx="547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83370" y="3219287"/>
            <a:ext cx="12227293" cy="36933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&lt;elEX_01.jsp&gt;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3819" y="4380544"/>
            <a:ext cx="2870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83370" y="5579948"/>
            <a:ext cx="12227293" cy="36933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&lt;elEX_02.jsp&gt;</a:t>
            </a:r>
          </a:p>
        </p:txBody>
      </p:sp>
    </p:spTree>
    <p:extLst>
      <p:ext uri="{BB962C8B-B14F-4D97-AF65-F5344CB8AC3E}">
        <p14:creationId xmlns:p14="http://schemas.microsoft.com/office/powerpoint/2010/main" xmlns="" val="4025986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5293" y="787418"/>
            <a:ext cx="323569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891953"/>
            <a:ext cx="8208235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응용실습</a:t>
            </a:r>
            <a:endParaRPr lang="en-US" altLang="ko-KR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234" y="556673"/>
            <a:ext cx="3302902" cy="564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4873" y="1808895"/>
            <a:ext cx="3853353" cy="313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93270" y="6197303"/>
            <a:ext cx="1693630" cy="36933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joinEL.jsp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50934" y="4914600"/>
            <a:ext cx="1693630" cy="36933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onlyEL.jsp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053617" y="3518585"/>
            <a:ext cx="794983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3074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197" y="2571277"/>
            <a:ext cx="1999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Fine.</a:t>
            </a:r>
            <a:endParaRPr lang="ko-KR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680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9733921"/>
              </p:ext>
            </p:extLst>
          </p:nvPr>
        </p:nvGraphicFramePr>
        <p:xfrm>
          <a:off x="2909684" y="3013393"/>
          <a:ext cx="2592288" cy="1005840"/>
        </p:xfrm>
        <a:graphic>
          <a:graphicData uri="http://schemas.openxmlformats.org/drawingml/2006/table">
            <a:tbl>
              <a:tblPr/>
              <a:tblGrid>
                <a:gridCol w="2592288"/>
              </a:tblGrid>
              <a:tr h="4823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4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${cnt+1}</a:t>
                      </a:r>
                    </a:p>
                  </a:txBody>
                  <a:tcPr anchor="b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62649" y="3867988"/>
            <a:ext cx="1160678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 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28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10" y="-22993"/>
            <a:ext cx="5256584" cy="1224136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" y="112022"/>
            <a:ext cx="5220072" cy="95410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언어란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defRPr lang="ko-KR" altLang="en-US"/>
            </a:pPr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EL(Expression Language ·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표현언어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3222" y="3301425"/>
            <a:ext cx="122413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1677099"/>
              </p:ext>
            </p:extLst>
          </p:nvPr>
        </p:nvGraphicFramePr>
        <p:xfrm>
          <a:off x="6524992" y="3021800"/>
          <a:ext cx="3542456" cy="1005840"/>
        </p:xfrm>
        <a:graphic>
          <a:graphicData uri="http://schemas.openxmlformats.org/drawingml/2006/table">
            <a:tbl>
              <a:tblPr/>
              <a:tblGrid>
                <a:gridCol w="3542456"/>
              </a:tblGrid>
              <a:tr h="855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4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&lt;%= cnt+1 %&gt;</a:t>
                      </a:r>
                    </a:p>
                  </a:txBody>
                  <a:tcPr anchor="b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89566" y="3910579"/>
            <a:ext cx="3240360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의 식</a:t>
            </a:r>
            <a:endParaRPr lang="en-US" altLang="ko-KR" sz="28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9440" y="2022174"/>
            <a:ext cx="9170470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연산자와 </a:t>
            </a:r>
            <a:r>
              <a:rPr lang="ko-KR" altLang="en-US" sz="32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피연산자의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조합을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${ }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둘러싸서 표현한다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725670" y="3877489"/>
            <a:ext cx="864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30382" y="3867988"/>
            <a:ext cx="792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57718" y="3913258"/>
            <a:ext cx="0" cy="125176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55546" y="3910579"/>
            <a:ext cx="0" cy="125176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27696" y="5162345"/>
            <a:ext cx="2860043" cy="83099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 프로그래밍 </a:t>
            </a:r>
            <a:endParaRPr lang="en-US" altLang="ko-KR" sz="2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r>
              <a:rPr lang="ko-KR" altLang="en-US" sz="2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언어의 변수</a:t>
            </a:r>
            <a:endParaRPr lang="en-US" altLang="ko-KR" sz="2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59244" y="5162344"/>
            <a:ext cx="3266226" cy="46166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Attribute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이름</a:t>
            </a:r>
            <a:endParaRPr lang="en-US" altLang="ko-KR" sz="24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65030" y="5594927"/>
            <a:ext cx="5040560" cy="36933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t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setAttribute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getAttribute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itchFamily="18" charset="0"/>
              </a:rPr>
              <a:t>removeAttribute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093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010" y="-22993"/>
            <a:ext cx="5802430" cy="952137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6421157"/>
              </p:ext>
            </p:extLst>
          </p:nvPr>
        </p:nvGraphicFramePr>
        <p:xfrm>
          <a:off x="269830" y="2093992"/>
          <a:ext cx="11713301" cy="3240360"/>
        </p:xfrm>
        <a:graphic>
          <a:graphicData uri="http://schemas.openxmlformats.org/drawingml/2006/table">
            <a:tbl>
              <a:tblPr/>
              <a:tblGrid>
                <a:gridCol w="11713301"/>
              </a:tblGrid>
              <a:tr h="3240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for (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1;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&lt;= 100;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sum +=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request.setAttribute</a:t>
                      </a: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“RESULT ”, new Integer(sum));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RequestDispatcher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dispatcher =  request.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getRequestDispatcher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HundredResult.jsp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dispatcher.forward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marL="121920" marR="121920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98556" y="5478369"/>
            <a:ext cx="352163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덧셈의 결과를 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algn="ctr">
              <a:defRPr lang="ko-KR" altLang="en-US"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Attribute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로 저장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8430736" y="3917604"/>
            <a:ext cx="0" cy="14401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70637" y="3606160"/>
            <a:ext cx="8175513" cy="311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5293" y="-24963"/>
            <a:ext cx="12227293" cy="95410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Attribute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형태로 전달되는 데이터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1~100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까지 더하는 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xmlns="" val="841372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764282" y="3719881"/>
            <a:ext cx="5788918" cy="984587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4282" y="266567"/>
            <a:ext cx="5788918" cy="973390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9133607"/>
              </p:ext>
            </p:extLst>
          </p:nvPr>
        </p:nvGraphicFramePr>
        <p:xfrm>
          <a:off x="1031829" y="4763784"/>
          <a:ext cx="9264352" cy="1584960"/>
        </p:xfrm>
        <a:graphic>
          <a:graphicData uri="http://schemas.openxmlformats.org/drawingml/2006/table">
            <a:tbl>
              <a:tblPr/>
              <a:tblGrid>
                <a:gridCol w="9264352"/>
              </a:tblGrid>
              <a:tr h="1584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&lt;HEAD&gt;&lt;TITLE&gt;1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1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더한 결과는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marL="121920" marR="121920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543237" y="5450237"/>
            <a:ext cx="352163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6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Attribute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값을 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algn="ctr">
              <a:defRPr lang="ko-KR" altLang="en-US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가져다가 출력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245616" y="5757538"/>
            <a:ext cx="307234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77395" y="5542506"/>
            <a:ext cx="867045" cy="407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9709" y="285850"/>
            <a:ext cx="5942078" cy="95410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Attribute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형태로 전달되는 데이터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1~100</a:t>
            </a:r>
            <a:r>
              <a:rPr lang="ko-KR" altLang="en-US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까지 더하는 </a:t>
            </a:r>
            <a:r>
              <a:rPr lang="en-US" altLang="ko-KR" sz="28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JSP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722" y="3719882"/>
            <a:ext cx="12227293" cy="95410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Attribute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값을 </a:t>
            </a:r>
            <a:r>
              <a:rPr lang="ko-KR" altLang="en-US" sz="28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출력하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`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28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defRPr lang="ko-KR" altLang="en-US"/>
            </a:pP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1~100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까지 더하는 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JSP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4780072"/>
              </p:ext>
            </p:extLst>
          </p:nvPr>
        </p:nvGraphicFramePr>
        <p:xfrm>
          <a:off x="1031829" y="1341749"/>
          <a:ext cx="9264352" cy="1584960"/>
        </p:xfrm>
        <a:graphic>
          <a:graphicData uri="http://schemas.openxmlformats.org/drawingml/2006/table">
            <a:tbl>
              <a:tblPr/>
              <a:tblGrid>
                <a:gridCol w="9264352"/>
              </a:tblGrid>
              <a:tr h="1584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&lt;HEAD&gt;&lt;TITLE&gt;1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1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더한 결과는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&lt;%= </a:t>
                      </a:r>
                      <a:r>
                        <a:rPr kumimoji="0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request.getAttribute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“RESULT ”)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marL="121920" marR="121920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49088" y="2089234"/>
            <a:ext cx="352163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6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Attribute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값을 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algn="ctr">
              <a:defRPr lang="ko-KR" altLang="en-US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가져다가 출력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7685491" y="2409274"/>
            <a:ext cx="672075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03577" y="2226523"/>
            <a:ext cx="3509744" cy="39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570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  <p:bldP spid="16" grpId="0"/>
      <p:bldP spid="18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408080" y="2541844"/>
            <a:ext cx="7783920" cy="3689748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371" y="1803633"/>
            <a:ext cx="12227293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식을 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계산해서 그 결과를 출력하는 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것</a:t>
            </a:r>
            <a:endParaRPr lang="en-US" altLang="ko-KR" sz="28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35293" y="695978"/>
            <a:ext cx="571981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830993"/>
            <a:ext cx="763217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Expression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언어의 목적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구름 19"/>
          <p:cNvSpPr/>
          <p:nvPr/>
        </p:nvSpPr>
        <p:spPr bwMode="auto">
          <a:xfrm>
            <a:off x="431371" y="3546087"/>
            <a:ext cx="3490832" cy="1190056"/>
          </a:xfrm>
          <a:prstGeom prst="cloud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${</a:t>
            </a:r>
            <a:r>
              <a:rPr lang="ko-KR" altLang="en-US" sz="3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</a:t>
            </a:r>
            <a:r>
              <a:rPr lang="en-US" altLang="ko-KR" sz="3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32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886768" y="2997888"/>
            <a:ext cx="2784309" cy="581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 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식의 </a:t>
            </a:r>
            <a:r>
              <a:rPr lang="ko-KR" altLang="en-US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문법</a:t>
            </a:r>
            <a:endPara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1797052"/>
              </p:ext>
            </p:extLst>
          </p:nvPr>
        </p:nvGraphicFramePr>
        <p:xfrm>
          <a:off x="4665992" y="2865666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705939" y="2956155"/>
            <a:ext cx="3533752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이름 하나로만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구성된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 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58361"/>
              </p:ext>
            </p:extLst>
          </p:nvPr>
        </p:nvGraphicFramePr>
        <p:xfrm>
          <a:off x="4667240" y="4025067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 + 101}</a:t>
                      </a: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707187" y="4257145"/>
            <a:ext cx="3533752" cy="33855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연산자를 포함하는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2280365"/>
              </p:ext>
            </p:extLst>
          </p:nvPr>
        </p:nvGraphicFramePr>
        <p:xfrm>
          <a:off x="4667240" y="5185907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</a:t>
                      </a:r>
                      <a:r>
                        <a:rPr lang="en-US" altLang="ko-KR" sz="2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m:sqrt</a:t>
                      </a:r>
                      <a:r>
                        <a:rPr lang="en-US" altLang="ko-KR" sz="2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(100)}</a:t>
                      </a: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07187" y="5276396"/>
            <a:ext cx="3533752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자바의 정적 </a:t>
            </a:r>
            <a:r>
              <a:rPr lang="ko-KR" altLang="en-US" sz="16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메서드를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호출하는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412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0" grpId="0" animBg="1"/>
      <p:bldP spid="22" grpId="0"/>
      <p:bldP spid="26" grpId="0"/>
      <p:bldP spid="30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323085" y="2557084"/>
            <a:ext cx="6868915" cy="3689748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371" y="1818873"/>
            <a:ext cx="4262549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가장</a:t>
            </a:r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간단한 형태의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EL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</a:t>
            </a:r>
            <a:endParaRPr lang="en-US" altLang="ko-KR" sz="28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35293" y="711218"/>
            <a:ext cx="750289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846233"/>
            <a:ext cx="1051249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데이터 이름 하나로만 구성된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4835635"/>
              </p:ext>
            </p:extLst>
          </p:nvPr>
        </p:nvGraphicFramePr>
        <p:xfrm>
          <a:off x="742203" y="3510529"/>
          <a:ext cx="3925037" cy="711077"/>
        </p:xfrm>
        <a:graphic>
          <a:graphicData uri="http://schemas.openxmlformats.org/drawingml/2006/table">
            <a:tbl>
              <a:tblPr/>
              <a:tblGrid>
                <a:gridCol w="3925037"/>
              </a:tblGrid>
              <a:tr h="711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3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</a:txBody>
                  <a:tcPr marL="101315" marR="101315" marT="37993" marB="37993" anchor="ctr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89333" y="4753145"/>
            <a:ext cx="3533752" cy="33855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Attribute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이름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73944" y="4105073"/>
            <a:ext cx="179722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72559" y="4245905"/>
            <a:ext cx="0" cy="50724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8581634"/>
              </p:ext>
            </p:extLst>
          </p:nvPr>
        </p:nvGraphicFramePr>
        <p:xfrm>
          <a:off x="5519936" y="3365645"/>
          <a:ext cx="6457248" cy="2775000"/>
        </p:xfrm>
        <a:graphic>
          <a:graphicData uri="http://schemas.openxmlformats.org/drawingml/2006/table">
            <a:tbl>
              <a:tblPr/>
              <a:tblGrid>
                <a:gridCol w="3072341"/>
                <a:gridCol w="3384907"/>
              </a:tblGrid>
              <a:tr h="55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itchFamily="18" charset="0"/>
                        </a:rPr>
                        <a:t>Attribute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의 종류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호출할 때 사용하는 내장 변수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page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애트리뷰트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pageContext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내장 변수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request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애트리뷰트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request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내장 변수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session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애트리뷰트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session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내장 변수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5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application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애트리뷰트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application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내장 변수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57883" y="2646433"/>
            <a:ext cx="5810724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 / Servlet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기술에서 사용되는 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 종류의 </a:t>
            </a:r>
            <a:r>
              <a:rPr lang="en-US" altLang="ko-KR" sz="1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Attribute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435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35293" y="695978"/>
            <a:ext cx="7547361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830993"/>
            <a:ext cx="1051249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데이터 이름 하나로만 구성된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2379292"/>
              </p:ext>
            </p:extLst>
          </p:nvPr>
        </p:nvGraphicFramePr>
        <p:xfrm>
          <a:off x="719403" y="1839104"/>
          <a:ext cx="8026400" cy="4389120"/>
        </p:xfrm>
        <a:graphic>
          <a:graphicData uri="http://schemas.openxmlformats.org/drawingml/2006/table">
            <a:tbl>
              <a:tblPr/>
              <a:tblGrid>
                <a:gridCol w="8026400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7-1] 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까지의 합을 구하는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70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for (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1;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&lt;= 100;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sum +=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cnt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request.setAttribute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“( RESULT ”, new Integer(sum));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RequestDispatcher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dispatcher =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request.getRequestDispatcher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HundredResult.jsp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dispatcher.forward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&lt;HEAD&gt;&lt;TITLE&gt;1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1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더한 결과는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2308133"/>
              </p:ext>
            </p:extLst>
          </p:nvPr>
        </p:nvGraphicFramePr>
        <p:xfrm>
          <a:off x="988220" y="2162954"/>
          <a:ext cx="4368800" cy="320040"/>
        </p:xfrm>
        <a:graphic>
          <a:graphicData uri="http://schemas.openxmlformats.org/drawingml/2006/table">
            <a:tbl>
              <a:tblPr/>
              <a:tblGrid>
                <a:gridCol w="4368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까지의 합을 구하는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7433740"/>
              </p:ext>
            </p:extLst>
          </p:nvPr>
        </p:nvGraphicFramePr>
        <p:xfrm>
          <a:off x="988220" y="4429904"/>
          <a:ext cx="4368800" cy="331788"/>
        </p:xfrm>
        <a:graphic>
          <a:graphicData uri="http://schemas.openxmlformats.org/drawingml/2006/table">
            <a:tbl>
              <a:tblPr/>
              <a:tblGrid>
                <a:gridCol w="4368800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까지의 합을 출력하는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623040" y="3031529"/>
            <a:ext cx="3521633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request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데이터 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영역에 </a:t>
            </a:r>
            <a:r>
              <a:rPr lang="en-US" altLang="ko-KR" sz="1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Attribute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저장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874844" y="3346917"/>
            <a:ext cx="396435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199457" y="3198546"/>
            <a:ext cx="3590638" cy="29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09947" y="5565649"/>
            <a:ext cx="826773" cy="323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4373881" y="5727535"/>
            <a:ext cx="4465319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86670" y="5312038"/>
            <a:ext cx="3521633" cy="83099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request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데이터 영역에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있는 </a:t>
            </a:r>
            <a:r>
              <a:rPr lang="en-US" altLang="ko-KR" sz="16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Attribute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값을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가져다가 출력</a:t>
            </a:r>
            <a:endParaRPr lang="en-US" altLang="ko-KR" sz="1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56107" y="1579587"/>
            <a:ext cx="4876800" cy="1449388"/>
            <a:chOff x="5292080" y="1945347"/>
            <a:chExt cx="3657600" cy="1449388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1945347"/>
              <a:ext cx="3657600" cy="144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5440581" y="2879955"/>
              <a:ext cx="218050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57847" y="2815089"/>
              <a:ext cx="16990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lang="ko-KR" altLang="en-US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부터 </a:t>
              </a:r>
              <a:r>
                <a:rPr lang="en-US" altLang="ko-KR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100</a:t>
              </a:r>
              <a:r>
                <a:rPr lang="ko-KR" altLang="en-US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까지 더한 결과는</a:t>
              </a:r>
              <a:r>
                <a:rPr lang="en-US" altLang="ko-KR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? 5050</a:t>
              </a:r>
              <a:endPara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18271" y="2550734"/>
              <a:ext cx="1656183" cy="146119"/>
            </a:xfrm>
            <a:prstGeom prst="rect">
              <a:avLst/>
            </a:prstGeom>
            <a:solidFill>
              <a:srgbClr val="C2D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37713" y="2480862"/>
              <a:ext cx="91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lang="ko-KR" altLang="en-US" sz="9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부터 </a:t>
              </a:r>
              <a:r>
                <a:rPr lang="en-US" altLang="ko-KR" sz="9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100</a:t>
              </a:r>
              <a:r>
                <a:rPr lang="ko-KR" altLang="en-US" sz="9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까지의 합</a:t>
              </a:r>
              <a:endPara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18457" y="1995270"/>
              <a:ext cx="949037" cy="130282"/>
            </a:xfrm>
            <a:prstGeom prst="rect">
              <a:avLst/>
            </a:prstGeom>
            <a:solidFill>
              <a:srgbClr val="E5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40581" y="1945689"/>
              <a:ext cx="828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lang="ko-KR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부터 </a:t>
              </a:r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100</a:t>
              </a:r>
              <a:r>
                <a:rPr lang="ko-KR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까지의 합</a:t>
              </a:r>
              <a:endPara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91232" y="2239893"/>
              <a:ext cx="606722" cy="146119"/>
            </a:xfrm>
            <a:prstGeom prst="rect">
              <a:avLst/>
            </a:prstGeom>
            <a:solidFill>
              <a:srgbClr val="EFF4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922" y="2207786"/>
              <a:ext cx="1013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50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HundredResult.jsp</a:t>
              </a:r>
              <a:endParaRPr lang="ko-KR" altLang="en-US" sz="65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33662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42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6270969"/>
              </p:ext>
            </p:extLst>
          </p:nvPr>
        </p:nvGraphicFramePr>
        <p:xfrm>
          <a:off x="815414" y="2013600"/>
          <a:ext cx="10519373" cy="4080516"/>
        </p:xfrm>
        <a:graphic>
          <a:graphicData uri="http://schemas.openxmlformats.org/drawingml/2006/table">
            <a:tbl>
              <a:tblPr/>
              <a:tblGrid>
                <a:gridCol w="10519373"/>
              </a:tblGrid>
              <a:tr h="397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EL</a:t>
                      </a: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식 데이터 이름 해석 순서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683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</a:t>
                      </a:r>
                      <a:r>
                        <a:rPr kumimoji="0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“text/html; charset=</a:t>
                      </a:r>
                      <a:r>
                        <a:rPr kumimoji="0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application.setAttribute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“RESULT ”, 100);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session.setAttribute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“RESULT ”, 200);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pageContext.setAttribute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“RESULT ”, 300);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request.setAttribute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“RESULT ”, 400);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해석 순서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</a:t>
                      </a: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결과값은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${RESULT}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-35293" y="726458"/>
            <a:ext cx="7548613" cy="972641"/>
          </a:xfrm>
          <a:prstGeom prst="rect">
            <a:avLst/>
          </a:prstGeom>
          <a:solidFill>
            <a:srgbClr val="61575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861473"/>
            <a:ext cx="1051249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데이터 이름 하나로만 구성된 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EL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2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41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7801</TotalTime>
  <Words>1523</Words>
  <Application>Microsoft Office PowerPoint</Application>
  <PresentationFormat>사용자 지정</PresentationFormat>
  <Paragraphs>319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simpson</dc:creator>
  <cp:lastModifiedBy>pc1</cp:lastModifiedBy>
  <cp:revision>546</cp:revision>
  <dcterms:created xsi:type="dcterms:W3CDTF">2015-10-05T12:48:47Z</dcterms:created>
  <dcterms:modified xsi:type="dcterms:W3CDTF">2018-02-14T01:59:05Z</dcterms:modified>
</cp:coreProperties>
</file>