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1" r:id="rId2"/>
    <p:sldId id="296" r:id="rId3"/>
    <p:sldId id="289" r:id="rId4"/>
    <p:sldId id="343" r:id="rId5"/>
    <p:sldId id="293" r:id="rId6"/>
    <p:sldId id="292" r:id="rId7"/>
    <p:sldId id="299" r:id="rId8"/>
    <p:sldId id="294" r:id="rId9"/>
    <p:sldId id="301" r:id="rId10"/>
    <p:sldId id="302" r:id="rId11"/>
    <p:sldId id="319" r:id="rId12"/>
    <p:sldId id="321" r:id="rId13"/>
    <p:sldId id="307" r:id="rId14"/>
    <p:sldId id="300" r:id="rId15"/>
    <p:sldId id="298" r:id="rId16"/>
    <p:sldId id="344" r:id="rId17"/>
    <p:sldId id="341" r:id="rId18"/>
    <p:sldId id="342" r:id="rId19"/>
    <p:sldId id="309" r:id="rId20"/>
    <p:sldId id="310" r:id="rId21"/>
    <p:sldId id="313" r:id="rId22"/>
    <p:sldId id="314" r:id="rId23"/>
    <p:sldId id="315" r:id="rId24"/>
    <p:sldId id="316" r:id="rId25"/>
    <p:sldId id="320" r:id="rId26"/>
    <p:sldId id="317" r:id="rId27"/>
    <p:sldId id="318" r:id="rId28"/>
    <p:sldId id="311" r:id="rId29"/>
    <p:sldId id="312" r:id="rId30"/>
    <p:sldId id="304" r:id="rId31"/>
    <p:sldId id="323" r:id="rId32"/>
    <p:sldId id="322" r:id="rId33"/>
    <p:sldId id="324" r:id="rId34"/>
    <p:sldId id="325" r:id="rId35"/>
    <p:sldId id="326" r:id="rId36"/>
    <p:sldId id="340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45" r:id="rId47"/>
    <p:sldId id="337" r:id="rId48"/>
    <p:sldId id="338" r:id="rId49"/>
    <p:sldId id="339" r:id="rId50"/>
    <p:sldId id="336" r:id="rId51"/>
    <p:sldId id="284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2325" autoAdjust="0"/>
  </p:normalViewPr>
  <p:slideViewPr>
    <p:cSldViewPr snapToGrid="0" showGuides="1">
      <p:cViewPr varScale="1">
        <p:scale>
          <a:sx n="84" d="100"/>
          <a:sy n="84" d="100"/>
        </p:scale>
        <p:origin x="16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70E-A3BA-4820-80CF-08718AFF590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E9AA-A1CC-4B70-B9CC-5EE00D4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8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인사말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오늘 배울 내용에 대한 설명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후 </a:t>
            </a:r>
            <a:r>
              <a:rPr lang="ko-KR" altLang="en-US" baseline="0" dirty="0" err="1" smtClean="0"/>
              <a:t>복습진행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오늘 다룰 내용 </a:t>
            </a:r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? </a:t>
            </a:r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동작원리</a:t>
            </a:r>
            <a:r>
              <a:rPr lang="en-US" altLang="ko-KR" baseline="0" dirty="0" smtClean="0"/>
              <a:t>,  </a:t>
            </a:r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기본태그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47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지시자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선언문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스크립틀릿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표현식 화살표 </a:t>
            </a:r>
            <a:r>
              <a:rPr lang="ko-KR" altLang="en-US" baseline="0" dirty="0" err="1" smtClean="0"/>
              <a:t>문제낸</a:t>
            </a:r>
            <a:r>
              <a:rPr lang="ko-KR" altLang="en-US" baseline="0" dirty="0" smtClean="0"/>
              <a:t>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 개념이 뭔지 설명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지시자 </a:t>
            </a:r>
            <a:r>
              <a:rPr lang="en-US" altLang="ko-KR" baseline="0" dirty="0" smtClean="0"/>
              <a:t>-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Container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class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변환할 때</a:t>
            </a:r>
            <a:r>
              <a:rPr lang="ko-KR" altLang="en-US" sz="120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필요한 정보를 기술하기 위해 사용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선언문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상수나 변수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작성할 때 사용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스크립틀릿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코드에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넣을 때 사용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Web browser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결과값을 출력할 때 사용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1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지시자는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소스보기로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공개되지 않는다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ex)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스크립팅언어를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지정하거나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페이지를 삽입하거나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태그 라이브러리를 지정할 때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2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12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69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9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85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8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73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35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사이트를 방문해서 보면 맨 아래 거의 대부분의 사이트들이 </a:t>
            </a:r>
            <a:r>
              <a:rPr lang="ko-KR" altLang="en-US" dirty="0" err="1" smtClean="0"/>
              <a:t>회사이름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대표전화번호 등등의</a:t>
            </a:r>
            <a:r>
              <a:rPr lang="ko-KR" altLang="en-US" baseline="0" dirty="0" smtClean="0"/>
              <a:t> 정보들이 있잖아요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다른 페이지를 이동하더라도 나와있고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모든 페이지에 공통적으로 보여주어야 할 경우</a:t>
            </a:r>
            <a:r>
              <a:rPr lang="en-US" altLang="ko-KR" baseline="0" dirty="0" smtClean="0"/>
              <a:t>!</a:t>
            </a:r>
            <a:r>
              <a:rPr lang="ko-KR" altLang="en-US" baseline="0" dirty="0" smtClean="0"/>
              <a:t>에 사용하기 적합하다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보면 비즈니스로직과 </a:t>
            </a:r>
            <a:r>
              <a:rPr lang="ko-KR" altLang="en-US" dirty="0" err="1" smtClean="0"/>
              <a:t>프리젠테이션로직이</a:t>
            </a:r>
            <a:r>
              <a:rPr lang="ko-KR" altLang="en-US" dirty="0" smtClean="0"/>
              <a:t> 혼합된 형태로 구성이 되어있습니다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여기서 말하는 비즈니스로직과 </a:t>
            </a:r>
            <a:r>
              <a:rPr lang="ko-KR" altLang="en-US" dirty="0" err="1" smtClean="0"/>
              <a:t>프리젠테이션로직이</a:t>
            </a:r>
            <a:r>
              <a:rPr lang="ko-KR" altLang="en-US" dirty="0" smtClean="0"/>
              <a:t> 뭘까요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간단히 말하면 클라이언트로부터</a:t>
            </a:r>
            <a:endParaRPr lang="en-US" altLang="ko-KR" dirty="0" smtClean="0"/>
          </a:p>
          <a:p>
            <a:r>
              <a:rPr lang="ko-KR" altLang="en-US" dirty="0" smtClean="0"/>
              <a:t>넘겨받은 데이터를 가지고 어떠한 처리를 통해 실행되는 </a:t>
            </a:r>
            <a:r>
              <a:rPr lang="ko-KR" altLang="en-US" dirty="0" err="1" smtClean="0"/>
              <a:t>응용프로그램이고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프리젠테이션로직은</a:t>
            </a:r>
            <a:r>
              <a:rPr lang="ko-KR" altLang="en-US" dirty="0" smtClean="0"/>
              <a:t> 말 그대로 </a:t>
            </a:r>
            <a:endParaRPr lang="en-US" altLang="ko-KR" dirty="0" smtClean="0"/>
          </a:p>
          <a:p>
            <a:r>
              <a:rPr lang="ko-KR" altLang="en-US" dirty="0" smtClean="0"/>
              <a:t>우리 눈에 보여지는 화면상의 디자인을 구성하기 위한 것이라고 생각하시면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45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Taglib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식을 배울 때 다시 한</a:t>
            </a:r>
            <a:r>
              <a:rPr lang="ko-KR" altLang="en-US" baseline="0" dirty="0" smtClean="0"/>
              <a:t> 번 짚고 넘어가겠습니다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11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120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주석 </a:t>
            </a:r>
            <a:r>
              <a:rPr lang="en-US" altLang="ko-KR" sz="120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서버에서 주석처리 되는 부분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브라우저에서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소스보기로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보이지 않음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주석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html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주석처리 되는 부분으로 브라우저에서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소스보기로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볼 수 있음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41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60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13;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변수가 홀수인지 짝수인지 구하시오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51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50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540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그러면 제가 이걸 쉽게 한번 바꿔보도록 하겠습니다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내가 코딩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표현식과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객체는 서로 웹 페이지에 출력해주는 역할은 같지만 이 두개를 놓고 봤을 때</a:t>
            </a:r>
            <a:endParaRPr lang="en-US" altLang="ko-KR" dirty="0" smtClean="0"/>
          </a:p>
          <a:p>
            <a:r>
              <a:rPr lang="ko-KR" altLang="en-US" dirty="0" smtClean="0"/>
              <a:t>차이가 있다면 어떤 차이가 있을까요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객체는 이런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문이나 혹은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등의 문장을 사용할 때 간결하게 처리할 수 있고</a:t>
            </a:r>
            <a:endParaRPr lang="en-US" altLang="ko-KR" dirty="0" smtClean="0"/>
          </a:p>
          <a:p>
            <a:r>
              <a:rPr lang="ko-KR" altLang="en-US" dirty="0" smtClean="0"/>
              <a:t>표현식은 보면 </a:t>
            </a:r>
            <a:r>
              <a:rPr lang="ko-KR" altLang="en-US" dirty="0" err="1" smtClean="0"/>
              <a:t>스크립트릿을</a:t>
            </a:r>
            <a:r>
              <a:rPr lang="ko-KR" altLang="en-US" dirty="0" smtClean="0"/>
              <a:t> 많이 </a:t>
            </a:r>
            <a:r>
              <a:rPr lang="ko-KR" altLang="en-US" dirty="0" err="1" smtClean="0"/>
              <a:t>사용하잖아요</a:t>
            </a:r>
            <a:r>
              <a:rPr lang="en-US" altLang="ko-KR" dirty="0" smtClean="0"/>
              <a:t>?</a:t>
            </a:r>
            <a:r>
              <a:rPr lang="ko-KR" altLang="en-US" baseline="0" dirty="0" smtClean="0"/>
              <a:t> 그래서 이보다는 하나의 값을 출력할 때 사용하는게 적합하다는 거 잘 기억해두시기 바랍니다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32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그러면 제가 이걸 쉽게 한번 바꿔보도록 하겠습니다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내가 코딩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표현식과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객체는 서로 웹 페이지에 출력해주는 역할은 같지만 이 두개를 놓고 봤을 때</a:t>
            </a:r>
            <a:endParaRPr lang="en-US" altLang="ko-KR" dirty="0" smtClean="0"/>
          </a:p>
          <a:p>
            <a:r>
              <a:rPr lang="ko-KR" altLang="en-US" dirty="0" smtClean="0"/>
              <a:t>차이가 있다면 어떤 차이가 있을까요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객체는 이런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문이나 혹은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등의 문장을 사용할 때 간결하게 처리할 수 있고</a:t>
            </a:r>
            <a:endParaRPr lang="en-US" altLang="ko-KR" dirty="0" smtClean="0"/>
          </a:p>
          <a:p>
            <a:r>
              <a:rPr lang="ko-KR" altLang="en-US" dirty="0" smtClean="0"/>
              <a:t>표현식은 보면 </a:t>
            </a:r>
            <a:r>
              <a:rPr lang="ko-KR" altLang="en-US" dirty="0" err="1" smtClean="0"/>
              <a:t>스크립트릿을</a:t>
            </a:r>
            <a:r>
              <a:rPr lang="ko-KR" altLang="en-US" dirty="0" smtClean="0"/>
              <a:t> 많이 </a:t>
            </a:r>
            <a:r>
              <a:rPr lang="ko-KR" altLang="en-US" dirty="0" err="1" smtClean="0"/>
              <a:t>사용하잖아요</a:t>
            </a:r>
            <a:r>
              <a:rPr lang="en-US" altLang="ko-KR" dirty="0" smtClean="0"/>
              <a:t>?</a:t>
            </a:r>
            <a:r>
              <a:rPr lang="ko-KR" altLang="en-US" baseline="0" dirty="0" smtClean="0"/>
              <a:t> 그래서 이보다는 하나의 값을 출력할 때 사용하는게 적합하다는 거 잘 기억해두시기 바랍니다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84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서비스라 하면 웹 기반으로 클라이언트의 요청을 받아서 어떠한 응답을 제공해주는 서비스를 말합니다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</a:t>
            </a:r>
            <a:r>
              <a:rPr lang="ko-KR" altLang="en-US" baseline="0" dirty="0" smtClean="0"/>
              <a:t> 웹 서비스를 위한</a:t>
            </a:r>
            <a:endParaRPr lang="en-US" altLang="ko-KR" baseline="0" dirty="0" smtClean="0"/>
          </a:p>
          <a:p>
            <a:r>
              <a:rPr lang="ko-KR" altLang="en-US" baseline="0" dirty="0" smtClean="0"/>
              <a:t>클라이언트와 웹 서버 사이의 요청과 관련된 정보를 저장하고 관리하는 객체가 바로 이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라는 객체입니다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16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7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보면 비즈니스로직과 </a:t>
            </a:r>
            <a:r>
              <a:rPr lang="ko-KR" altLang="en-US" dirty="0" err="1" smtClean="0"/>
              <a:t>프리젠테이션로직이</a:t>
            </a:r>
            <a:r>
              <a:rPr lang="ko-KR" altLang="en-US" dirty="0" smtClean="0"/>
              <a:t> 혼합된 형태로 구성이 되어있습니다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여기서 말하는 비즈니스로직과 </a:t>
            </a:r>
            <a:r>
              <a:rPr lang="ko-KR" altLang="en-US" dirty="0" err="1" smtClean="0"/>
              <a:t>프리젠테이션로직이</a:t>
            </a:r>
            <a:r>
              <a:rPr lang="ko-KR" altLang="en-US" dirty="0" smtClean="0"/>
              <a:t> 뭘까요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간단히 말하면 클라이언트로부터</a:t>
            </a:r>
            <a:endParaRPr lang="en-US" altLang="ko-KR" dirty="0" smtClean="0"/>
          </a:p>
          <a:p>
            <a:r>
              <a:rPr lang="ko-KR" altLang="en-US" dirty="0" smtClean="0"/>
              <a:t>넘겨받은 데이터를 가지고 어떠한 처리를 통해 실행되는 </a:t>
            </a:r>
            <a:r>
              <a:rPr lang="ko-KR" altLang="en-US" dirty="0" err="1" smtClean="0"/>
              <a:t>응용프로그램이고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프리젠테이션로직은</a:t>
            </a:r>
            <a:r>
              <a:rPr lang="ko-KR" altLang="en-US" dirty="0" smtClean="0"/>
              <a:t> 말 그대로 </a:t>
            </a:r>
            <a:endParaRPr lang="en-US" altLang="ko-KR" dirty="0" smtClean="0"/>
          </a:p>
          <a:p>
            <a:r>
              <a:rPr lang="ko-KR" altLang="en-US" dirty="0" smtClean="0"/>
              <a:t>우리 눈에 보여지는 화면상의 디자인을 구성하기 위한 것이라고 생각하시면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98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70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81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객체의 기능 중에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기능을 많이 사용을 하는데요</a:t>
            </a:r>
            <a:endParaRPr lang="en-US" altLang="ko-KR" dirty="0" smtClean="0"/>
          </a:p>
          <a:p>
            <a:r>
              <a:rPr lang="ko-KR" altLang="en-US" dirty="0" smtClean="0"/>
              <a:t>아무래도 사용자에게 응답해주는 객체이기 때문에 로그인했을 때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된 페이지를 보여주거나</a:t>
            </a:r>
            <a:endParaRPr lang="en-US" altLang="ko-KR" dirty="0" smtClean="0"/>
          </a:p>
          <a:p>
            <a:r>
              <a:rPr lang="ko-KR" altLang="en-US" dirty="0" smtClean="0"/>
              <a:t>네이버에서 카페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블로그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 등 눌렀을 때 그러한 페이지</a:t>
            </a:r>
            <a:r>
              <a:rPr lang="ko-KR" altLang="en-US" baseline="0" dirty="0" smtClean="0"/>
              <a:t> 이동이 많이 이루어집니다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그래서 이런 페이지 이동을 리다이렉트라고 하고 이 기능을 사용하기 위해 </a:t>
            </a:r>
            <a:r>
              <a:rPr lang="ko-KR" altLang="en-US" dirty="0" err="1" smtClean="0"/>
              <a:t>나온게</a:t>
            </a:r>
            <a:r>
              <a:rPr lang="ko-KR" altLang="en-US" dirty="0" smtClean="0"/>
              <a:t> 바로 </a:t>
            </a:r>
            <a:r>
              <a:rPr lang="en-US" altLang="ko-KR" dirty="0" err="1" smtClean="0"/>
              <a:t>sendRedirect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67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샌드리다이렉트메소드는</a:t>
            </a:r>
            <a:r>
              <a:rPr lang="ko-KR" altLang="en-US" dirty="0" smtClean="0"/>
              <a:t> 현재 실행중인 페이지를 중단하고 다른 페이지를 호출하는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기능인데 보시면 </a:t>
            </a:r>
            <a:r>
              <a:rPr lang="ko-KR" altLang="en-US" dirty="0" err="1" smtClean="0"/>
              <a:t>괄호안에</a:t>
            </a:r>
            <a:r>
              <a:rPr lang="ko-KR" altLang="en-US" dirty="0" smtClean="0"/>
              <a:t> 이동할 페이지를 </a:t>
            </a:r>
            <a:r>
              <a:rPr lang="ko-KR" altLang="en-US" dirty="0" err="1" smtClean="0"/>
              <a:t>지정해놓게</a:t>
            </a:r>
            <a:r>
              <a:rPr lang="ko-KR" altLang="en-US" dirty="0" smtClean="0"/>
              <a:t> 되면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요청했을 때 지정된 주소를 요청해 이동하게 되는 구조입니다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웹 컨테이너는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명령이 들어오면 웹 브라우저에게 다른 페이지로 이동하라고 명령을 내리고 웹 브라우저는</a:t>
            </a:r>
            <a:endParaRPr lang="en-US" altLang="ko-KR" dirty="0" smtClean="0"/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주소를 </a:t>
            </a:r>
            <a:r>
              <a:rPr lang="ko-KR" altLang="en-US" dirty="0" err="1" smtClean="0"/>
              <a:t>명령받은</a:t>
            </a:r>
            <a:r>
              <a:rPr lang="ko-KR" altLang="en-US" dirty="0" smtClean="0"/>
              <a:t> 주소로 바꾸고 이동하게 되는 거에요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들면 이런 식으로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6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두번의 요청을 통해서 새로운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객체가 </a:t>
            </a:r>
            <a:r>
              <a:rPr lang="ko-KR" altLang="en-US" dirty="0" err="1" smtClean="0"/>
              <a:t>생성되서</a:t>
            </a:r>
            <a:r>
              <a:rPr lang="ko-KR" altLang="en-US" dirty="0" smtClean="0"/>
              <a:t>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요청정보가</a:t>
            </a:r>
            <a:r>
              <a:rPr lang="ko-KR" altLang="en-US" baseline="0" dirty="0" smtClean="0"/>
              <a:t> 유지되기 어렵다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그렇지만 다음페이지에 정보를 넘겨야만 한다면 한 가지 방법이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뭐가 있을까요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자</a:t>
            </a:r>
            <a:r>
              <a:rPr lang="en-US" altLang="ko-KR" baseline="0" dirty="0" smtClean="0"/>
              <a:t>, get</a:t>
            </a:r>
            <a:r>
              <a:rPr lang="ko-KR" altLang="en-US" baseline="0" dirty="0" smtClean="0"/>
              <a:t>방식은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형태로 데이터를 보내죠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주소창에</a:t>
            </a:r>
            <a:r>
              <a:rPr lang="ko-KR" altLang="en-US" baseline="0" dirty="0" smtClean="0"/>
              <a:t> 물음표를 기준으로 해서 그 뒤부터 이름</a:t>
            </a:r>
            <a:r>
              <a:rPr lang="en-US" altLang="ko-KR" baseline="0" dirty="0" smtClean="0"/>
              <a:t>=</a:t>
            </a:r>
            <a:r>
              <a:rPr lang="ko-KR" altLang="en-US" baseline="0" dirty="0" smtClean="0"/>
              <a:t>값</a:t>
            </a:r>
            <a:r>
              <a:rPr lang="en-US" altLang="ko-KR" baseline="0" dirty="0" smtClean="0"/>
              <a:t>&amp;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=</a:t>
            </a:r>
            <a:r>
              <a:rPr lang="ko-KR" altLang="en-US" baseline="0" dirty="0" smtClean="0"/>
              <a:t>값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보낸게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쿼리스트링이라고</a:t>
            </a:r>
            <a:r>
              <a:rPr lang="ko-KR" altLang="en-US" baseline="0" dirty="0" smtClean="0"/>
              <a:t> 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27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361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URLEncoder.encode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en-US" altLang="ko-KR" baseline="0" dirty="0" err="1" smtClean="0"/>
              <a:t>sendRedirect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한글전송할</a:t>
            </a:r>
            <a:r>
              <a:rPr lang="ko-KR" altLang="en-US" baseline="0" dirty="0" smtClean="0"/>
              <a:t> 때 사용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Ex) </a:t>
            </a:r>
            <a:r>
              <a:rPr lang="en-US" altLang="ko-KR" baseline="0" dirty="0" err="1" smtClean="0"/>
              <a:t>response.sendRedirect</a:t>
            </a:r>
            <a:r>
              <a:rPr lang="en-US" altLang="ko-KR" baseline="0" dirty="0" smtClean="0"/>
              <a:t>(“</a:t>
            </a:r>
            <a:r>
              <a:rPr lang="en-US" altLang="ko-KR" baseline="0" dirty="0" err="1" smtClean="0"/>
              <a:t>main.jsp?name</a:t>
            </a:r>
            <a:r>
              <a:rPr lang="en-US" altLang="ko-KR" baseline="0" dirty="0" smtClean="0"/>
              <a:t>=“+</a:t>
            </a:r>
            <a:r>
              <a:rPr lang="en-US" altLang="ko-KR" baseline="0" dirty="0" err="1" smtClean="0"/>
              <a:t>URLEncoder.encode</a:t>
            </a:r>
            <a:r>
              <a:rPr lang="en-US" altLang="ko-KR" baseline="0" dirty="0" smtClean="0"/>
              <a:t>(“</a:t>
            </a:r>
            <a:r>
              <a:rPr lang="ko-KR" altLang="en-US" baseline="0" dirty="0" err="1" smtClean="0"/>
              <a:t>성윤정</a:t>
            </a:r>
            <a:r>
              <a:rPr lang="en-US" altLang="ko-KR" baseline="0" dirty="0" smtClean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58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URLEncoder.encode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en-US" altLang="ko-KR" baseline="0" dirty="0" err="1" smtClean="0"/>
              <a:t>sendRedirect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한글전송할</a:t>
            </a:r>
            <a:r>
              <a:rPr lang="ko-KR" altLang="en-US" baseline="0" dirty="0" smtClean="0"/>
              <a:t> 때 사용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Ex) </a:t>
            </a:r>
            <a:r>
              <a:rPr lang="en-US" altLang="ko-KR" baseline="0" dirty="0" err="1" smtClean="0"/>
              <a:t>response.sendRedirect</a:t>
            </a:r>
            <a:r>
              <a:rPr lang="en-US" altLang="ko-KR" baseline="0" dirty="0" smtClean="0"/>
              <a:t>(“</a:t>
            </a:r>
            <a:r>
              <a:rPr lang="en-US" altLang="ko-KR" baseline="0" dirty="0" err="1" smtClean="0"/>
              <a:t>main.jsp?name</a:t>
            </a:r>
            <a:r>
              <a:rPr lang="en-US" altLang="ko-KR" baseline="0" dirty="0" smtClean="0"/>
              <a:t>=“+</a:t>
            </a:r>
            <a:r>
              <a:rPr lang="en-US" altLang="ko-KR" baseline="0" dirty="0" err="1" smtClean="0"/>
              <a:t>URLEncoder.encode</a:t>
            </a:r>
            <a:r>
              <a:rPr lang="en-US" altLang="ko-KR" baseline="0" dirty="0" smtClean="0"/>
              <a:t>(“</a:t>
            </a:r>
            <a:r>
              <a:rPr lang="ko-KR" altLang="en-US" baseline="0" dirty="0" err="1" smtClean="0"/>
              <a:t>성윤정</a:t>
            </a:r>
            <a:r>
              <a:rPr lang="en-US" altLang="ko-KR" baseline="0" dirty="0" smtClean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34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URLEncoder.encode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en-US" altLang="ko-KR" baseline="0" dirty="0" err="1" smtClean="0"/>
              <a:t>sendRedirect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한글전송할</a:t>
            </a:r>
            <a:r>
              <a:rPr lang="ko-KR" altLang="en-US" baseline="0" dirty="0" smtClean="0"/>
              <a:t> 때 사용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Ex) </a:t>
            </a:r>
            <a:r>
              <a:rPr lang="en-US" altLang="ko-KR" baseline="0" dirty="0" err="1" smtClean="0"/>
              <a:t>response.sendRedirect</a:t>
            </a:r>
            <a:r>
              <a:rPr lang="en-US" altLang="ko-KR" baseline="0" dirty="0" smtClean="0"/>
              <a:t>(“</a:t>
            </a:r>
            <a:r>
              <a:rPr lang="en-US" altLang="ko-KR" baseline="0" dirty="0" err="1" smtClean="0"/>
              <a:t>main.jsp?name</a:t>
            </a:r>
            <a:r>
              <a:rPr lang="en-US" altLang="ko-KR" baseline="0" dirty="0" smtClean="0"/>
              <a:t>=“+</a:t>
            </a:r>
            <a:r>
              <a:rPr lang="en-US" altLang="ko-KR" baseline="0" dirty="0" err="1" smtClean="0"/>
              <a:t>URLEncoder.encode</a:t>
            </a:r>
            <a:r>
              <a:rPr lang="en-US" altLang="ko-KR" baseline="0" dirty="0" smtClean="0"/>
              <a:t>(“</a:t>
            </a:r>
            <a:r>
              <a:rPr lang="ko-KR" altLang="en-US" baseline="0" dirty="0" err="1" smtClean="0"/>
              <a:t>성윤정</a:t>
            </a:r>
            <a:r>
              <a:rPr lang="en-US" altLang="ko-KR" baseline="0" dirty="0" smtClean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519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URLEncoder.encode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en-US" altLang="ko-KR" baseline="0" dirty="0" err="1" smtClean="0"/>
              <a:t>sendRedirect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한글전송할</a:t>
            </a:r>
            <a:r>
              <a:rPr lang="ko-KR" altLang="en-US" baseline="0" dirty="0" smtClean="0"/>
              <a:t> 때 사용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Ex) </a:t>
            </a:r>
            <a:r>
              <a:rPr lang="en-US" altLang="ko-KR" baseline="0" dirty="0" err="1" smtClean="0"/>
              <a:t>response.sendRedirect</a:t>
            </a:r>
            <a:r>
              <a:rPr lang="en-US" altLang="ko-KR" baseline="0" dirty="0" smtClean="0"/>
              <a:t>(“</a:t>
            </a:r>
            <a:r>
              <a:rPr lang="en-US" altLang="ko-KR" baseline="0" dirty="0" err="1" smtClean="0"/>
              <a:t>main.jsp?name</a:t>
            </a:r>
            <a:r>
              <a:rPr lang="en-US" altLang="ko-KR" baseline="0" dirty="0" smtClean="0"/>
              <a:t>=“+</a:t>
            </a:r>
            <a:r>
              <a:rPr lang="en-US" altLang="ko-KR" baseline="0" dirty="0" err="1" smtClean="0"/>
              <a:t>URLEncoder.encode</a:t>
            </a:r>
            <a:r>
              <a:rPr lang="en-US" altLang="ko-KR" baseline="0" dirty="0" smtClean="0"/>
              <a:t>(“</a:t>
            </a:r>
            <a:r>
              <a:rPr lang="ko-KR" altLang="en-US" baseline="0" dirty="0" err="1" smtClean="0"/>
              <a:t>성윤정</a:t>
            </a:r>
            <a:r>
              <a:rPr lang="en-US" altLang="ko-KR" baseline="0" dirty="0" smtClean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8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343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URLEncoder.encode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en-US" altLang="ko-KR" baseline="0" dirty="0" err="1" smtClean="0"/>
              <a:t>sendRedirect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한글전송할</a:t>
            </a:r>
            <a:r>
              <a:rPr lang="ko-KR" altLang="en-US" baseline="0" dirty="0" smtClean="0"/>
              <a:t> 때 사용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Ex) </a:t>
            </a:r>
            <a:r>
              <a:rPr lang="en-US" altLang="ko-KR" baseline="0" dirty="0" err="1" smtClean="0"/>
              <a:t>response.sendRedirect</a:t>
            </a:r>
            <a:r>
              <a:rPr lang="en-US" altLang="ko-KR" baseline="0" dirty="0" smtClean="0"/>
              <a:t>(“</a:t>
            </a:r>
            <a:r>
              <a:rPr lang="en-US" altLang="ko-KR" baseline="0" dirty="0" err="1" smtClean="0"/>
              <a:t>main.jsp?name</a:t>
            </a:r>
            <a:r>
              <a:rPr lang="en-US" altLang="ko-KR" baseline="0" dirty="0" smtClean="0"/>
              <a:t>=“+</a:t>
            </a:r>
            <a:r>
              <a:rPr lang="en-US" altLang="ko-KR" baseline="0" dirty="0" err="1" smtClean="0"/>
              <a:t>URLEncoder.encode</a:t>
            </a:r>
            <a:r>
              <a:rPr lang="en-US" altLang="ko-KR" baseline="0" dirty="0" smtClean="0"/>
              <a:t>(“</a:t>
            </a:r>
            <a:r>
              <a:rPr lang="ko-KR" altLang="en-US" baseline="0" dirty="0" err="1" smtClean="0"/>
              <a:t>성윤정</a:t>
            </a:r>
            <a:r>
              <a:rPr lang="en-US" altLang="ko-KR" baseline="0" dirty="0" smtClean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186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URLEncoder.encode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en-US" altLang="ko-KR" baseline="0" dirty="0" err="1" smtClean="0"/>
              <a:t>sendRedirect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한글전송할</a:t>
            </a:r>
            <a:r>
              <a:rPr lang="ko-KR" altLang="en-US" baseline="0" dirty="0" smtClean="0"/>
              <a:t> 때 사용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Ex) </a:t>
            </a:r>
            <a:r>
              <a:rPr lang="en-US" altLang="ko-KR" baseline="0" dirty="0" err="1" smtClean="0"/>
              <a:t>response.sendRedirect</a:t>
            </a:r>
            <a:r>
              <a:rPr lang="en-US" altLang="ko-KR" baseline="0" dirty="0" smtClean="0"/>
              <a:t>(“</a:t>
            </a:r>
            <a:r>
              <a:rPr lang="en-US" altLang="ko-KR" baseline="0" dirty="0" err="1" smtClean="0"/>
              <a:t>main.jsp?name</a:t>
            </a:r>
            <a:r>
              <a:rPr lang="en-US" altLang="ko-KR" baseline="0" dirty="0" smtClean="0"/>
              <a:t>=“+</a:t>
            </a:r>
            <a:r>
              <a:rPr lang="en-US" altLang="ko-KR" baseline="0" dirty="0" err="1" smtClean="0"/>
              <a:t>URLEncoder.encode</a:t>
            </a:r>
            <a:r>
              <a:rPr lang="en-US" altLang="ko-KR" baseline="0" dirty="0" smtClean="0"/>
              <a:t>(“</a:t>
            </a:r>
            <a:r>
              <a:rPr lang="ko-KR" altLang="en-US" baseline="0" dirty="0" err="1" smtClean="0"/>
              <a:t>성윤정</a:t>
            </a:r>
            <a:r>
              <a:rPr lang="en-US" altLang="ko-KR" baseline="0" dirty="0" smtClean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4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서블릿과</a:t>
            </a:r>
            <a:r>
              <a:rPr lang="ko-KR" altLang="en-US" dirty="0" smtClean="0"/>
              <a:t> 마찬가지로 동적으로 작동하고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클라이언트에게 응답한다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독립적인 소프트웨어 단위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는 실행되면 </a:t>
            </a:r>
            <a:r>
              <a:rPr lang="ko-KR" altLang="en-US" baseline="0" dirty="0" err="1" smtClean="0"/>
              <a:t>자바파일을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실행하게되면</a:t>
            </a:r>
            <a:r>
              <a:rPr lang="ko-KR" altLang="en-US" baseline="0" dirty="0" smtClean="0"/>
              <a:t> 컴파일러에 의해서 클래스파일이 되고 실행되는 것처럼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서블릿으로</a:t>
            </a:r>
            <a:r>
              <a:rPr lang="ko-KR" altLang="en-US" baseline="0" dirty="0" smtClean="0"/>
              <a:t> 변환되고 클래스파일로 그리고 </a:t>
            </a:r>
            <a:r>
              <a:rPr lang="ko-KR" altLang="en-US" baseline="0" dirty="0" err="1" smtClean="0"/>
              <a:t>다시한번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로 변환되어 실행이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실행한 경우 이 경로로 한 번 찾아가보면 방금 실행한 </a:t>
            </a:r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파일이 </a:t>
            </a:r>
            <a:r>
              <a:rPr lang="ko-KR" altLang="en-US" baseline="0" dirty="0" err="1" smtClean="0"/>
              <a:t>변환되어있는</a:t>
            </a:r>
            <a:r>
              <a:rPr lang="ko-KR" altLang="en-US" baseline="0" dirty="0" smtClean="0"/>
              <a:t> 것을 볼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잠깐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그러면 </a:t>
            </a:r>
            <a:r>
              <a:rPr lang="en-US" altLang="ko-KR" baseline="0" dirty="0" smtClean="0"/>
              <a:t>JSP</a:t>
            </a:r>
            <a:r>
              <a:rPr lang="ko-KR" altLang="en-US" baseline="0" dirty="0" smtClean="0"/>
              <a:t>가 결국에는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로 변환되어 보여지게 되는데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과 무슨 차이가 있을까요</a:t>
            </a:r>
            <a:r>
              <a:rPr lang="en-US" altLang="ko-KR" baseline="0" dirty="0" smtClean="0"/>
              <a:t>?(</a:t>
            </a:r>
            <a:r>
              <a:rPr lang="ko-KR" altLang="en-US" baseline="0" dirty="0" smtClean="0"/>
              <a:t>질문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4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9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6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2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838092"/>
            <a:ext cx="12192000" cy="103397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50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2748-FAB7-4AD1-859F-6534660D67D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16326" y="2297306"/>
            <a:ext cx="28975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endParaRPr lang="en-US" altLang="ko-KR" sz="11500" b="1" dirty="0">
              <a:solidFill>
                <a:srgbClr val="3F51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20141" y="6008914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F2F2F2"/>
                </a:solidFill>
                <a:ea typeface="배달의민족 주아" panose="02020603020101020101"/>
              </a:rPr>
              <a:t>차현석</a:t>
            </a:r>
            <a:endParaRPr lang="ko-KR" altLang="en-US" sz="3600" dirty="0">
              <a:solidFill>
                <a:srgbClr val="F2F2F2"/>
              </a:solidFill>
              <a:ea typeface="배달의민족 주아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0429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0"/>
            <a:ext cx="4965539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09045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Exprsttion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1159" y="1322407"/>
            <a:ext cx="3257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&lt;%= %&gt;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0761" y="1907182"/>
            <a:ext cx="573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Web browser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결과값을 출력하기 위해 사용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8054" y="314883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상수나 변수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8054" y="3637414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8054" y="4116174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메소드호출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21" y="3085702"/>
            <a:ext cx="5206986" cy="15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328720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50688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623" y="3065054"/>
            <a:ext cx="9393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ex02hap100.jsp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만들고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1~100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 합을 구하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77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328720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50688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9385" y="1905724"/>
            <a:ext cx="99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ex03table.jsp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만들고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아래와 같은 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table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방을 만드시오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사용할 것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27" y="3887560"/>
            <a:ext cx="7999708" cy="19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1158" y="1322406"/>
            <a:ext cx="3257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선언문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&lt;%! %&gt;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0761" y="1907182"/>
            <a:ext cx="925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선언부에는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선언이나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선언하여 사용</a:t>
            </a:r>
            <a:endParaRPr lang="en-US" altLang="ko-KR" sz="2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변수와 메서드는 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페이지로부터 변환된 </a:t>
            </a:r>
            <a:r>
              <a:rPr lang="ko-KR" altLang="en-US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클래스의 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멤버로 변환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2" y="2969412"/>
            <a:ext cx="4458627" cy="3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8" y="3909644"/>
            <a:ext cx="4514117" cy="135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312999" y="3300799"/>
            <a:ext cx="1250437" cy="413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선언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04295" y="5262846"/>
            <a:ext cx="1476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선언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706055" y="630"/>
            <a:ext cx="4965539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269" y="112049"/>
            <a:ext cx="409045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Declartion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선언문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69412"/>
            <a:ext cx="5202611" cy="3256105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stCxn id="11" idx="3"/>
          </p:cNvCxnSpPr>
          <p:nvPr/>
        </p:nvCxnSpPr>
        <p:spPr>
          <a:xfrm>
            <a:off x="5182099" y="3124946"/>
            <a:ext cx="1040281" cy="12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292775" y="6225517"/>
            <a:ext cx="2809060" cy="469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declartion_jsp.java</a:t>
            </a:r>
            <a:endParaRPr lang="ko-KR" altLang="en-US" sz="2400" b="1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306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339446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61414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22226" y="2122702"/>
            <a:ext cx="8028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+, - , *, /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</a:t>
            </a:r>
            <a:r>
              <a:rPr lang="ko-KR" altLang="en-US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선언문으로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설계하고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</a:t>
            </a:r>
            <a:r>
              <a:rPr lang="ko-KR" altLang="en-US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호출하시오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22" y="3288641"/>
            <a:ext cx="1115505" cy="167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973661" y="5173731"/>
            <a:ext cx="2325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ex04cal.jsp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540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339446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9" y="112049"/>
            <a:ext cx="261414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46" y="1546428"/>
            <a:ext cx="5774005" cy="40430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24851" y="2075265"/>
            <a:ext cx="283907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속성</a:t>
            </a:r>
            <a:endParaRPr lang="en-US" altLang="ko-KR" sz="4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테두리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able td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여백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</a:p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폭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800</a:t>
            </a:r>
          </a:p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높이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500</a:t>
            </a:r>
          </a:p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가운데정렬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68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339446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9" y="112049"/>
            <a:ext cx="261414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05936" y="1089750"/>
            <a:ext cx="5438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값이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짝수였을 때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배경색을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gray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바꾸시오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07" y="2304548"/>
            <a:ext cx="6391746" cy="43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1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5005" y="4911019"/>
            <a:ext cx="2235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endParaRPr lang="ko-KR" altLang="en-US" sz="48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908220" y="1983148"/>
            <a:ext cx="2113516" cy="2330548"/>
            <a:chOff x="3931742" y="1772872"/>
            <a:chExt cx="1501903" cy="1656128"/>
          </a:xfrm>
        </p:grpSpPr>
        <p:sp>
          <p:nvSpPr>
            <p:cNvPr id="15" name="TextBox 14"/>
            <p:cNvSpPr txBox="1"/>
            <p:nvPr/>
          </p:nvSpPr>
          <p:spPr>
            <a:xfrm>
              <a:off x="4305555" y="2508485"/>
              <a:ext cx="752126" cy="32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89629" y="1881130"/>
              <a:ext cx="862573" cy="32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17212" y="2311135"/>
              <a:ext cx="1119982" cy="841459"/>
            </a:xfrm>
            <a:prstGeom prst="rect">
              <a:avLst/>
            </a:prstGeom>
            <a:noFill/>
            <a:ln w="38100">
              <a:solidFill>
                <a:srgbClr val="3F51B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31742" y="1772872"/>
              <a:ext cx="1501903" cy="16561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136216" y="1983148"/>
            <a:ext cx="2113516" cy="2330548"/>
            <a:chOff x="1140806" y="1772872"/>
            <a:chExt cx="1501903" cy="1656128"/>
          </a:xfrm>
        </p:grpSpPr>
        <p:sp>
          <p:nvSpPr>
            <p:cNvPr id="10" name="TextBox 9"/>
            <p:cNvSpPr txBox="1"/>
            <p:nvPr/>
          </p:nvSpPr>
          <p:spPr>
            <a:xfrm>
              <a:off x="1514115" y="1885956"/>
              <a:ext cx="755284" cy="31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8658" y="2527137"/>
              <a:ext cx="866198" cy="31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31767" y="2311135"/>
              <a:ext cx="1119982" cy="841459"/>
            </a:xfrm>
            <a:prstGeom prst="rect">
              <a:avLst/>
            </a:prstGeom>
            <a:noFill/>
            <a:ln w="38100">
              <a:solidFill>
                <a:srgbClr val="3F51B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40806" y="1772872"/>
              <a:ext cx="1501903" cy="16561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29981" y="4349031"/>
            <a:ext cx="1725983" cy="48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복잡한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로직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1097" y="4349032"/>
            <a:ext cx="1412308" cy="48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구성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98512" y="4911019"/>
            <a:ext cx="13174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8233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213" y="1260364"/>
            <a:ext cx="29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구성요소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1602" y="4046642"/>
            <a:ext cx="1205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1602" y="3292201"/>
            <a:ext cx="12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선언문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1602" y="4776957"/>
            <a:ext cx="181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스크립트릿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1601" y="2536769"/>
            <a:ext cx="12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935" y="2536770"/>
            <a:ext cx="2086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&lt;%@ %&gt;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935" y="3292201"/>
            <a:ext cx="1915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&lt;%! %&gt;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6935" y="4046643"/>
            <a:ext cx="1669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3.&lt;% %&gt;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4343" y="4752833"/>
            <a:ext cx="191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4.&lt;%= %&gt;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52123" y="2116595"/>
            <a:ext cx="8326578" cy="3636302"/>
          </a:xfrm>
          <a:prstGeom prst="rect">
            <a:avLst/>
          </a:prstGeom>
          <a:noFill/>
          <a:ln w="38100">
            <a:solidFill>
              <a:srgbClr val="3F51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9" idx="3"/>
            <a:endCxn id="14" idx="1"/>
          </p:cNvCxnSpPr>
          <p:nvPr/>
        </p:nvCxnSpPr>
        <p:spPr>
          <a:xfrm>
            <a:off x="3743661" y="2829158"/>
            <a:ext cx="3967941" cy="15098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3"/>
            <a:endCxn id="15" idx="1"/>
          </p:cNvCxnSpPr>
          <p:nvPr/>
        </p:nvCxnSpPr>
        <p:spPr>
          <a:xfrm>
            <a:off x="3572808" y="3584589"/>
            <a:ext cx="413879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7" idx="1"/>
          </p:cNvCxnSpPr>
          <p:nvPr/>
        </p:nvCxnSpPr>
        <p:spPr>
          <a:xfrm>
            <a:off x="3325989" y="4339031"/>
            <a:ext cx="4385613" cy="7303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8" idx="1"/>
          </p:cNvCxnSpPr>
          <p:nvPr/>
        </p:nvCxnSpPr>
        <p:spPr>
          <a:xfrm flipV="1">
            <a:off x="3572808" y="2829157"/>
            <a:ext cx="4138793" cy="221606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863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7047" y="1290821"/>
            <a:ext cx="3257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&lt;%@ %&gt;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761" y="2037174"/>
            <a:ext cx="759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Web Container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class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변환할 때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필요한 정보를 기술하기 위해 사용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7380" y="3852504"/>
            <a:ext cx="34761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 </a:t>
            </a:r>
            <a:r>
              <a:rPr lang="ko-KR" altLang="en-US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66099" y="5235123"/>
            <a:ext cx="3476162" cy="74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include </a:t>
            </a:r>
            <a:r>
              <a:rPr lang="ko-KR" altLang="en-US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4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7647" y="3473365"/>
            <a:ext cx="34821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taglib</a:t>
            </a:r>
            <a:r>
              <a:rPr lang="en-US" altLang="ko-KR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4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82071" y="61263"/>
            <a:ext cx="1231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160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825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765" y="2112063"/>
            <a:ext cx="6752753" cy="435301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442782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64749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 필요한가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6038" y="1214510"/>
            <a:ext cx="347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97051" y="2112063"/>
            <a:ext cx="6768467" cy="1348959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74902" y="1591539"/>
            <a:ext cx="352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Code(Business Logic)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633" y="5730843"/>
            <a:ext cx="4363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Code(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Pregentation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Logic)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97051" y="3519881"/>
            <a:ext cx="6768467" cy="221096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82071" y="61263"/>
            <a:ext cx="1231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130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27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54" y="2648782"/>
            <a:ext cx="5119585" cy="3165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1158" y="1322408"/>
            <a:ext cx="2964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-1. page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686" y="2585361"/>
            <a:ext cx="5079444" cy="381709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901007" y="3629722"/>
            <a:ext cx="416689" cy="795759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565" y="2648783"/>
            <a:ext cx="4874113" cy="316566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332602" y="2557646"/>
            <a:ext cx="3080572" cy="274871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9538" y="5897151"/>
            <a:ext cx="274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페이지의 전체적인 속성을 지정</a:t>
            </a:r>
            <a:endParaRPr lang="ko-KR" altLang="en-US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5903" y="5905581"/>
            <a:ext cx="1467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mport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사용</a:t>
            </a:r>
            <a:endParaRPr lang="ko-KR" altLang="en-US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2049" y="1922975"/>
            <a:ext cx="5389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페이지의 전체적인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환경설정을 할 때 사용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19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11424" y="1196752"/>
          <a:ext cx="10668000" cy="4991701"/>
        </p:xfrm>
        <a:graphic>
          <a:graphicData uri="http://schemas.openxmlformats.org/drawingml/2006/table">
            <a:tbl>
              <a:tblPr/>
              <a:tblGrid>
                <a:gridCol w="1613004"/>
                <a:gridCol w="5486401"/>
                <a:gridCol w="1930400"/>
                <a:gridCol w="1638195"/>
              </a:tblGrid>
              <a:tr h="31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사용빈도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기본값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contentType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브라우저로 내보내는 내용의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MIME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형식 지정 및 문자집합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매우 높음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text/html;charset=ISO-8859-1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pageEncoding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페이지에 대한 문자집합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거의 사용하지 않음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ISO-8859-1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import 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페이지에서 사용할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Java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패키지나 클래스를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높음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errorPage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에러가 발생할 때에 대신 호출되어 처리될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중간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isErrorPage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페이지가 에러를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+mj-lt"/>
                        </a:rPr>
                        <a:t>핸들링하는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 페이지인지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중간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false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info 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페이지에 대한 설명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거의 사용하지 않음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buffer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버퍼의 크기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거의 사용하지 않음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8KB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autoflush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버퍼의 내용을 자동으로 브라우저로 보낼지에 대한 설정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거의 사용하지 않음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true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session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세션의 사용유무 설정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중간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true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language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스크립트 언어 종류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거의 사용하지 않음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java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isThreadSafe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페이지에 대한 접근은 한 순간에 하나의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+mj-lt"/>
                        </a:rPr>
                        <a:t>쓰레드만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 접근하도록 하여 동시 접근으로 인한 위험성 제거 설정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거의 사용하지 않음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true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extends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페이지를 기본적인 클래스가 아닌 다른 클래스로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+mj-lt"/>
                        </a:rPr>
                        <a:t>부터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 상속하도록 변경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smtClean="0">
                          <a:solidFill>
                            <a:srgbClr val="000000"/>
                          </a:solidFill>
                          <a:latin typeface="+mj-lt"/>
                        </a:rPr>
                        <a:t>거의 사용하지 않음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javax.servlet.jsp.HttpJspPage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911424" y="1685568"/>
            <a:ext cx="172819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65195" y="2462416"/>
            <a:ext cx="172819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86963" y="2767220"/>
            <a:ext cx="172819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779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40738"/>
              </p:ext>
            </p:extLst>
          </p:nvPr>
        </p:nvGraphicFramePr>
        <p:xfrm>
          <a:off x="899239" y="3034337"/>
          <a:ext cx="7872875" cy="640080"/>
        </p:xfrm>
        <a:graphic>
          <a:graphicData uri="http://schemas.openxmlformats.org/drawingml/2006/table">
            <a:tbl>
              <a:tblPr/>
              <a:tblGrid>
                <a:gridCol w="7872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= “text/html; </a:t>
                      </a:r>
                      <a:r>
                        <a:rPr kumimoji="0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charset</a:t>
                      </a: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 ” %&gt;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44099"/>
              </p:ext>
            </p:extLst>
          </p:nvPr>
        </p:nvGraphicFramePr>
        <p:xfrm>
          <a:off x="899240" y="4607857"/>
          <a:ext cx="7872875" cy="648072"/>
        </p:xfrm>
        <a:graphic>
          <a:graphicData uri="http://schemas.openxmlformats.org/drawingml/2006/table">
            <a:tbl>
              <a:tblPr/>
              <a:tblGrid>
                <a:gridCol w="7872875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= “text/html ” %&gt;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>
            <a:stCxn id="14" idx="6"/>
            <a:endCxn id="13" idx="1"/>
          </p:cNvCxnSpPr>
          <p:nvPr/>
        </p:nvCxnSpPr>
        <p:spPr>
          <a:xfrm>
            <a:off x="8207230" y="3375533"/>
            <a:ext cx="1281165" cy="193355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88395" y="3214945"/>
            <a:ext cx="2139725" cy="7078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한글이 포함된 </a:t>
            </a:r>
            <a:r>
              <a:rPr lang="en-US" altLang="ko-KR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</a:p>
          <a:p>
            <a:pPr lvl="0">
              <a:defRPr lang="ko-KR" altLang="en-US"/>
            </a:pP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페이지일 경우</a:t>
            </a:r>
            <a:endParaRPr lang="en-US" altLang="ko-KR" sz="2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99773" y="3123505"/>
            <a:ext cx="2507457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772115" y="4895889"/>
            <a:ext cx="768085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40201" y="4391834"/>
            <a:ext cx="2270800" cy="101566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영문자로만</a:t>
            </a:r>
            <a:endParaRPr lang="en-US" altLang="ko-KR" sz="2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구성된 </a:t>
            </a:r>
            <a:r>
              <a:rPr lang="en-US" altLang="ko-KR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</a:t>
            </a:r>
            <a:endParaRPr lang="en-US" altLang="ko-KR" sz="2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경우</a:t>
            </a:r>
            <a:endParaRPr lang="en-US" altLang="ko-KR" sz="2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4581" y="2085660"/>
            <a:ext cx="9744379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페이지가 생성하는 문서의 종류와 </a:t>
            </a:r>
            <a:r>
              <a:rPr lang="ko-KR" altLang="en-US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방식을 지정하기 위해 사용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046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Picture 14"/>
          <p:cNvPicPr>
            <a:picLocks noChangeAspect="1" noChangeArrowheads="1"/>
          </p:cNvPicPr>
          <p:nvPr/>
        </p:nvPicPr>
        <p:blipFill rotWithShape="1">
          <a:blip r:embed="rId3" cstate="print"/>
          <a:srcRect l="27490" t="15903" r="27400" b="69353"/>
          <a:stretch/>
        </p:blipFill>
        <p:spPr bwMode="auto">
          <a:xfrm>
            <a:off x="74269" y="3342860"/>
            <a:ext cx="11945952" cy="130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296511" y="2419233"/>
            <a:ext cx="9957739" cy="95410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페이지가 </a:t>
            </a:r>
            <a:r>
              <a:rPr lang="ko-KR" altLang="en-US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클래스로 </a:t>
            </a:r>
            <a:r>
              <a:rPr lang="ko-KR" altLang="en-US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변활될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때 </a:t>
            </a:r>
            <a:r>
              <a:rPr lang="en-US" altLang="ko-KR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contentType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lvl="0" algn="ctr">
              <a:defRPr lang="ko-KR" altLang="en-US"/>
            </a:pPr>
            <a:r>
              <a:rPr lang="ko-KR" altLang="en-US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애트리뷰트의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값은 </a:t>
            </a:r>
            <a:r>
              <a:rPr lang="en-US" altLang="ko-KR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setContentType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호출문의 </a:t>
            </a:r>
            <a:r>
              <a:rPr lang="ko-KR" altLang="en-US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파라미티가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됨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379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0962" y="2716086"/>
            <a:ext cx="8682149" cy="138499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자바의 </a:t>
            </a:r>
            <a:r>
              <a:rPr lang="en-US" altLang="ko-KR" sz="2800" b="1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import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문과 마찬가지로 다른 패키지에 속하는 클래스나 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 lang="ko-KR" altLang="en-US"/>
            </a:pP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인터페이스를 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역할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ctr">
              <a:defRPr lang="ko-KR" altLang="en-US"/>
            </a:pP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605"/>
              </p:ext>
            </p:extLst>
          </p:nvPr>
        </p:nvGraphicFramePr>
        <p:xfrm>
          <a:off x="1398239" y="3909742"/>
          <a:ext cx="7200800" cy="502920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 “</a:t>
                      </a:r>
                      <a:r>
                        <a:rPr kumimoji="0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java.util.GregorianCalendar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 %&gt;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606485" y="4701830"/>
            <a:ext cx="3168352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7237" y="4361727"/>
            <a:ext cx="9697077" cy="7078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Java.util</a:t>
            </a:r>
            <a:r>
              <a:rPr lang="en-US" altLang="ko-KR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패키지의 </a:t>
            </a:r>
            <a:endParaRPr lang="en-US" altLang="ko-KR" sz="2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0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GregorianCalendar</a:t>
            </a: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클래스를 </a:t>
            </a:r>
            <a:r>
              <a:rPr lang="en-US" altLang="ko-KR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23419" y="4361727"/>
            <a:ext cx="0" cy="288032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20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339446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9" y="112049"/>
            <a:ext cx="261414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2282" y="3001683"/>
            <a:ext cx="81742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ex06calendar.jsp</a:t>
            </a:r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만들고 현재 시간을 받아오자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334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90" y="2247354"/>
            <a:ext cx="7553318" cy="222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62529" y="4678622"/>
            <a:ext cx="5451279" cy="76944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나누는 것은 불가능</a:t>
            </a:r>
            <a:endParaRPr lang="en-US" altLang="ko-KR" sz="4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123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3" y="2172970"/>
            <a:ext cx="4652273" cy="328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365" y="1681827"/>
            <a:ext cx="3777307" cy="393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5754595" y="3791171"/>
            <a:ext cx="1453925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916228" y="5618496"/>
            <a:ext cx="2934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errorpage.jsp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736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1158" y="1322408"/>
            <a:ext cx="3509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-2. include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22049" y="1861419"/>
            <a:ext cx="5187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현제 페이지에 다른 파일의 내용을 삽입할 때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42" y="2572163"/>
            <a:ext cx="3898045" cy="27743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395" y="2572163"/>
            <a:ext cx="3914175" cy="277433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362018" y="5346495"/>
            <a:ext cx="257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ex07mainPage.jsp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783096" y="5346496"/>
            <a:ext cx="2422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ex07subPage.jsp</a:t>
            </a:r>
            <a:endParaRPr lang="ko-KR" altLang="en-US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5005892" y="6011476"/>
            <a:ext cx="2509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ex05calendar.jsp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1643066" y="4752610"/>
            <a:ext cx="3782195" cy="549226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28384" y="4752610"/>
            <a:ext cx="3782195" cy="549226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endCxn id="24" idx="0"/>
          </p:cNvCxnSpPr>
          <p:nvPr/>
        </p:nvCxnSpPr>
        <p:spPr>
          <a:xfrm flipH="1">
            <a:off x="6260595" y="5102679"/>
            <a:ext cx="515321" cy="908797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3"/>
            <a:endCxn id="24" idx="0"/>
          </p:cNvCxnSpPr>
          <p:nvPr/>
        </p:nvCxnSpPr>
        <p:spPr>
          <a:xfrm>
            <a:off x="5425261" y="5027223"/>
            <a:ext cx="835334" cy="984253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1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94" y="2384640"/>
            <a:ext cx="5656162" cy="42318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1159" y="1322408"/>
            <a:ext cx="328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-3. </a:t>
            </a:r>
            <a:r>
              <a:rPr lang="en-US" altLang="ko-KR" sz="32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taglib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79712" y="2538876"/>
            <a:ext cx="4158638" cy="260713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25159" y="3841770"/>
            <a:ext cx="5506815" cy="1174630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2049" y="1861419"/>
            <a:ext cx="8320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 라이브러리에서 태그를 가져와 사용할 수 있는 기능 제공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JSTL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584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442782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64749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 필요한가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9368" y="1407864"/>
            <a:ext cx="361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수정이 어렵다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016152" y="2529067"/>
            <a:ext cx="1440160" cy="1710569"/>
            <a:chOff x="2123728" y="1149213"/>
            <a:chExt cx="1440160" cy="171056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1149213"/>
              <a:ext cx="1440160" cy="144016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45516" y="2490450"/>
              <a:ext cx="1412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Programmer</a:t>
              </a:r>
              <a:endPara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853310" y="2524050"/>
            <a:ext cx="1513235" cy="1710569"/>
            <a:chOff x="2087190" y="1149213"/>
            <a:chExt cx="1513235" cy="171056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1149213"/>
              <a:ext cx="1440160" cy="144016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087190" y="2490450"/>
              <a:ext cx="1513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Designer</a:t>
              </a:r>
              <a:endPara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5240288" y="3088131"/>
            <a:ext cx="283616" cy="266788"/>
          </a:xfrm>
          <a:prstGeom prst="rightArrow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flipH="1">
            <a:off x="6748040" y="3088131"/>
            <a:ext cx="283616" cy="266788"/>
          </a:xfrm>
          <a:prstGeom prst="rightArrow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309" y="2518181"/>
            <a:ext cx="1440160" cy="14401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48" y="2529067"/>
            <a:ext cx="1440160" cy="1440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49368" y="4973702"/>
            <a:ext cx="6119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프로그램이 복잡해지면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통해 출력되는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HTML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페이지를 상상하기 어렵다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52110" y="2824590"/>
            <a:ext cx="1361420" cy="1085190"/>
            <a:chOff x="5452110" y="2824590"/>
            <a:chExt cx="1361420" cy="108519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110" y="2824590"/>
              <a:ext cx="1361420" cy="108519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55139" y="3092004"/>
              <a:ext cx="952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ervlet</a:t>
              </a:r>
              <a:endPara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82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4" grpId="1" animBg="1"/>
      <p:bldP spid="14" grpId="2" animBg="1"/>
      <p:bldP spid="15" grpId="0" animBg="1"/>
      <p:bldP spid="15" grpId="1" animBg="1"/>
      <p:bldP spid="15" grpId="4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0"/>
            <a:ext cx="4965539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09045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Annotation(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주석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21161"/>
            <a:ext cx="6534150" cy="34480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1159" y="1322406"/>
            <a:ext cx="3743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주석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&lt;%--  --%&gt;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5521" y="1876656"/>
            <a:ext cx="652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테스트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목적으로 사용되는 태그 </a:t>
            </a:r>
            <a:endParaRPr lang="ko-KR" altLang="en-US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51792" y="4728178"/>
            <a:ext cx="1819143" cy="353313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52275" y="5162940"/>
            <a:ext cx="2001057" cy="688507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7" y="2901160"/>
            <a:ext cx="83534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03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16" y="1121230"/>
            <a:ext cx="9214668" cy="51162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575956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97923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Implict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Object)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26122" y="3986272"/>
            <a:ext cx="3989478" cy="444214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58610" y="4845695"/>
            <a:ext cx="3418047" cy="357676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82071" y="61263"/>
            <a:ext cx="1231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180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8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50" y="1077684"/>
            <a:ext cx="10303448" cy="44196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11050" y="5589881"/>
            <a:ext cx="995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선언을 하지 않고도 사용할 수 있는 객체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51643" y="2288343"/>
            <a:ext cx="7030357" cy="2632002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706055" y="631"/>
            <a:ext cx="575956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9" y="112049"/>
            <a:ext cx="497923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Implict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Object)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82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55950"/>
              </p:ext>
            </p:extLst>
          </p:nvPr>
        </p:nvGraphicFramePr>
        <p:xfrm>
          <a:off x="1524374" y="2372889"/>
          <a:ext cx="9161304" cy="4008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4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46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898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6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이름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제공하는 기능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변수의 역할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타입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request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doGet</a:t>
                      </a: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en-US" altLang="ko-KR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doPost</a:t>
                      </a: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메서드의 첫 번째 </a:t>
                      </a:r>
                      <a:r>
                        <a:rPr kumimoji="0" lang="ko-KR" altLang="en-US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파라미터와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동일한 역할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javax.servlet.http.HttpServletRequest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response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doGet</a:t>
                      </a: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en-US" altLang="ko-KR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doPost</a:t>
                      </a: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메서드의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두 번째 </a:t>
                      </a:r>
                      <a:r>
                        <a:rPr kumimoji="0" lang="ko-KR" altLang="en-US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파라미터와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동일한 역할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javax.servlet.http.HttpServletResponse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브라우저로 </a:t>
                      </a: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코드를 출력하는 기능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javax.servlet.jsp.JspWriter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application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페이지가 속하는 웹 애플리케이션에 관련된 기능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javax.servlet.ServletContext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3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config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페이지의 구성 정보를 가져오는 기능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javax.servlet.ServletConfig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pageContext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범위 내에서 사용할 수 있는 데이터 저장 기능 등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javax.servlet.jsp.PageContext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Session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세션에 관련된 기능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javax.servlet.http.HttpSession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페이지로부터 생성된 </a:t>
                      </a:r>
                      <a:r>
                        <a:rPr kumimoji="0" lang="ko-KR" altLang="en-US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서블릿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java.lang.Object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Exception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익셉션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객체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java.lang.Throwable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5385" y="1185598"/>
            <a:ext cx="957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안에서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내장객체를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사용할 수 있는 이유는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class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변환시키면서 자동으로 내장 객체를 선언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706055" y="631"/>
            <a:ext cx="575956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69" y="112049"/>
            <a:ext cx="497923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Implict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Object)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17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1"/>
            <a:ext cx="266394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180831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7117" y="2828835"/>
            <a:ext cx="9579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class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getWriter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호출해서 얻은 </a:t>
            </a:r>
            <a:r>
              <a:rPr lang="en-US" altLang="ko-KR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PrintWriter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객체와 비슷한 역할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16" y="575678"/>
            <a:ext cx="7892668" cy="28898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716" y="3583895"/>
            <a:ext cx="7892668" cy="27881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72534" y="2374116"/>
            <a:ext cx="3899666" cy="369084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41716" y="3620694"/>
            <a:ext cx="7494170" cy="1665443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4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4" y="631"/>
            <a:ext cx="322334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70" y="112049"/>
            <a:ext cx="244302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예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40" y="2397449"/>
            <a:ext cx="3862806" cy="191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50" y="1720602"/>
            <a:ext cx="3391838" cy="314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78916" y="5126707"/>
            <a:ext cx="9655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Scriptlet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다중으로 사용하지 않음으로써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코드가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간결해짐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31597" y="4258133"/>
            <a:ext cx="1812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</a:t>
            </a: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x08out.jsp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148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4" y="631"/>
            <a:ext cx="322334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70" y="112049"/>
            <a:ext cx="244302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예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49" y="1544605"/>
            <a:ext cx="8702456" cy="12348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49" y="3757093"/>
            <a:ext cx="3197074" cy="17202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790" y="3757093"/>
            <a:ext cx="3577215" cy="17202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0935" y="2890501"/>
            <a:ext cx="9655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표현식을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사용하는 경우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6200" y="5722727"/>
            <a:ext cx="9655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&lt;out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객체를 사용하는 경우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0302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366440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58667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equest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009" y="2551038"/>
            <a:ext cx="10571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데이터를 전달할 때 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Message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구성해 여러 정보를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수 있도록 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저장하고 관리하는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706055" y="631"/>
            <a:ext cx="366440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69" y="112049"/>
            <a:ext cx="258667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equest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1488" y="4469621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ex09request.html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48792" y="5194408"/>
            <a:ext cx="8962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데이터들을 아래의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 전송할 수 있는 조건을 완성하시오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이름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ex09request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전송방식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post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6" y="2394404"/>
            <a:ext cx="11487964" cy="19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9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706055" y="631"/>
            <a:ext cx="366440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69" y="112049"/>
            <a:ext cx="258667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equest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4031" y="4567588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ex09request.jsp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5" y="2038400"/>
            <a:ext cx="11431783" cy="2421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08020" y="5433894"/>
            <a:ext cx="8962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평균과 학점을 구하시오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100~95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A+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95~85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85~80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B+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80~70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~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10264" y="3947311"/>
            <a:ext cx="775689" cy="3530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76900" y="3911126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강조태그적용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272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53" y="1951776"/>
            <a:ext cx="4974743" cy="32068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442782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64749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 필요한가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5571" y="1332562"/>
            <a:ext cx="347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1316" y="1917337"/>
            <a:ext cx="4974742" cy="3206859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80218" y="5265499"/>
            <a:ext cx="2158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(HTML)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67432" y="5265500"/>
            <a:ext cx="2872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(Java)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6068" y="3005369"/>
            <a:ext cx="2645699" cy="15756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361" y="1917337"/>
            <a:ext cx="4735844" cy="3206859"/>
          </a:xfrm>
          <a:prstGeom prst="rect">
            <a:avLst/>
          </a:prstGeom>
        </p:spPr>
      </p:pic>
      <p:cxnSp>
        <p:nvCxnSpPr>
          <p:cNvPr id="13" name="꺾인 연결선 12"/>
          <p:cNvCxnSpPr>
            <a:stCxn id="3" idx="3"/>
            <a:endCxn id="14" idx="1"/>
          </p:cNvCxnSpPr>
          <p:nvPr/>
        </p:nvCxnSpPr>
        <p:spPr>
          <a:xfrm flipV="1">
            <a:off x="5646058" y="3467315"/>
            <a:ext cx="1479402" cy="53452"/>
          </a:xfrm>
          <a:prstGeom prst="bentConnector3">
            <a:avLst>
              <a:gd name="adj1" fmla="val 50000"/>
            </a:avLst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125460" y="3141553"/>
            <a:ext cx="3186437" cy="651524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91361" y="1954661"/>
            <a:ext cx="4735844" cy="316953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7" idx="3"/>
          </p:cNvCxnSpPr>
          <p:nvPr/>
        </p:nvCxnSpPr>
        <p:spPr>
          <a:xfrm>
            <a:off x="3721767" y="3793212"/>
            <a:ext cx="3169594" cy="6231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2434" y="1369886"/>
            <a:ext cx="347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377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7" grpId="0" animBg="1"/>
      <p:bldP spid="14" grpId="0" animBg="1"/>
      <p:bldP spid="16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33" y="1929327"/>
            <a:ext cx="64135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51" y="1835150"/>
            <a:ext cx="1778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59886" y="4935333"/>
            <a:ext cx="342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ex09maketable.html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56175" y="5022167"/>
            <a:ext cx="313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ex09maketable.jsp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706055" y="631"/>
            <a:ext cx="366440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69" y="112049"/>
            <a:ext cx="258667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equest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9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366440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88408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esponse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7117" y="2778038"/>
            <a:ext cx="9579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실행결과를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되돌려줄 때 사용하는 </a:t>
            </a:r>
            <a:r>
              <a:rPr lang="ko-KR" altLang="en-US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078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593427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9" y="112049"/>
            <a:ext cx="515394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response.sendRedirect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7116" y="1346851"/>
            <a:ext cx="9579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실행 중인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실행을 중단하고 다른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대신 호출되도록 만드는 기능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77883" y="4012150"/>
            <a:ext cx="4857750" cy="993378"/>
            <a:chOff x="3677883" y="4344794"/>
            <a:chExt cx="4857750" cy="993378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883" y="4344794"/>
              <a:ext cx="48577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960156" y="4968840"/>
              <a:ext cx="2293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ex10sendridirect.jsp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6275127" y="4436126"/>
            <a:ext cx="1948148" cy="0"/>
          </a:xfrm>
          <a:prstGeom prst="line">
            <a:avLst/>
          </a:prstGeom>
          <a:ln w="28575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36271" y="5300469"/>
            <a:ext cx="254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이동할 페이지 지정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249201" y="4436126"/>
            <a:ext cx="829928" cy="775503"/>
          </a:xfrm>
          <a:prstGeom prst="straightConnector1">
            <a:avLst/>
          </a:prstGeom>
          <a:ln w="28575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878262" y="2803351"/>
            <a:ext cx="4219575" cy="1047844"/>
            <a:chOff x="3878262" y="3135995"/>
            <a:chExt cx="4219575" cy="1047844"/>
          </a:xfrm>
        </p:grpSpPr>
        <p:sp>
          <p:nvSpPr>
            <p:cNvPr id="14" name="TextBox 13"/>
            <p:cNvSpPr txBox="1"/>
            <p:nvPr/>
          </p:nvSpPr>
          <p:spPr>
            <a:xfrm>
              <a:off x="4960156" y="3814507"/>
              <a:ext cx="2293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ex10sendridirect.html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8262" y="3135995"/>
              <a:ext cx="4219575" cy="66675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529" y="2537654"/>
            <a:ext cx="5078456" cy="35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799551" y="1233646"/>
            <a:ext cx="1403710" cy="1399386"/>
            <a:chOff x="7327983" y="657159"/>
            <a:chExt cx="1403710" cy="1399386"/>
          </a:xfrm>
        </p:grpSpPr>
        <p:sp>
          <p:nvSpPr>
            <p:cNvPr id="7" name="타원 6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718183" y="5170135"/>
            <a:ext cx="1403710" cy="1399386"/>
            <a:chOff x="7327983" y="657159"/>
            <a:chExt cx="1403710" cy="1399386"/>
          </a:xfrm>
        </p:grpSpPr>
        <p:sp>
          <p:nvSpPr>
            <p:cNvPr id="13" name="타원 12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2307" y="879177"/>
              <a:ext cx="13993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Naver</a:t>
              </a:r>
              <a:r>
                <a:rPr lang="en-US" altLang="ko-KR" sz="2800" dirty="0" smtClean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20700000">
            <a:off x="3962711" y="1913477"/>
            <a:ext cx="4487360" cy="532521"/>
            <a:chOff x="3973469" y="1881204"/>
            <a:chExt cx="4487360" cy="532521"/>
          </a:xfrm>
        </p:grpSpPr>
        <p:sp>
          <p:nvSpPr>
            <p:cNvPr id="16" name="TextBox 15"/>
            <p:cNvSpPr txBox="1"/>
            <p:nvPr/>
          </p:nvSpPr>
          <p:spPr>
            <a:xfrm>
              <a:off x="4148339" y="1881204"/>
              <a:ext cx="3903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</a:t>
              </a:r>
              <a:r>
                <a:rPr lang="ko-KR" altLang="en-US" sz="24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973469" y="2413725"/>
              <a:ext cx="4487360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 rot="20700000">
            <a:off x="3974594" y="2678219"/>
            <a:ext cx="4420848" cy="505054"/>
            <a:chOff x="3926740" y="2677433"/>
            <a:chExt cx="4420848" cy="505054"/>
          </a:xfrm>
        </p:grpSpPr>
        <p:sp>
          <p:nvSpPr>
            <p:cNvPr id="19" name="TextBox 18"/>
            <p:cNvSpPr txBox="1"/>
            <p:nvPr/>
          </p:nvSpPr>
          <p:spPr>
            <a:xfrm>
              <a:off x="4152874" y="2720822"/>
              <a:ext cx="4141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2.http://www.naver.com </a:t>
              </a:r>
              <a:r>
                <a:rPr lang="ko-KR" altLang="en-US" sz="24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endPara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 flipV="1">
              <a:off x="3926740" y="2677433"/>
              <a:ext cx="4420848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244" y="4125331"/>
            <a:ext cx="1760098" cy="127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471527" y="2959445"/>
            <a:ext cx="2476960" cy="1739040"/>
            <a:chOff x="1421730" y="1759720"/>
            <a:chExt cx="2476960" cy="173904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272" y="1759720"/>
              <a:ext cx="1503876" cy="115426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421730" y="2913985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9826" y="2213912"/>
              <a:ext cx="1299210" cy="387668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037" y="681456"/>
            <a:ext cx="4030414" cy="52741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-706055" y="631"/>
            <a:ext cx="593427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269" y="112049"/>
            <a:ext cx="515394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sendRedirect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동작원리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 rot="900000">
            <a:off x="4242685" y="4319608"/>
            <a:ext cx="4487360" cy="532521"/>
            <a:chOff x="3973469" y="1881204"/>
            <a:chExt cx="4487360" cy="532521"/>
          </a:xfrm>
        </p:grpSpPr>
        <p:sp>
          <p:nvSpPr>
            <p:cNvPr id="31" name="TextBox 30"/>
            <p:cNvSpPr txBox="1"/>
            <p:nvPr/>
          </p:nvSpPr>
          <p:spPr>
            <a:xfrm>
              <a:off x="3977521" y="1881204"/>
              <a:ext cx="4245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3.http://www.naver.com </a:t>
              </a:r>
              <a:r>
                <a:rPr lang="ko-KR" altLang="en-US" sz="24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3973469" y="2413725"/>
              <a:ext cx="4487360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 rot="900000">
            <a:off x="3974594" y="5054601"/>
            <a:ext cx="4420848" cy="505054"/>
            <a:chOff x="3926740" y="2677433"/>
            <a:chExt cx="4420848" cy="505054"/>
          </a:xfrm>
        </p:grpSpPr>
        <p:sp>
          <p:nvSpPr>
            <p:cNvPr id="34" name="TextBox 33"/>
            <p:cNvSpPr txBox="1"/>
            <p:nvPr/>
          </p:nvSpPr>
          <p:spPr>
            <a:xfrm>
              <a:off x="4152874" y="2720822"/>
              <a:ext cx="4141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4.</a:t>
              </a:r>
              <a:r>
                <a:rPr lang="ko-KR" altLang="en-US" sz="24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endPara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3926740" y="2677433"/>
              <a:ext cx="4420848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630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70" y="1130324"/>
            <a:ext cx="2238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70" y="3584639"/>
            <a:ext cx="3711575" cy="218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870068" y="2031007"/>
            <a:ext cx="26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ex11MoveURL.html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0068" y="5768573"/>
            <a:ext cx="24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ex11MoveURL.jsp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884433" y="2820387"/>
            <a:ext cx="408791" cy="355003"/>
          </a:xfrm>
          <a:prstGeom prst="down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4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453124" y="3800759"/>
            <a:ext cx="232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ex12LoginFalse.jsp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4613" y="3527862"/>
            <a:ext cx="233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ex12Login.html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94571" y="1724695"/>
            <a:ext cx="228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ex12Logintrue.jsp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55399" y="5873475"/>
            <a:ext cx="115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011640" y="1957695"/>
            <a:ext cx="1891151" cy="1902129"/>
            <a:chOff x="4785302" y="2089958"/>
            <a:chExt cx="1891151" cy="1902129"/>
          </a:xfrm>
        </p:grpSpPr>
        <p:sp>
          <p:nvSpPr>
            <p:cNvPr id="27" name="TextBox 26"/>
            <p:cNvSpPr txBox="1"/>
            <p:nvPr/>
          </p:nvSpPr>
          <p:spPr>
            <a:xfrm>
              <a:off x="4785302" y="3591977"/>
              <a:ext cx="1891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ex12Login.jsp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004762" y="2089958"/>
              <a:ext cx="1453716" cy="1510105"/>
              <a:chOff x="4531849" y="4453347"/>
              <a:chExt cx="1453716" cy="151010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531849" y="4777512"/>
                <a:ext cx="1453716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 lang="ko-KR" altLang="en-US"/>
                </a:pPr>
                <a:r>
                  <a:rPr lang="ko-KR" altLang="en-US" sz="1600" dirty="0" smtClean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조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건</a:t>
                </a:r>
                <a:endParaRPr lang="en-US" altLang="ko-KR" sz="1600" dirty="0" smtClean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lvl="0" algn="ctr">
                  <a:defRPr lang="ko-KR" altLang="en-US"/>
                </a:pPr>
                <a:r>
                  <a:rPr lang="en-US" altLang="ko-KR" sz="1600" dirty="0" smtClean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ID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smart</a:t>
                </a:r>
              </a:p>
              <a:p>
                <a:pPr lvl="0" algn="ctr">
                  <a:defRPr lang="ko-KR" altLang="en-US"/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PASS : 123</a:t>
                </a: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0534" y="4453347"/>
                <a:ext cx="1176347" cy="1510105"/>
              </a:xfrm>
              <a:prstGeom prst="rect">
                <a:avLst/>
              </a:prstGeom>
            </p:spPr>
          </p:pic>
        </p:grpSp>
      </p:grpSp>
      <p:sp>
        <p:nvSpPr>
          <p:cNvPr id="36" name="오른쪽 화살표 35"/>
          <p:cNvSpPr/>
          <p:nvPr/>
        </p:nvSpPr>
        <p:spPr>
          <a:xfrm>
            <a:off x="3633401" y="2327050"/>
            <a:ext cx="426720" cy="646331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 rot="19800000">
            <a:off x="5724942" y="1684482"/>
            <a:ext cx="1153849" cy="646331"/>
            <a:chOff x="6264138" y="1140923"/>
            <a:chExt cx="1153849" cy="646331"/>
          </a:xfrm>
        </p:grpSpPr>
        <p:sp>
          <p:nvSpPr>
            <p:cNvPr id="37" name="오른쪽 화살표 36"/>
            <p:cNvSpPr/>
            <p:nvPr/>
          </p:nvSpPr>
          <p:spPr>
            <a:xfrm>
              <a:off x="6474572" y="1140923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4138" y="1279972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TRUE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1800000">
            <a:off x="5789717" y="2968326"/>
            <a:ext cx="1153849" cy="646331"/>
            <a:chOff x="8415295" y="539766"/>
            <a:chExt cx="1153849" cy="646331"/>
          </a:xfrm>
        </p:grpSpPr>
        <p:sp>
          <p:nvSpPr>
            <p:cNvPr id="38" name="오른쪽 화살표 37"/>
            <p:cNvSpPr/>
            <p:nvPr/>
          </p:nvSpPr>
          <p:spPr>
            <a:xfrm>
              <a:off x="8625729" y="539766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15295" y="678815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FALSE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 rot="5400000">
            <a:off x="8408352" y="4224835"/>
            <a:ext cx="426720" cy="646331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28" y="1897631"/>
            <a:ext cx="2445346" cy="16302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206" y="4839257"/>
            <a:ext cx="2052065" cy="13680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668" y="647521"/>
            <a:ext cx="2414373" cy="11201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184" y="2766382"/>
            <a:ext cx="2910631" cy="106227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420366" y="6207301"/>
            <a:ext cx="233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ex12Login.html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75" y="1794411"/>
            <a:ext cx="2100228" cy="314248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731869" y="5207599"/>
            <a:ext cx="216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ex01F.jsp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8149" y="3875441"/>
            <a:ext cx="169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ex01age.html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28369" y="3062087"/>
            <a:ext cx="215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ex01S.jsp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4170290" y="3197122"/>
            <a:ext cx="426720" cy="646331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 rot="19800000">
            <a:off x="7458741" y="3116453"/>
            <a:ext cx="1153849" cy="646331"/>
            <a:chOff x="6264138" y="1140923"/>
            <a:chExt cx="1153849" cy="646331"/>
          </a:xfrm>
        </p:grpSpPr>
        <p:sp>
          <p:nvSpPr>
            <p:cNvPr id="37" name="오른쪽 화살표 36"/>
            <p:cNvSpPr/>
            <p:nvPr/>
          </p:nvSpPr>
          <p:spPr>
            <a:xfrm>
              <a:off x="6474572" y="1140923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4138" y="1279972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TRUE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1800000">
            <a:off x="7523516" y="4400297"/>
            <a:ext cx="1153849" cy="646331"/>
            <a:chOff x="8415295" y="539766"/>
            <a:chExt cx="1153849" cy="646331"/>
          </a:xfrm>
        </p:grpSpPr>
        <p:sp>
          <p:nvSpPr>
            <p:cNvPr id="38" name="오른쪽 화살표 37"/>
            <p:cNvSpPr/>
            <p:nvPr/>
          </p:nvSpPr>
          <p:spPr>
            <a:xfrm>
              <a:off x="8625729" y="539766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15295" y="678815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FALSE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854856" y="1595757"/>
            <a:ext cx="2415877" cy="34750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029313" y="5098477"/>
            <a:ext cx="221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ex01ageCheck.jsp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105156" y="1955989"/>
            <a:ext cx="20490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생년월일에서</a:t>
            </a:r>
            <a:endParaRPr lang="en-US" altLang="ko-KR" sz="2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2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년만 자를 것</a:t>
            </a:r>
            <a:endParaRPr lang="en-US" altLang="ko-KR" sz="2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(substring)</a:t>
            </a:r>
          </a:p>
          <a:p>
            <a:pPr lvl="0">
              <a:defRPr lang="ko-KR" altLang="en-US"/>
            </a:pPr>
            <a:r>
              <a:rPr lang="en-US" altLang="ko-KR" sz="2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 19900128</a:t>
            </a: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-&gt; 1990</a:t>
            </a:r>
          </a:p>
          <a:p>
            <a:pPr lvl="0">
              <a:defRPr lang="ko-KR" altLang="en-US"/>
            </a:pPr>
            <a:r>
              <a:rPr lang="en-US" altLang="ko-KR" sz="2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0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정수형으로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변환후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날짜와 계산</a:t>
            </a:r>
            <a:endParaRPr lang="en-US" altLang="ko-KR" sz="2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37" y="3297321"/>
            <a:ext cx="3424653" cy="5099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033" y="2289646"/>
            <a:ext cx="2535430" cy="7320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1049" y="4479300"/>
            <a:ext cx="2528274" cy="7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5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1408120" y="2343607"/>
            <a:ext cx="2880268" cy="2642050"/>
          </a:xfrm>
          <a:prstGeom prst="flowChartMagneticDisk">
            <a:avLst/>
          </a:prstGeom>
          <a:noFill/>
          <a:ln w="254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857018" y="3305403"/>
            <a:ext cx="1982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endParaRPr lang="en-US" altLang="ko-KR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928" y="3494653"/>
            <a:ext cx="6172200" cy="12573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849292" y="2351296"/>
            <a:ext cx="4869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데이터베이스에 아래와 같은 조건은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member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테이블을 만드시오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9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805852" y="2387150"/>
            <a:ext cx="2880268" cy="2642050"/>
          </a:xfrm>
          <a:prstGeom prst="flowChartMagneticDisk">
            <a:avLst/>
          </a:prstGeom>
          <a:noFill/>
          <a:ln w="254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54750" y="3348946"/>
            <a:ext cx="1982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endParaRPr lang="en-US" altLang="ko-KR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018" y="3827917"/>
            <a:ext cx="7498420" cy="6896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9492" y="2623439"/>
            <a:ext cx="4869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ember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테이블에 아래와 같은 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정보를 입력하시오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76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8" y="2060747"/>
            <a:ext cx="2092857" cy="2686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3969" y="4861866"/>
            <a:ext cx="288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ex12Join.jsp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0891" y="2184210"/>
            <a:ext cx="8367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오라클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라이브러리를 해당 프로젝트에 복사하시오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오라클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클래스를 로딩하시오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데이터베이스와 연결하시오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PW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member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테이블에서 검색하시오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(SQL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사용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데이터베이스와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연결끓으시오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0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442782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64749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vs Servlet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2173964" y="2102411"/>
            <a:ext cx="8363814" cy="2514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248746" y="2102411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248746" y="5360909"/>
            <a:ext cx="964907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248746" y="3632717"/>
            <a:ext cx="9379670" cy="367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"/>
          <p:cNvSpPr txBox="1"/>
          <p:nvPr/>
        </p:nvSpPr>
        <p:spPr>
          <a:xfrm>
            <a:off x="1930271" y="4265981"/>
            <a:ext cx="75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endParaRPr lang="ko-KR" altLang="en-US" sz="2400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12"/>
          <p:cNvSpPr txBox="1"/>
          <p:nvPr/>
        </p:nvSpPr>
        <p:spPr>
          <a:xfrm>
            <a:off x="1749131" y="2687767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endParaRPr lang="ko-KR" altLang="en-US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3"/>
          <p:cNvSpPr txBox="1"/>
          <p:nvPr/>
        </p:nvSpPr>
        <p:spPr>
          <a:xfrm>
            <a:off x="3757070" y="3893981"/>
            <a:ext cx="232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중심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화면작성 작업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수정용이</a:t>
            </a:r>
          </a:p>
        </p:txBody>
      </p:sp>
      <p:sp>
        <p:nvSpPr>
          <p:cNvPr id="70" name="TextBox 14"/>
          <p:cNvSpPr txBox="1"/>
          <p:nvPr/>
        </p:nvSpPr>
        <p:spPr>
          <a:xfrm>
            <a:off x="3828884" y="2461446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복잡한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로직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구현에 적합함</a:t>
            </a:r>
          </a:p>
        </p:txBody>
      </p:sp>
      <p:sp>
        <p:nvSpPr>
          <p:cNvPr id="72" name="TextBox 4"/>
          <p:cNvSpPr txBox="1"/>
          <p:nvPr/>
        </p:nvSpPr>
        <p:spPr>
          <a:xfrm>
            <a:off x="2173964" y="5666654"/>
            <a:ext cx="817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로직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구현은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HTML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중심의 코드는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페이지에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6565241" y="2147502"/>
            <a:ext cx="0" cy="322496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038060" y="2083524"/>
            <a:ext cx="0" cy="322496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637490" y="4064501"/>
            <a:ext cx="2376264" cy="1080120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37583" y="4136509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HTML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코드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조선일보명조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04612" y="4578343"/>
            <a:ext cx="1702342" cy="557768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85655" y="4640565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Java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코드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조선일보명조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78112" y="2449913"/>
            <a:ext cx="2376264" cy="1080120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241424" y="2953969"/>
            <a:ext cx="1702342" cy="557768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90080" y="25219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Java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코드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조선일보명조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38152" y="302597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HTML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코드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045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86" y="3656272"/>
            <a:ext cx="1176347" cy="151010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68466" y="5544579"/>
            <a:ext cx="216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ex12JoinFalse.jsp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7847" y="4805293"/>
            <a:ext cx="169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ex12Join.html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78344" y="3477300"/>
            <a:ext cx="215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ex12Jointrue.jsp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4417174" y="4079655"/>
            <a:ext cx="426720" cy="646331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 rot="19800000">
            <a:off x="6508715" y="3437087"/>
            <a:ext cx="1153849" cy="646331"/>
            <a:chOff x="6264138" y="1140923"/>
            <a:chExt cx="1153849" cy="646331"/>
          </a:xfrm>
        </p:grpSpPr>
        <p:sp>
          <p:nvSpPr>
            <p:cNvPr id="37" name="오른쪽 화살표 36"/>
            <p:cNvSpPr/>
            <p:nvPr/>
          </p:nvSpPr>
          <p:spPr>
            <a:xfrm>
              <a:off x="6474572" y="1140923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4138" y="1279972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TRUE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1800000">
            <a:off x="6573490" y="4720931"/>
            <a:ext cx="1153849" cy="646331"/>
            <a:chOff x="8415295" y="539766"/>
            <a:chExt cx="1153849" cy="646331"/>
          </a:xfrm>
        </p:grpSpPr>
        <p:sp>
          <p:nvSpPr>
            <p:cNvPr id="38" name="오른쪽 화살표 37"/>
            <p:cNvSpPr/>
            <p:nvPr/>
          </p:nvSpPr>
          <p:spPr>
            <a:xfrm>
              <a:off x="8625729" y="539766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15295" y="678815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FALSE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828068" y="3276117"/>
            <a:ext cx="1811253" cy="25695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순서도: 자기 디스크 9"/>
          <p:cNvSpPr/>
          <p:nvPr/>
        </p:nvSpPr>
        <p:spPr>
          <a:xfrm>
            <a:off x="7742105" y="1020986"/>
            <a:ext cx="1447800" cy="1328057"/>
          </a:xfrm>
          <a:prstGeom prst="flowChartMagneticDisk">
            <a:avLst/>
          </a:prstGeom>
          <a:noFill/>
          <a:ln w="254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꺾인 연결선 28"/>
          <p:cNvCxnSpPr>
            <a:stCxn id="2" idx="0"/>
            <a:endCxn id="10" idx="2"/>
          </p:cNvCxnSpPr>
          <p:nvPr/>
        </p:nvCxnSpPr>
        <p:spPr>
          <a:xfrm rot="5400000" flipH="1" flipV="1">
            <a:off x="5942349" y="1476361"/>
            <a:ext cx="1591102" cy="2008410"/>
          </a:xfrm>
          <a:prstGeom prst="bentConnector2">
            <a:avLst/>
          </a:prstGeom>
          <a:ln w="25400">
            <a:solidFill>
              <a:srgbClr val="3F51B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48050" y="1511751"/>
            <a:ext cx="123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2407" y="5147647"/>
            <a:ext cx="189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ex12JoinCon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146213" y="3834152"/>
            <a:ext cx="14537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-DB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테이블에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ID/PW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값과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일치하는지 확인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707" y="3225343"/>
            <a:ext cx="2445346" cy="163023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680" y="2420820"/>
            <a:ext cx="2414373" cy="112013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757" y="4560873"/>
            <a:ext cx="2910631" cy="106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28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7504" y="2819002"/>
            <a:ext cx="423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you.</a:t>
            </a:r>
            <a:endParaRPr lang="en-US" altLang="ko-KR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2F2F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66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1"/>
            <a:ext cx="256751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170122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091" y="1254343"/>
            <a:ext cx="5402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(Java Server Page)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2615" y="1940143"/>
            <a:ext cx="909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내에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작성하고 웹 서버에서 웹 페이지를 생성하여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browserd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돌려주는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기반으로 한 스크립트 언어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498" y="3237469"/>
            <a:ext cx="6092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-.</a:t>
            </a:r>
            <a:r>
              <a:rPr lang="en-US" altLang="ko-KR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확장자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-동적으로 작동하여 응답은 html을 이용함</a:t>
            </a: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(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웹 애플리케이션 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컴포넌트</a:t>
            </a: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2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24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en-US" altLang="ko-KR" sz="2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r>
              <a:rPr lang="ko-KR" altLang="en-US" sz="24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-&gt;html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변환되어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실행됨</a:t>
            </a:r>
            <a:endParaRPr lang="ko-KR" altLang="en-US" sz="2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788" y="3127010"/>
            <a:ext cx="1209675" cy="8667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437936" y="3793178"/>
            <a:ext cx="267676" cy="200607"/>
            <a:chOff x="5508104" y="3003798"/>
            <a:chExt cx="267676" cy="20060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5508104" y="3003798"/>
              <a:ext cx="216024" cy="0"/>
            </a:xfrm>
            <a:prstGeom prst="line">
              <a:avLst/>
            </a:prstGeom>
            <a:ln w="19050">
              <a:solidFill>
                <a:srgbClr val="DC3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559756" y="3204405"/>
              <a:ext cx="216024" cy="0"/>
            </a:xfrm>
            <a:prstGeom prst="line">
              <a:avLst/>
            </a:prstGeom>
            <a:ln w="19050">
              <a:solidFill>
                <a:srgbClr val="DC3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152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5911827" y="1775646"/>
            <a:ext cx="5398916" cy="3868805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706055" y="631"/>
            <a:ext cx="394696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10756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Life Cycle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78310" y="1575664"/>
            <a:ext cx="1598078" cy="412646"/>
            <a:chOff x="4921713" y="1188577"/>
            <a:chExt cx="2590873" cy="412646"/>
          </a:xfrm>
        </p:grpSpPr>
        <p:sp>
          <p:nvSpPr>
            <p:cNvPr id="10" name="TextBox 9"/>
            <p:cNvSpPr txBox="1"/>
            <p:nvPr/>
          </p:nvSpPr>
          <p:spPr>
            <a:xfrm>
              <a:off x="5049085" y="1188577"/>
              <a:ext cx="2253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Request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2876388" y="1560424"/>
            <a:ext cx="8651997" cy="431456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19062" y="1772205"/>
            <a:ext cx="2472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Container</a:t>
            </a:r>
            <a:endParaRPr lang="ko-KR" altLang="en-US" sz="2000" dirty="0">
              <a:solidFill>
                <a:srgbClr val="3F51B5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918032" y="2156640"/>
            <a:ext cx="1360848" cy="466653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4566" y="2409427"/>
            <a:ext cx="152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hello.jsp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02646" y="2409427"/>
            <a:ext cx="250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hello_jsp.java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2534" y="3470344"/>
            <a:ext cx="258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hello_jsp.class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15" idx="3"/>
            <a:endCxn id="16" idx="1"/>
          </p:cNvCxnSpPr>
          <p:nvPr/>
        </p:nvCxnSpPr>
        <p:spPr>
          <a:xfrm>
            <a:off x="8113700" y="2671037"/>
            <a:ext cx="688946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10056694" y="2932647"/>
            <a:ext cx="1" cy="537697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890259" y="4212553"/>
            <a:ext cx="1173542" cy="1038435"/>
            <a:chOff x="7432962" y="4246623"/>
            <a:chExt cx="973326" cy="990228"/>
          </a:xfrm>
        </p:grpSpPr>
        <p:grpSp>
          <p:nvGrpSpPr>
            <p:cNvPr id="36" name="그룹 35"/>
            <p:cNvGrpSpPr/>
            <p:nvPr/>
          </p:nvGrpSpPr>
          <p:grpSpPr>
            <a:xfrm>
              <a:off x="7452452" y="4246623"/>
              <a:ext cx="953836" cy="990228"/>
              <a:chOff x="7024563" y="3835496"/>
              <a:chExt cx="1585193" cy="1645675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024563" y="3835496"/>
                <a:ext cx="1184717" cy="1645675"/>
              </a:xfrm>
              <a:prstGeom prst="rect">
                <a:avLst/>
              </a:prstGeom>
              <a:solidFill>
                <a:schemeClr val="bg2">
                  <a:lumMod val="7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879129" y="4403161"/>
                <a:ext cx="730627" cy="1014904"/>
              </a:xfrm>
              <a:prstGeom prst="rect">
                <a:avLst/>
              </a:prstGeom>
              <a:solidFill>
                <a:schemeClr val="bg2">
                  <a:lumMod val="7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7432962" y="4479486"/>
              <a:ext cx="902636" cy="498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40" name="직선 화살표 연결선 39"/>
          <p:cNvCxnSpPr>
            <a:stCxn id="17" idx="2"/>
            <a:endCxn id="60" idx="0"/>
          </p:cNvCxnSpPr>
          <p:nvPr/>
        </p:nvCxnSpPr>
        <p:spPr>
          <a:xfrm>
            <a:off x="10056694" y="3993564"/>
            <a:ext cx="0" cy="421046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1"/>
          </p:cNvCxnSpPr>
          <p:nvPr/>
        </p:nvCxnSpPr>
        <p:spPr>
          <a:xfrm flipH="1" flipV="1">
            <a:off x="4748287" y="2472283"/>
            <a:ext cx="2165471" cy="2259488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1229644" y="2401808"/>
            <a:ext cx="1646744" cy="421540"/>
            <a:chOff x="4844144" y="2051795"/>
            <a:chExt cx="2622911" cy="421540"/>
          </a:xfrm>
        </p:grpSpPr>
        <p:sp>
          <p:nvSpPr>
            <p:cNvPr id="47" name="TextBox 46"/>
            <p:cNvSpPr txBox="1"/>
            <p:nvPr/>
          </p:nvSpPr>
          <p:spPr>
            <a:xfrm>
              <a:off x="5139047" y="2073225"/>
              <a:ext cx="200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Response</a:t>
              </a: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4844144" y="2051795"/>
              <a:ext cx="2622911" cy="5964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8762534" y="4414610"/>
            <a:ext cx="2588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Memory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적재 및 실행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2" name="직선 화살표 연결선 61"/>
          <p:cNvCxnSpPr>
            <a:stCxn id="60" idx="1"/>
            <a:endCxn id="39" idx="3"/>
          </p:cNvCxnSpPr>
          <p:nvPr/>
        </p:nvCxnSpPr>
        <p:spPr>
          <a:xfrm flipH="1" flipV="1">
            <a:off x="8063801" y="4890961"/>
            <a:ext cx="698733" cy="703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36" y="2632477"/>
            <a:ext cx="11725275" cy="18288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018" y="930758"/>
            <a:ext cx="7405660" cy="5038776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2624180" y="3443491"/>
            <a:ext cx="6970650" cy="1638946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5578" y="1819758"/>
            <a:ext cx="1963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4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82071" y="61263"/>
            <a:ext cx="1231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142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668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60" grpId="0"/>
      <p:bldP spid="78" grpId="0" animBg="1"/>
      <p:bldP spid="7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51" y="1537375"/>
            <a:ext cx="7239247" cy="35101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342610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70" y="112049"/>
            <a:ext cx="264578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구성요소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6536" y="1452621"/>
            <a:ext cx="6164087" cy="384343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05934" y="3607038"/>
            <a:ext cx="2939952" cy="760855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05934" y="4426127"/>
            <a:ext cx="1109225" cy="345313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02800" y="1489060"/>
            <a:ext cx="213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1470" y="2962930"/>
            <a:ext cx="254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Declartion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6634" y="4367893"/>
            <a:ext cx="267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Expresssion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05934" y="2790064"/>
            <a:ext cx="2917179" cy="696086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6634" y="3797977"/>
            <a:ext cx="2887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스크립트릿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Scriptlet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2071" y="61263"/>
            <a:ext cx="1231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145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315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  <p:bldP spid="12" grpId="0"/>
      <p:bldP spid="15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81" y="2987740"/>
            <a:ext cx="4224155" cy="28206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5" y="630"/>
            <a:ext cx="4965539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09045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Scriptlet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스크립트릿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1159" y="1322407"/>
            <a:ext cx="426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스크립트릿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&lt;% %&gt;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0761" y="1907182"/>
            <a:ext cx="8665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ja-JP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 안에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넣기 위해 사용함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모든 것을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태그화하여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쓰는 것이 목적이므로 줄여가도록 함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57262" y="3554701"/>
            <a:ext cx="3778374" cy="1474500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7335</TotalTime>
  <Words>2351</Words>
  <Application>Microsoft Office PowerPoint</Application>
  <PresentationFormat>와이드스크린</PresentationFormat>
  <Paragraphs>491</Paragraphs>
  <Slides>51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HY견고딕</vt:lpstr>
      <vt:lpstr>나눔고딕</vt:lpstr>
      <vt:lpstr>맑은 고딕</vt:lpstr>
      <vt:lpstr>배달의민족 주아</vt:lpstr>
      <vt:lpstr>조선일보명조</vt:lpstr>
      <vt:lpstr>한양신명조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cha hyeonseok</cp:lastModifiedBy>
  <cp:revision>617</cp:revision>
  <dcterms:created xsi:type="dcterms:W3CDTF">2017-02-18T17:33:45Z</dcterms:created>
  <dcterms:modified xsi:type="dcterms:W3CDTF">2019-01-07T12:42:53Z</dcterms:modified>
</cp:coreProperties>
</file>