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91" r:id="rId2"/>
    <p:sldId id="296" r:id="rId3"/>
    <p:sldId id="289" r:id="rId4"/>
    <p:sldId id="290" r:id="rId5"/>
    <p:sldId id="293" r:id="rId6"/>
    <p:sldId id="292" r:id="rId7"/>
    <p:sldId id="299" r:id="rId8"/>
    <p:sldId id="294" r:id="rId9"/>
    <p:sldId id="301" r:id="rId10"/>
    <p:sldId id="302" r:id="rId11"/>
    <p:sldId id="319" r:id="rId12"/>
    <p:sldId id="321" r:id="rId13"/>
    <p:sldId id="307" r:id="rId14"/>
    <p:sldId id="300" r:id="rId15"/>
    <p:sldId id="298" r:id="rId16"/>
    <p:sldId id="341" r:id="rId17"/>
    <p:sldId id="342" r:id="rId18"/>
    <p:sldId id="309" r:id="rId19"/>
    <p:sldId id="310" r:id="rId20"/>
    <p:sldId id="313" r:id="rId21"/>
    <p:sldId id="314" r:id="rId22"/>
    <p:sldId id="315" r:id="rId23"/>
    <p:sldId id="316" r:id="rId24"/>
    <p:sldId id="320" r:id="rId25"/>
    <p:sldId id="317" r:id="rId26"/>
    <p:sldId id="318" r:id="rId27"/>
    <p:sldId id="311" r:id="rId28"/>
    <p:sldId id="312" r:id="rId29"/>
    <p:sldId id="304" r:id="rId30"/>
    <p:sldId id="322" r:id="rId31"/>
    <p:sldId id="323" r:id="rId32"/>
    <p:sldId id="324" r:id="rId33"/>
    <p:sldId id="325" r:id="rId34"/>
    <p:sldId id="326" r:id="rId35"/>
    <p:sldId id="340" r:id="rId36"/>
    <p:sldId id="327" r:id="rId37"/>
    <p:sldId id="328" r:id="rId38"/>
    <p:sldId id="329" r:id="rId39"/>
    <p:sldId id="330" r:id="rId40"/>
    <p:sldId id="343" r:id="rId41"/>
    <p:sldId id="331" r:id="rId42"/>
    <p:sldId id="332" r:id="rId43"/>
    <p:sldId id="333" r:id="rId44"/>
    <p:sldId id="334" r:id="rId45"/>
    <p:sldId id="335" r:id="rId46"/>
    <p:sldId id="344" r:id="rId47"/>
    <p:sldId id="345" r:id="rId48"/>
    <p:sldId id="346" r:id="rId49"/>
    <p:sldId id="347" r:id="rId50"/>
    <p:sldId id="348" r:id="rId51"/>
    <p:sldId id="349" r:id="rId52"/>
    <p:sldId id="350" r:id="rId53"/>
    <p:sldId id="351" r:id="rId54"/>
    <p:sldId id="284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1B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5" autoAdjust="0"/>
    <p:restoredTop sz="95320" autoAdjust="0"/>
  </p:normalViewPr>
  <p:slideViewPr>
    <p:cSldViewPr snapToGrid="0" showGuides="1">
      <p:cViewPr varScale="1">
        <p:scale>
          <a:sx n="93" d="100"/>
          <a:sy n="93" d="100"/>
        </p:scale>
        <p:origin x="51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D970E-A3BA-4820-80CF-08718AFF590E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7E9AA-A1CC-4B70-B9CC-5EE00D4F1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98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인사말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오늘 배울 내용에 대한 설명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후 </a:t>
            </a:r>
            <a:r>
              <a:rPr lang="ko-KR" altLang="en-US" baseline="0" dirty="0" err="1" smtClean="0"/>
              <a:t>복습진행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오늘 다룰 내용 </a:t>
            </a:r>
            <a:r>
              <a:rPr lang="en-US" altLang="ko-KR" baseline="0" dirty="0" err="1" smtClean="0"/>
              <a:t>jsp</a:t>
            </a:r>
            <a:r>
              <a:rPr lang="ko-KR" altLang="en-US" baseline="0" dirty="0" smtClean="0"/>
              <a:t>란</a:t>
            </a:r>
            <a:r>
              <a:rPr lang="en-US" altLang="ko-KR" baseline="0" dirty="0" smtClean="0"/>
              <a:t>? </a:t>
            </a:r>
            <a:r>
              <a:rPr lang="en-US" altLang="ko-KR" baseline="0" dirty="0" err="1" smtClean="0"/>
              <a:t>Jsp</a:t>
            </a:r>
            <a:r>
              <a:rPr lang="ko-KR" altLang="en-US" baseline="0" dirty="0" smtClean="0"/>
              <a:t>동작원리</a:t>
            </a:r>
            <a:r>
              <a:rPr lang="en-US" altLang="ko-KR" baseline="0" dirty="0" smtClean="0"/>
              <a:t>,  </a:t>
            </a:r>
            <a:r>
              <a:rPr lang="en-US" altLang="ko-KR" baseline="0" dirty="0" err="1" smtClean="0"/>
              <a:t>jsp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기본태그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047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지시자는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소스보기로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공개되지 않는다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ex) </a:t>
            </a:r>
            <a:r>
              <a:rPr lang="ko-KR" altLang="en-US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스크립팅언어를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지정하거나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다른 페이지를 삽입하거나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커스텀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태그 라이브러리를 지정할 때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422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ko-KR" altLang="en-US" dirty="0" smtClean="0"/>
              <a:t>에서 어떤 언어를 사용하고 어떤 데이터를 보낼 것인지</a:t>
            </a:r>
            <a:r>
              <a:rPr lang="ko-KR" altLang="en-US" baseline="0" dirty="0" smtClean="0"/>
              <a:t> 그리고 한글 출력을 위한 인코딩처리방식을 지정한다</a:t>
            </a:r>
            <a:r>
              <a:rPr lang="en-US" altLang="ko-KR" baseline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Import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= </a:t>
            </a:r>
            <a:r>
              <a:rPr lang="ko-KR" altLang="en-US" baseline="0" dirty="0" smtClean="0"/>
              <a:t>다른 패키지의 클래스를 사용하고자 할 때 사용 </a:t>
            </a:r>
            <a:r>
              <a:rPr lang="en-US" altLang="ko-KR" baseline="0" dirty="0" smtClean="0"/>
              <a:t>ex) </a:t>
            </a:r>
            <a:r>
              <a:rPr lang="ko-KR" altLang="en-US" baseline="0" dirty="0" smtClean="0"/>
              <a:t>자바에서 </a:t>
            </a:r>
            <a:r>
              <a:rPr lang="en-US" altLang="ko-KR" baseline="0" dirty="0" smtClean="0"/>
              <a:t>scanner </a:t>
            </a:r>
            <a:r>
              <a:rPr lang="ko-KR" altLang="en-US" baseline="0" dirty="0" smtClean="0"/>
              <a:t>사용할 때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Language </a:t>
            </a:r>
            <a:r>
              <a:rPr lang="ko-KR" altLang="en-US" baseline="0" dirty="0" smtClean="0"/>
              <a:t>속성 </a:t>
            </a:r>
            <a:r>
              <a:rPr lang="ko-KR" altLang="en-US" baseline="0" dirty="0" err="1" smtClean="0"/>
              <a:t>생략가능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why? </a:t>
            </a:r>
            <a:r>
              <a:rPr lang="ko-KR" altLang="en-US" baseline="0" dirty="0" err="1" smtClean="0"/>
              <a:t>톰캣에</a:t>
            </a:r>
            <a:r>
              <a:rPr lang="ko-KR" altLang="en-US" baseline="0" dirty="0" smtClean="0"/>
              <a:t> 기본값으로 </a:t>
            </a:r>
            <a:r>
              <a:rPr lang="ko-KR" altLang="en-US" baseline="0" dirty="0" err="1" smtClean="0"/>
              <a:t>설정되있기</a:t>
            </a:r>
            <a:r>
              <a:rPr lang="ko-KR" altLang="en-US" baseline="0" dirty="0" smtClean="0"/>
              <a:t> 때문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그럼에도 굳이 쓰는 이유는 명확하게 정의하기 위함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312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ko-KR" altLang="en-US" dirty="0" smtClean="0"/>
              <a:t>에서 어떤 언어를 사용하고 어떤 데이터를 보낼 것인지</a:t>
            </a:r>
            <a:r>
              <a:rPr lang="ko-KR" altLang="en-US" baseline="0" dirty="0" smtClean="0"/>
              <a:t> 그리고 한글 출력을 위한 인코딩처리방식을 지정한다</a:t>
            </a:r>
            <a:r>
              <a:rPr lang="en-US" altLang="ko-KR" baseline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Import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= </a:t>
            </a:r>
            <a:r>
              <a:rPr lang="ko-KR" altLang="en-US" baseline="0" dirty="0" smtClean="0"/>
              <a:t>다른 패키지의 클래스를 사용하고자 할 때 사용 </a:t>
            </a:r>
            <a:r>
              <a:rPr lang="en-US" altLang="ko-KR" baseline="0" dirty="0" smtClean="0"/>
              <a:t>ex) </a:t>
            </a:r>
            <a:r>
              <a:rPr lang="ko-KR" altLang="en-US" baseline="0" dirty="0" smtClean="0"/>
              <a:t>자바에서 </a:t>
            </a:r>
            <a:r>
              <a:rPr lang="en-US" altLang="ko-KR" baseline="0" dirty="0" smtClean="0"/>
              <a:t>scanner </a:t>
            </a:r>
            <a:r>
              <a:rPr lang="ko-KR" altLang="en-US" baseline="0" dirty="0" smtClean="0"/>
              <a:t>사용할 때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Language </a:t>
            </a:r>
            <a:r>
              <a:rPr lang="ko-KR" altLang="en-US" baseline="0" dirty="0" smtClean="0"/>
              <a:t>속성 </a:t>
            </a:r>
            <a:r>
              <a:rPr lang="ko-KR" altLang="en-US" baseline="0" dirty="0" err="1" smtClean="0"/>
              <a:t>생략가능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why? </a:t>
            </a:r>
            <a:r>
              <a:rPr lang="ko-KR" altLang="en-US" baseline="0" dirty="0" err="1" smtClean="0"/>
              <a:t>톰캣에</a:t>
            </a:r>
            <a:r>
              <a:rPr lang="ko-KR" altLang="en-US" baseline="0" dirty="0" smtClean="0"/>
              <a:t> 기본값으로 </a:t>
            </a:r>
            <a:r>
              <a:rPr lang="ko-KR" altLang="en-US" baseline="0" dirty="0" err="1" smtClean="0"/>
              <a:t>설정되있기</a:t>
            </a:r>
            <a:r>
              <a:rPr lang="ko-KR" altLang="en-US" baseline="0" dirty="0" smtClean="0"/>
              <a:t> 때문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그럼에도 굳이 쓰는 이유는 명확하게 정의하기 위함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969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ko-KR" altLang="en-US" dirty="0" smtClean="0"/>
              <a:t>에서 어떤 언어를 사용하고 어떤 데이터를 보낼 것인지</a:t>
            </a:r>
            <a:r>
              <a:rPr lang="ko-KR" altLang="en-US" baseline="0" dirty="0" smtClean="0"/>
              <a:t> 그리고 한글 출력을 위한 인코딩처리방식을 지정한다</a:t>
            </a:r>
            <a:r>
              <a:rPr lang="en-US" altLang="ko-KR" baseline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Import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= </a:t>
            </a:r>
            <a:r>
              <a:rPr lang="ko-KR" altLang="en-US" baseline="0" dirty="0" smtClean="0"/>
              <a:t>다른 패키지의 클래스를 사용하고자 할 때 사용 </a:t>
            </a:r>
            <a:r>
              <a:rPr lang="en-US" altLang="ko-KR" baseline="0" dirty="0" smtClean="0"/>
              <a:t>ex) </a:t>
            </a:r>
            <a:r>
              <a:rPr lang="ko-KR" altLang="en-US" baseline="0" dirty="0" smtClean="0"/>
              <a:t>자바에서 </a:t>
            </a:r>
            <a:r>
              <a:rPr lang="en-US" altLang="ko-KR" baseline="0" dirty="0" smtClean="0"/>
              <a:t>scanner </a:t>
            </a:r>
            <a:r>
              <a:rPr lang="ko-KR" altLang="en-US" baseline="0" dirty="0" smtClean="0"/>
              <a:t>사용할 때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Language </a:t>
            </a:r>
            <a:r>
              <a:rPr lang="ko-KR" altLang="en-US" baseline="0" dirty="0" smtClean="0"/>
              <a:t>속성 </a:t>
            </a:r>
            <a:r>
              <a:rPr lang="ko-KR" altLang="en-US" baseline="0" dirty="0" err="1" smtClean="0"/>
              <a:t>생략가능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why? </a:t>
            </a:r>
            <a:r>
              <a:rPr lang="ko-KR" altLang="en-US" baseline="0" dirty="0" err="1" smtClean="0"/>
              <a:t>톰캣에</a:t>
            </a:r>
            <a:r>
              <a:rPr lang="ko-KR" altLang="en-US" baseline="0" dirty="0" smtClean="0"/>
              <a:t> 기본값으로 </a:t>
            </a:r>
            <a:r>
              <a:rPr lang="ko-KR" altLang="en-US" baseline="0" dirty="0" err="1" smtClean="0"/>
              <a:t>설정되있기</a:t>
            </a:r>
            <a:r>
              <a:rPr lang="ko-KR" altLang="en-US" baseline="0" dirty="0" smtClean="0"/>
              <a:t> 때문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그럼에도 굳이 쓰는 이유는 명확하게 정의하기 위함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799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ko-KR" altLang="en-US" dirty="0" smtClean="0"/>
              <a:t>에서 어떤 언어를 사용하고 어떤 데이터를 보낼 것인지</a:t>
            </a:r>
            <a:r>
              <a:rPr lang="ko-KR" altLang="en-US" baseline="0" dirty="0" smtClean="0"/>
              <a:t> 그리고 한글 출력을 위한 인코딩처리방식을 지정한다</a:t>
            </a:r>
            <a:r>
              <a:rPr lang="en-US" altLang="ko-KR" baseline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Import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= </a:t>
            </a:r>
            <a:r>
              <a:rPr lang="ko-KR" altLang="en-US" baseline="0" dirty="0" smtClean="0"/>
              <a:t>다른 패키지의 클래스를 사용하고자 할 때 사용 </a:t>
            </a:r>
            <a:r>
              <a:rPr lang="en-US" altLang="ko-KR" baseline="0" dirty="0" smtClean="0"/>
              <a:t>ex) </a:t>
            </a:r>
            <a:r>
              <a:rPr lang="ko-KR" altLang="en-US" baseline="0" dirty="0" smtClean="0"/>
              <a:t>자바에서 </a:t>
            </a:r>
            <a:r>
              <a:rPr lang="en-US" altLang="ko-KR" baseline="0" dirty="0" smtClean="0"/>
              <a:t>scanner </a:t>
            </a:r>
            <a:r>
              <a:rPr lang="ko-KR" altLang="en-US" baseline="0" dirty="0" smtClean="0"/>
              <a:t>사용할 때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Language </a:t>
            </a:r>
            <a:r>
              <a:rPr lang="ko-KR" altLang="en-US" baseline="0" dirty="0" smtClean="0"/>
              <a:t>속성 </a:t>
            </a:r>
            <a:r>
              <a:rPr lang="ko-KR" altLang="en-US" baseline="0" dirty="0" err="1" smtClean="0"/>
              <a:t>생략가능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why? </a:t>
            </a:r>
            <a:r>
              <a:rPr lang="ko-KR" altLang="en-US" baseline="0" dirty="0" err="1" smtClean="0"/>
              <a:t>톰캣에</a:t>
            </a:r>
            <a:r>
              <a:rPr lang="ko-KR" altLang="en-US" baseline="0" dirty="0" smtClean="0"/>
              <a:t> 기본값으로 </a:t>
            </a:r>
            <a:r>
              <a:rPr lang="ko-KR" altLang="en-US" baseline="0" dirty="0" err="1" smtClean="0"/>
              <a:t>설정되있기</a:t>
            </a:r>
            <a:r>
              <a:rPr lang="ko-KR" altLang="en-US" baseline="0" dirty="0" smtClean="0"/>
              <a:t> 때문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그럼에도 굳이 쓰는 이유는 명확하게 정의하기 위함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985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ko-KR" altLang="en-US" dirty="0" smtClean="0"/>
              <a:t>에서 어떤 언어를 사용하고 어떤 데이터를 보낼 것인지</a:t>
            </a:r>
            <a:r>
              <a:rPr lang="ko-KR" altLang="en-US" baseline="0" dirty="0" smtClean="0"/>
              <a:t> 그리고 한글 출력을 위한 인코딩처리방식을 지정한다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Import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= </a:t>
            </a:r>
            <a:r>
              <a:rPr lang="ko-KR" altLang="en-US" baseline="0" dirty="0" smtClean="0"/>
              <a:t>다른 패키지의 클래스를 사용하고자 할 때 사용 </a:t>
            </a:r>
            <a:r>
              <a:rPr lang="en-US" altLang="ko-KR" baseline="0" dirty="0" smtClean="0"/>
              <a:t>ex) </a:t>
            </a:r>
            <a:r>
              <a:rPr lang="ko-KR" altLang="en-US" baseline="0" dirty="0" smtClean="0"/>
              <a:t>자바에서 </a:t>
            </a:r>
            <a:r>
              <a:rPr lang="en-US" altLang="ko-KR" baseline="0" dirty="0" smtClean="0"/>
              <a:t>scanner </a:t>
            </a:r>
            <a:r>
              <a:rPr lang="ko-KR" altLang="en-US" baseline="0" dirty="0" smtClean="0"/>
              <a:t>사용할 때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Language </a:t>
            </a:r>
            <a:r>
              <a:rPr lang="ko-KR" altLang="en-US" baseline="0" dirty="0" smtClean="0"/>
              <a:t>속성 </a:t>
            </a:r>
            <a:r>
              <a:rPr lang="ko-KR" altLang="en-US" baseline="0" dirty="0" err="1" smtClean="0"/>
              <a:t>생략가능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why? </a:t>
            </a:r>
            <a:r>
              <a:rPr lang="ko-KR" altLang="en-US" baseline="0" dirty="0" err="1" smtClean="0"/>
              <a:t>톰캣에</a:t>
            </a:r>
            <a:r>
              <a:rPr lang="ko-KR" altLang="en-US" baseline="0" dirty="0" smtClean="0"/>
              <a:t> 기본값으로 </a:t>
            </a:r>
            <a:r>
              <a:rPr lang="ko-KR" altLang="en-US" baseline="0" dirty="0" err="1" smtClean="0"/>
              <a:t>설정되있기</a:t>
            </a:r>
            <a:r>
              <a:rPr lang="ko-KR" altLang="en-US" baseline="0" dirty="0" smtClean="0"/>
              <a:t> 때문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그럼에도 굳이 쓰는 이유는 명확하게 정의하기 위함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280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ko-KR" altLang="en-US" dirty="0" smtClean="0"/>
              <a:t>에서 어떤 언어를 사용하고 어떤 데이터를 보낼 것인지</a:t>
            </a:r>
            <a:r>
              <a:rPr lang="ko-KR" altLang="en-US" baseline="0" dirty="0" smtClean="0"/>
              <a:t> 그리고 한글 출력을 위한 인코딩처리방식을 지정한다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Import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= </a:t>
            </a:r>
            <a:r>
              <a:rPr lang="ko-KR" altLang="en-US" baseline="0" dirty="0" smtClean="0"/>
              <a:t>다른 패키지의 클래스를 사용하고자 할 때 사용 </a:t>
            </a:r>
            <a:r>
              <a:rPr lang="en-US" altLang="ko-KR" baseline="0" dirty="0" smtClean="0"/>
              <a:t>ex) </a:t>
            </a:r>
            <a:r>
              <a:rPr lang="ko-KR" altLang="en-US" baseline="0" dirty="0" smtClean="0"/>
              <a:t>자바에서 </a:t>
            </a:r>
            <a:r>
              <a:rPr lang="en-US" altLang="ko-KR" baseline="0" dirty="0" smtClean="0"/>
              <a:t>scanner </a:t>
            </a:r>
            <a:r>
              <a:rPr lang="ko-KR" altLang="en-US" baseline="0" dirty="0" smtClean="0"/>
              <a:t>사용할 때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Language </a:t>
            </a:r>
            <a:r>
              <a:rPr lang="ko-KR" altLang="en-US" baseline="0" dirty="0" smtClean="0"/>
              <a:t>속성 </a:t>
            </a:r>
            <a:r>
              <a:rPr lang="ko-KR" altLang="en-US" baseline="0" dirty="0" err="1" smtClean="0"/>
              <a:t>생략가능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why? </a:t>
            </a:r>
            <a:r>
              <a:rPr lang="ko-KR" altLang="en-US" baseline="0" dirty="0" err="1" smtClean="0"/>
              <a:t>톰캣에</a:t>
            </a:r>
            <a:r>
              <a:rPr lang="ko-KR" altLang="en-US" baseline="0" dirty="0" smtClean="0"/>
              <a:t> 기본값으로 </a:t>
            </a:r>
            <a:r>
              <a:rPr lang="ko-KR" altLang="en-US" baseline="0" dirty="0" err="1" smtClean="0"/>
              <a:t>설정되있기</a:t>
            </a:r>
            <a:r>
              <a:rPr lang="ko-KR" altLang="en-US" baseline="0" dirty="0" smtClean="0"/>
              <a:t> 때문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그럼에도 굳이 쓰는 이유는 명확하게 정의하기 위함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173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ko-KR" altLang="en-US" dirty="0" smtClean="0"/>
              <a:t>에서 어떤 언어를 사용하고 어떤 데이터를 보낼 것인지</a:t>
            </a:r>
            <a:r>
              <a:rPr lang="ko-KR" altLang="en-US" baseline="0" dirty="0" smtClean="0"/>
              <a:t> 그리고 한글 출력을 위한 인코딩처리방식을 지정한다</a:t>
            </a:r>
            <a:r>
              <a:rPr lang="en-US" altLang="ko-KR" baseline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Import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= </a:t>
            </a:r>
            <a:r>
              <a:rPr lang="ko-KR" altLang="en-US" baseline="0" dirty="0" smtClean="0"/>
              <a:t>다른 패키지의 클래스를 사용하고자 할 때 사용 </a:t>
            </a:r>
            <a:r>
              <a:rPr lang="en-US" altLang="ko-KR" baseline="0" dirty="0" smtClean="0"/>
              <a:t>ex) </a:t>
            </a:r>
            <a:r>
              <a:rPr lang="ko-KR" altLang="en-US" baseline="0" dirty="0" smtClean="0"/>
              <a:t>자바에서 </a:t>
            </a:r>
            <a:r>
              <a:rPr lang="en-US" altLang="ko-KR" baseline="0" dirty="0" smtClean="0"/>
              <a:t>scanner </a:t>
            </a:r>
            <a:r>
              <a:rPr lang="ko-KR" altLang="en-US" baseline="0" dirty="0" smtClean="0"/>
              <a:t>사용할 때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Language </a:t>
            </a:r>
            <a:r>
              <a:rPr lang="ko-KR" altLang="en-US" baseline="0" dirty="0" smtClean="0"/>
              <a:t>속성 </a:t>
            </a:r>
            <a:r>
              <a:rPr lang="ko-KR" altLang="en-US" baseline="0" dirty="0" err="1" smtClean="0"/>
              <a:t>생략가능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why? </a:t>
            </a:r>
            <a:r>
              <a:rPr lang="ko-KR" altLang="en-US" baseline="0" dirty="0" err="1" smtClean="0"/>
              <a:t>톰캣에</a:t>
            </a:r>
            <a:r>
              <a:rPr lang="ko-KR" altLang="en-US" baseline="0" dirty="0" smtClean="0"/>
              <a:t> 기본값으로 </a:t>
            </a:r>
            <a:r>
              <a:rPr lang="ko-KR" altLang="en-US" baseline="0" dirty="0" err="1" smtClean="0"/>
              <a:t>설정되있기</a:t>
            </a:r>
            <a:r>
              <a:rPr lang="ko-KR" altLang="en-US" baseline="0" dirty="0" smtClean="0"/>
              <a:t> 때문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그럼에도 굳이 쓰는 이유는 명확하게 정의하기 위함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635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사이트를 방문해서 보면 맨 아래 거의 대부분의 사이트들이 </a:t>
            </a:r>
            <a:r>
              <a:rPr lang="ko-KR" altLang="en-US" dirty="0" err="1" smtClean="0"/>
              <a:t>회사이름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대표전화번호 등등의</a:t>
            </a:r>
            <a:r>
              <a:rPr lang="ko-KR" altLang="en-US" baseline="0" dirty="0" smtClean="0"/>
              <a:t> 정보들이 있잖아요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다른 페이지를 이동하더라도 나와있고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이렇게 모든 페이지에 공통적으로 보여주어야 할 경우</a:t>
            </a:r>
            <a:r>
              <a:rPr lang="en-US" altLang="ko-KR" baseline="0" dirty="0" smtClean="0"/>
              <a:t>!</a:t>
            </a:r>
            <a:r>
              <a:rPr lang="ko-KR" altLang="en-US" baseline="0" dirty="0" smtClean="0"/>
              <a:t>에 사용하기 적합하다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&lt;iframe&gt;</a:t>
            </a:r>
            <a:r>
              <a:rPr lang="ko-KR" altLang="en-US" dirty="0" smtClean="0"/>
              <a:t>태그는 </a:t>
            </a:r>
            <a:r>
              <a:rPr lang="ko-KR" altLang="en-US" dirty="0" err="1" smtClean="0"/>
              <a:t>다른페이지를</a:t>
            </a:r>
            <a:r>
              <a:rPr lang="ko-KR" altLang="en-US" dirty="0" smtClean="0"/>
              <a:t> 포함시키는데 창이 하나 생기는 형태</a:t>
            </a:r>
            <a:endParaRPr lang="en-US" altLang="ko-KR" dirty="0" smtClean="0"/>
          </a:p>
          <a:p>
            <a:r>
              <a:rPr lang="en-US" altLang="ko-KR" dirty="0" smtClean="0"/>
              <a:t>Include</a:t>
            </a:r>
            <a:r>
              <a:rPr lang="ko-KR" altLang="en-US" dirty="0" smtClean="0"/>
              <a:t>는 하나의 페이지로 </a:t>
            </a:r>
            <a:r>
              <a:rPr lang="ko-KR" altLang="en-US" dirty="0" err="1" smtClean="0"/>
              <a:t>만들어버림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221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Taglib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JSTL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EL</a:t>
            </a:r>
            <a:r>
              <a:rPr lang="ko-KR" altLang="en-US" dirty="0" smtClean="0"/>
              <a:t>식을 배울 때 다시 한</a:t>
            </a:r>
            <a:r>
              <a:rPr lang="ko-KR" altLang="en-US" baseline="0" dirty="0" smtClean="0"/>
              <a:t> 번 짚고 넘어가겠습니다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011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기존의 </a:t>
            </a:r>
            <a:r>
              <a:rPr lang="ko-KR" altLang="en-US" dirty="0" err="1" smtClean="0"/>
              <a:t>서블릿을</a:t>
            </a:r>
            <a:r>
              <a:rPr lang="ko-KR" altLang="en-US" dirty="0" smtClean="0"/>
              <a:t> 보면 비즈니스로직과 </a:t>
            </a:r>
            <a:r>
              <a:rPr lang="ko-KR" altLang="en-US" dirty="0" err="1" smtClean="0"/>
              <a:t>프리젠테이션로직이</a:t>
            </a:r>
            <a:r>
              <a:rPr lang="ko-KR" altLang="en-US" dirty="0" smtClean="0"/>
              <a:t> 혼합된 형태로 구성이 되어있습니다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여기서 말하는 비즈니스로직과 </a:t>
            </a:r>
            <a:r>
              <a:rPr lang="ko-KR" altLang="en-US" dirty="0" err="1" smtClean="0"/>
              <a:t>프리젠테이션로직이</a:t>
            </a:r>
            <a:r>
              <a:rPr lang="ko-KR" altLang="en-US" dirty="0" smtClean="0"/>
              <a:t> 뭘까요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비즈니스 </a:t>
            </a:r>
            <a:r>
              <a:rPr lang="ko-KR" altLang="en-US" dirty="0" err="1" smtClean="0"/>
              <a:t>로직은</a:t>
            </a:r>
            <a:r>
              <a:rPr lang="ko-KR" altLang="en-US" dirty="0" smtClean="0"/>
              <a:t> 간단히 말하면 클라이언트로부터</a:t>
            </a:r>
            <a:endParaRPr lang="en-US" altLang="ko-KR" dirty="0" smtClean="0"/>
          </a:p>
          <a:p>
            <a:r>
              <a:rPr lang="ko-KR" altLang="en-US" dirty="0" smtClean="0"/>
              <a:t>넘겨받은 데이터를 가지고 어떠한 처리를 통해 실행되는 </a:t>
            </a:r>
            <a:r>
              <a:rPr lang="ko-KR" altLang="en-US" dirty="0" err="1" smtClean="0"/>
              <a:t>응용프로그램이고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프리젠테이션로직은</a:t>
            </a:r>
            <a:r>
              <a:rPr lang="ko-KR" altLang="en-US" dirty="0" smtClean="0"/>
              <a:t> 말 그대로 </a:t>
            </a:r>
            <a:endParaRPr lang="en-US" altLang="ko-KR" dirty="0" smtClean="0"/>
          </a:p>
          <a:p>
            <a:r>
              <a:rPr lang="ko-KR" altLang="en-US" dirty="0" smtClean="0"/>
              <a:t>우리 눈에 보여지는 화면상의 디자인을 구성하기 위한 것이라고 생각하시면 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645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</a:t>
            </a:r>
            <a:r>
              <a:rPr lang="ko-KR" altLang="en-US" sz="120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주석 </a:t>
            </a:r>
            <a:r>
              <a:rPr lang="en-US" altLang="ko-KR" sz="120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서버에서 주석처리 되는 부분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브라우저에서 </a:t>
            </a:r>
            <a:r>
              <a:rPr lang="ko-KR" altLang="en-US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소스보기로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보이지 않음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주석 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html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주석처리 되는 부분으로 브라우저에서 </a:t>
            </a:r>
            <a:r>
              <a:rPr lang="ko-KR" altLang="en-US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소스보기로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볼 수 있음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341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13;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변수가 홀수인지 짝수인지 구하시오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7511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1603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502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5407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 그러면 제가 이걸 쉽게 한번 바꿔보도록 하겠습니다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내가 코딩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표현식과 </a:t>
            </a:r>
            <a:r>
              <a:rPr lang="en-US" altLang="ko-KR" dirty="0" smtClean="0"/>
              <a:t>out</a:t>
            </a:r>
            <a:r>
              <a:rPr lang="ko-KR" altLang="en-US" dirty="0" smtClean="0"/>
              <a:t>객체는 서로 웹 페이지에 출력해주는 역할은 같지만 이 두개를 놓고 봤을 때</a:t>
            </a:r>
            <a:endParaRPr lang="en-US" altLang="ko-KR" dirty="0" smtClean="0"/>
          </a:p>
          <a:p>
            <a:r>
              <a:rPr lang="ko-KR" altLang="en-US" dirty="0" smtClean="0"/>
              <a:t>차이가 있다면 어떤 차이가 있을까요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보면 </a:t>
            </a:r>
            <a:r>
              <a:rPr lang="en-US" altLang="ko-KR" dirty="0" smtClean="0"/>
              <a:t>out </a:t>
            </a:r>
            <a:r>
              <a:rPr lang="ko-KR" altLang="en-US" dirty="0" smtClean="0"/>
              <a:t>객체는 이런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문이나 혹은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 등의 문장을 사용할 때 간결하게 처리할 수 있고</a:t>
            </a:r>
            <a:endParaRPr lang="en-US" altLang="ko-KR" dirty="0" smtClean="0"/>
          </a:p>
          <a:p>
            <a:r>
              <a:rPr lang="ko-KR" altLang="en-US" dirty="0" smtClean="0"/>
              <a:t>표현식은 보면 </a:t>
            </a:r>
            <a:r>
              <a:rPr lang="ko-KR" altLang="en-US" dirty="0" err="1" smtClean="0"/>
              <a:t>스크립트릿을</a:t>
            </a:r>
            <a:r>
              <a:rPr lang="ko-KR" altLang="en-US" dirty="0" smtClean="0"/>
              <a:t> 많이 </a:t>
            </a:r>
            <a:r>
              <a:rPr lang="ko-KR" altLang="en-US" dirty="0" err="1" smtClean="0"/>
              <a:t>사용하잖아요</a:t>
            </a:r>
            <a:r>
              <a:rPr lang="en-US" altLang="ko-KR" dirty="0" smtClean="0"/>
              <a:t>?</a:t>
            </a:r>
            <a:r>
              <a:rPr lang="ko-KR" altLang="en-US" baseline="0" dirty="0" smtClean="0"/>
              <a:t> 그래서 이보다는 하나의 값을 출력할 때 사용하는게 적합하다는 거 잘 기억해두시기 바랍니다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7329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 그러면 제가 이걸 쉽게 한번 바꿔보도록 하겠습니다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내가 코딩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표현식과 </a:t>
            </a:r>
            <a:r>
              <a:rPr lang="en-US" altLang="ko-KR" dirty="0" smtClean="0"/>
              <a:t>out</a:t>
            </a:r>
            <a:r>
              <a:rPr lang="ko-KR" altLang="en-US" dirty="0" smtClean="0"/>
              <a:t>객체는 서로 웹 페이지에 출력해주는 역할은 같지만 이 두개를 놓고 봤을 때</a:t>
            </a:r>
            <a:endParaRPr lang="en-US" altLang="ko-KR" dirty="0" smtClean="0"/>
          </a:p>
          <a:p>
            <a:r>
              <a:rPr lang="ko-KR" altLang="en-US" dirty="0" smtClean="0"/>
              <a:t>차이가 있다면 어떤 차이가 있을까요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보면 </a:t>
            </a:r>
            <a:r>
              <a:rPr lang="en-US" altLang="ko-KR" dirty="0" smtClean="0"/>
              <a:t>out </a:t>
            </a:r>
            <a:r>
              <a:rPr lang="ko-KR" altLang="en-US" dirty="0" smtClean="0"/>
              <a:t>객체는 이런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문이나 혹은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 등의 문장을 사용할 때 간결하게 처리할 수 있고</a:t>
            </a:r>
            <a:endParaRPr lang="en-US" altLang="ko-KR" dirty="0" smtClean="0"/>
          </a:p>
          <a:p>
            <a:r>
              <a:rPr lang="ko-KR" altLang="en-US" dirty="0" smtClean="0"/>
              <a:t>표현식은 보면 </a:t>
            </a:r>
            <a:r>
              <a:rPr lang="ko-KR" altLang="en-US" dirty="0" err="1" smtClean="0"/>
              <a:t>스크립트릿을</a:t>
            </a:r>
            <a:r>
              <a:rPr lang="ko-KR" altLang="en-US" dirty="0" smtClean="0"/>
              <a:t> 많이 </a:t>
            </a:r>
            <a:r>
              <a:rPr lang="ko-KR" altLang="en-US" dirty="0" err="1" smtClean="0"/>
              <a:t>사용하잖아요</a:t>
            </a:r>
            <a:r>
              <a:rPr lang="en-US" altLang="ko-KR" dirty="0" smtClean="0"/>
              <a:t>?</a:t>
            </a:r>
            <a:r>
              <a:rPr lang="ko-KR" altLang="en-US" baseline="0" dirty="0" smtClean="0"/>
              <a:t> 그래서 이보다는 하나의 값을 출력할 때 사용하는게 적합하다는 거 잘 기억해두시기 바랍니다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9843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서비스라 하면 웹 기반으로 클라이언트의 요청을 받아서 어떠한 응답을 제공해주는 서비스를 말합니다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이런</a:t>
            </a:r>
            <a:r>
              <a:rPr lang="ko-KR" altLang="en-US" baseline="0" dirty="0" smtClean="0"/>
              <a:t> 웹 서비스를 위한</a:t>
            </a:r>
            <a:endParaRPr lang="en-US" altLang="ko-KR" baseline="0" dirty="0" smtClean="0"/>
          </a:p>
          <a:p>
            <a:r>
              <a:rPr lang="ko-KR" altLang="en-US" baseline="0" dirty="0" smtClean="0"/>
              <a:t>클라이언트와 웹 서버 사이의 요청과 관련된 정보를 저장하고 관리하는 객체가 바로 이 </a:t>
            </a:r>
            <a:r>
              <a:rPr lang="en-US" altLang="ko-KR" baseline="0" dirty="0" smtClean="0"/>
              <a:t>request</a:t>
            </a:r>
            <a:r>
              <a:rPr lang="ko-KR" altLang="en-US" baseline="0" dirty="0" smtClean="0"/>
              <a:t>라는 객체입니다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0164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8791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70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8343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3781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7379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</a:t>
            </a:r>
            <a:r>
              <a:rPr lang="en-US" altLang="ko-KR" dirty="0" smtClean="0"/>
              <a:t>response </a:t>
            </a:r>
            <a:r>
              <a:rPr lang="ko-KR" altLang="en-US" dirty="0" smtClean="0"/>
              <a:t>객체의 기능 중에 </a:t>
            </a:r>
            <a:r>
              <a:rPr lang="ko-KR" altLang="en-US" dirty="0" err="1" smtClean="0"/>
              <a:t>리다이렉트</a:t>
            </a:r>
            <a:r>
              <a:rPr lang="ko-KR" altLang="en-US" dirty="0" smtClean="0"/>
              <a:t> 기능을 많이 사용을 하는데요</a:t>
            </a:r>
            <a:endParaRPr lang="en-US" altLang="ko-KR" dirty="0" smtClean="0"/>
          </a:p>
          <a:p>
            <a:r>
              <a:rPr lang="ko-KR" altLang="en-US" dirty="0" smtClean="0"/>
              <a:t>아무래도 사용자에게 응답해주는 객체이기 때문에 로그인했을 때 </a:t>
            </a:r>
            <a:r>
              <a:rPr lang="ko-KR" altLang="en-US" dirty="0" err="1" smtClean="0"/>
              <a:t>로그인이</a:t>
            </a:r>
            <a:r>
              <a:rPr lang="ko-KR" altLang="en-US" dirty="0" smtClean="0"/>
              <a:t> 된 페이지를 보여주거나</a:t>
            </a:r>
            <a:endParaRPr lang="en-US" altLang="ko-KR" dirty="0" smtClean="0"/>
          </a:p>
          <a:p>
            <a:r>
              <a:rPr lang="ko-KR" altLang="en-US" dirty="0" smtClean="0"/>
              <a:t>네이버에서 카페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블로그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쇼핑 등 눌렀을 때 그러한 페이지</a:t>
            </a:r>
            <a:r>
              <a:rPr lang="ko-KR" altLang="en-US" baseline="0" dirty="0" smtClean="0"/>
              <a:t> 이동이 많이 이루어집니다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dirty="0" smtClean="0"/>
              <a:t>그래서 이런 페이지 이동을 리다이렉트라고 하고 이 기능을 사용하기 위해 </a:t>
            </a:r>
            <a:r>
              <a:rPr lang="ko-KR" altLang="en-US" dirty="0" err="1" smtClean="0"/>
              <a:t>나온게</a:t>
            </a:r>
            <a:r>
              <a:rPr lang="ko-KR" altLang="en-US" dirty="0" smtClean="0"/>
              <a:t> 바로 </a:t>
            </a:r>
            <a:r>
              <a:rPr lang="en-US" altLang="ko-KR" dirty="0" err="1" smtClean="0"/>
              <a:t>sendRedirect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2676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샌드리다이렉트메소드는</a:t>
            </a:r>
            <a:r>
              <a:rPr lang="ko-KR" altLang="en-US" dirty="0" smtClean="0"/>
              <a:t> 현재 실행중인 페이지를 중단하고 다른 페이지를 호출하는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기능인데 보시면 </a:t>
            </a:r>
            <a:r>
              <a:rPr lang="ko-KR" altLang="en-US" dirty="0" err="1" smtClean="0"/>
              <a:t>괄호안에</a:t>
            </a:r>
            <a:r>
              <a:rPr lang="ko-KR" altLang="en-US" dirty="0" smtClean="0"/>
              <a:t> 이동할 페이지를 </a:t>
            </a:r>
            <a:r>
              <a:rPr lang="ko-KR" altLang="en-US" dirty="0" err="1" smtClean="0"/>
              <a:t>지정해놓게</a:t>
            </a:r>
            <a:r>
              <a:rPr lang="ko-KR" altLang="en-US" dirty="0" smtClean="0"/>
              <a:t> 되면</a:t>
            </a:r>
            <a:endParaRPr lang="en-US" altLang="ko-KR" dirty="0" smtClean="0"/>
          </a:p>
          <a:p>
            <a:r>
              <a:rPr lang="ko-KR" altLang="en-US" dirty="0" smtClean="0"/>
              <a:t>이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를 요청했을 때 지정된 주소를 요청해 이동하게 되는 구조입니다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웹 컨테이너는 </a:t>
            </a:r>
            <a:r>
              <a:rPr lang="ko-KR" altLang="en-US" dirty="0" err="1" smtClean="0"/>
              <a:t>리다이렉트</a:t>
            </a:r>
            <a:r>
              <a:rPr lang="ko-KR" altLang="en-US" dirty="0" smtClean="0"/>
              <a:t> 명령이 들어오면 웹 브라우저에게 다른 페이지로 이동하라고 명령을 내리고 웹 브라우저는</a:t>
            </a:r>
            <a:endParaRPr lang="en-US" altLang="ko-KR" dirty="0" smtClean="0"/>
          </a:p>
          <a:p>
            <a:r>
              <a:rPr lang="en-US" altLang="ko-KR" dirty="0" err="1" smtClean="0"/>
              <a:t>Url</a:t>
            </a:r>
            <a:r>
              <a:rPr lang="ko-KR" altLang="en-US" dirty="0" smtClean="0"/>
              <a:t>주소를 </a:t>
            </a:r>
            <a:r>
              <a:rPr lang="ko-KR" altLang="en-US" dirty="0" err="1" smtClean="0"/>
              <a:t>명령받은</a:t>
            </a:r>
            <a:r>
              <a:rPr lang="ko-KR" altLang="en-US" dirty="0" smtClean="0"/>
              <a:t> 주소로 바꾸고 이동하게 되는 거에요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들면 이런 식으로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66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두번의 요청을 통해서 새로운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response </a:t>
            </a:r>
            <a:r>
              <a:rPr lang="ko-KR" altLang="en-US" dirty="0" smtClean="0"/>
              <a:t>객체가 </a:t>
            </a:r>
            <a:r>
              <a:rPr lang="ko-KR" altLang="en-US" dirty="0" err="1" smtClean="0"/>
              <a:t>생성되서</a:t>
            </a:r>
            <a:r>
              <a:rPr lang="ko-KR" altLang="en-US" dirty="0" smtClean="0"/>
              <a:t> 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요청정보가</a:t>
            </a:r>
            <a:r>
              <a:rPr lang="ko-KR" altLang="en-US" baseline="0" dirty="0" smtClean="0"/>
              <a:t> 유지되기 어렵다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그렇지만 다음페이지에 정보를 넘겨야만 한다면 한 가지 방법이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뭐가 있을까요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자</a:t>
            </a:r>
            <a:r>
              <a:rPr lang="en-US" altLang="ko-KR" baseline="0" dirty="0" smtClean="0"/>
              <a:t>, get</a:t>
            </a:r>
            <a:r>
              <a:rPr lang="ko-KR" altLang="en-US" baseline="0" dirty="0" smtClean="0"/>
              <a:t>방식은</a:t>
            </a:r>
            <a:endParaRPr lang="en-US" altLang="ko-KR" baseline="0" dirty="0" smtClean="0"/>
          </a:p>
          <a:p>
            <a:r>
              <a:rPr lang="ko-KR" altLang="en-US" baseline="0" dirty="0" smtClean="0"/>
              <a:t>어떤 형태로 데이터를 보내죠</a:t>
            </a:r>
            <a:r>
              <a:rPr lang="en-US" altLang="ko-KR" baseline="0" dirty="0" smtClean="0"/>
              <a:t>? </a:t>
            </a:r>
            <a:r>
              <a:rPr lang="ko-KR" altLang="en-US" baseline="0" dirty="0" err="1" smtClean="0"/>
              <a:t>주소창에</a:t>
            </a:r>
            <a:r>
              <a:rPr lang="ko-KR" altLang="en-US" baseline="0" dirty="0" smtClean="0"/>
              <a:t> 물음표를 기준으로 해서 그 뒤부터 이름</a:t>
            </a:r>
            <a:r>
              <a:rPr lang="en-US" altLang="ko-KR" baseline="0" dirty="0" smtClean="0"/>
              <a:t>=</a:t>
            </a:r>
            <a:r>
              <a:rPr lang="ko-KR" altLang="en-US" baseline="0" dirty="0" smtClean="0"/>
              <a:t>값</a:t>
            </a:r>
            <a:r>
              <a:rPr lang="en-US" altLang="ko-KR" baseline="0" dirty="0" smtClean="0"/>
              <a:t>&amp;</a:t>
            </a:r>
            <a:r>
              <a:rPr lang="ko-KR" altLang="en-US" baseline="0" dirty="0" smtClean="0"/>
              <a:t>이름</a:t>
            </a:r>
            <a:r>
              <a:rPr lang="en-US" altLang="ko-KR" baseline="0" dirty="0" smtClean="0"/>
              <a:t>=</a:t>
            </a:r>
            <a:r>
              <a:rPr lang="ko-KR" altLang="en-US" baseline="0" dirty="0" smtClean="0"/>
              <a:t>값 </a:t>
            </a:r>
            <a:r>
              <a:rPr lang="ko-KR" altLang="en-US" baseline="0" dirty="0" err="1" smtClean="0"/>
              <a:t>이런식으로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보낸게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쿼리스트링이라고</a:t>
            </a:r>
            <a:r>
              <a:rPr lang="ko-KR" altLang="en-US" baseline="0" dirty="0" smtClean="0"/>
              <a:t> 했었습니다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1278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8361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URLEncoder.encode</a:t>
            </a:r>
            <a:r>
              <a:rPr lang="en-US" altLang="ko-KR" dirty="0" smtClean="0"/>
              <a:t>()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= </a:t>
            </a:r>
            <a:r>
              <a:rPr lang="en-US" altLang="ko-KR" baseline="0" dirty="0" err="1" smtClean="0"/>
              <a:t>sendRedirect</a:t>
            </a:r>
            <a:r>
              <a:rPr lang="en-US" altLang="ko-KR" baseline="0" dirty="0" smtClean="0"/>
              <a:t>()</a:t>
            </a:r>
            <a:r>
              <a:rPr lang="ko-KR" altLang="en-US" baseline="0" dirty="0" err="1" smtClean="0"/>
              <a:t>메소드로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한글전송할</a:t>
            </a:r>
            <a:r>
              <a:rPr lang="ko-KR" altLang="en-US" baseline="0" dirty="0" smtClean="0"/>
              <a:t> 때 사용</a:t>
            </a:r>
            <a:endParaRPr lang="en-US" altLang="ko-KR" baseline="0" dirty="0" smtClean="0"/>
          </a:p>
          <a:p>
            <a:r>
              <a:rPr lang="en-US" altLang="ko-KR" baseline="0" dirty="0" smtClean="0"/>
              <a:t>Ex) </a:t>
            </a:r>
            <a:r>
              <a:rPr lang="en-US" altLang="ko-KR" baseline="0" dirty="0" err="1" smtClean="0"/>
              <a:t>response.sendRedirect</a:t>
            </a:r>
            <a:r>
              <a:rPr lang="en-US" altLang="ko-KR" baseline="0" dirty="0" smtClean="0"/>
              <a:t>(“</a:t>
            </a:r>
            <a:r>
              <a:rPr lang="en-US" altLang="ko-KR" baseline="0" dirty="0" err="1" smtClean="0"/>
              <a:t>main.jsp?name</a:t>
            </a:r>
            <a:r>
              <a:rPr lang="en-US" altLang="ko-KR" baseline="0" dirty="0" smtClean="0"/>
              <a:t>=“+</a:t>
            </a:r>
            <a:r>
              <a:rPr lang="en-US" altLang="ko-KR" baseline="0" dirty="0" err="1" smtClean="0"/>
              <a:t>URLEncoder.encode</a:t>
            </a:r>
            <a:r>
              <a:rPr lang="en-US" altLang="ko-KR" baseline="0" dirty="0" smtClean="0"/>
              <a:t>(“</a:t>
            </a:r>
            <a:r>
              <a:rPr lang="ko-KR" altLang="en-US" baseline="0" dirty="0" err="1" smtClean="0"/>
              <a:t>성윤정</a:t>
            </a:r>
            <a:r>
              <a:rPr lang="en-US" altLang="ko-KR" baseline="0" dirty="0" smtClean="0"/>
              <a:t>”,”UTF-8”));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6584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4067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2942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36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서블릿과</a:t>
            </a:r>
            <a:r>
              <a:rPr lang="ko-KR" altLang="en-US" dirty="0" smtClean="0"/>
              <a:t> 마찬가지로 동적으로 작동하고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로 클라이언트에게 응답한다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컴포넌트 </a:t>
            </a:r>
            <a:r>
              <a:rPr lang="en-US" altLang="ko-KR" dirty="0" smtClean="0"/>
              <a:t>=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독립적인 소프트웨어 단위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모듈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err="1" smtClean="0"/>
              <a:t>Jsp</a:t>
            </a:r>
            <a:r>
              <a:rPr lang="ko-KR" altLang="en-US" baseline="0" dirty="0" smtClean="0"/>
              <a:t>는 실행되면 </a:t>
            </a:r>
            <a:r>
              <a:rPr lang="ko-KR" altLang="en-US" baseline="0" dirty="0" err="1" smtClean="0"/>
              <a:t>자바파일을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실행하게되면</a:t>
            </a:r>
            <a:r>
              <a:rPr lang="ko-KR" altLang="en-US" baseline="0" dirty="0" smtClean="0"/>
              <a:t> 컴파일러에 의해서 클래스파일이 되고 실행되는 것처럼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서블릿으로</a:t>
            </a:r>
            <a:r>
              <a:rPr lang="ko-KR" altLang="en-US" baseline="0" dirty="0" smtClean="0"/>
              <a:t> 변환되고 클래스파일로 그리고 </a:t>
            </a:r>
            <a:r>
              <a:rPr lang="ko-KR" altLang="en-US" baseline="0" dirty="0" err="1" smtClean="0"/>
              <a:t>다시한번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html</a:t>
            </a:r>
            <a:r>
              <a:rPr lang="ko-KR" altLang="en-US" baseline="0" dirty="0" smtClean="0"/>
              <a:t>로 변환되어 실행이 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실행한 경우 이 경로로 한 번 찾아가보면 방금 실행한 </a:t>
            </a:r>
            <a:r>
              <a:rPr lang="en-US" altLang="ko-KR" baseline="0" dirty="0" err="1" smtClean="0"/>
              <a:t>jsp</a:t>
            </a:r>
            <a:r>
              <a:rPr lang="ko-KR" altLang="en-US" baseline="0" dirty="0" smtClean="0"/>
              <a:t>파일이 </a:t>
            </a:r>
            <a:r>
              <a:rPr lang="ko-KR" altLang="en-US" baseline="0" dirty="0" err="1" smtClean="0"/>
              <a:t>변환되어있는</a:t>
            </a:r>
            <a:r>
              <a:rPr lang="ko-KR" altLang="en-US" baseline="0" dirty="0" smtClean="0"/>
              <a:t> 것을 볼 수 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여기서 잠깐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그러면 </a:t>
            </a:r>
            <a:r>
              <a:rPr lang="en-US" altLang="ko-KR" baseline="0" dirty="0" smtClean="0"/>
              <a:t>JSP</a:t>
            </a:r>
            <a:r>
              <a:rPr lang="ko-KR" altLang="en-US" baseline="0" dirty="0" smtClean="0"/>
              <a:t>가 결국에는 </a:t>
            </a:r>
            <a:r>
              <a:rPr lang="en-US" altLang="ko-KR" baseline="0" dirty="0" smtClean="0"/>
              <a:t>html</a:t>
            </a:r>
            <a:r>
              <a:rPr lang="ko-KR" altLang="en-US" baseline="0" dirty="0" smtClean="0"/>
              <a:t>로 변환되어 보여지게 되는데 </a:t>
            </a:r>
            <a:r>
              <a:rPr lang="en-US" altLang="ko-KR" baseline="0" dirty="0" smtClean="0"/>
              <a:t>html</a:t>
            </a:r>
            <a:r>
              <a:rPr lang="ko-KR" altLang="en-US" baseline="0" dirty="0" smtClean="0"/>
              <a:t>과 무슨 차이가 있을까요</a:t>
            </a:r>
            <a:r>
              <a:rPr lang="en-US" altLang="ko-KR" baseline="0" dirty="0" smtClean="0"/>
              <a:t>?(</a:t>
            </a:r>
            <a:r>
              <a:rPr lang="ko-KR" altLang="en-US" baseline="0" dirty="0" smtClean="0"/>
              <a:t>질문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5477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3124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2519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3486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0219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079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091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868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001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26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지시자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선언문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스크립틀릿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표현식 화살표 </a:t>
            </a:r>
            <a:r>
              <a:rPr lang="ko-KR" altLang="en-US" baseline="0" dirty="0" err="1" smtClean="0"/>
              <a:t>문제낸</a:t>
            </a:r>
            <a:r>
              <a:rPr lang="ko-KR" altLang="en-US" baseline="0" dirty="0" smtClean="0"/>
              <a:t> 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각각 개념이 뭔지 설명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지시자 </a:t>
            </a:r>
            <a:r>
              <a:rPr lang="en-US" altLang="ko-KR" baseline="0" dirty="0" smtClean="0"/>
              <a:t>- 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Container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page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class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변환할 때</a:t>
            </a:r>
            <a:r>
              <a:rPr lang="ko-KR" altLang="en-US" sz="120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필요한 정보를 기술하기 위해 사용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선언문 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–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상수나 변수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메소드를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작성할 때 사용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스크립틀릿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– </a:t>
            </a:r>
            <a:r>
              <a:rPr lang="en-US" altLang="ko-KR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코드에 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코드를 넣을 때 사용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표현식 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– Web browser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결과값을 출력할 때 사용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817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425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050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620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5838092"/>
            <a:ext cx="12192000" cy="1033976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1050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996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71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19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139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763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886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128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09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D2748-FAB7-4AD1-859F-6534660D67DB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90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16326" y="2297306"/>
            <a:ext cx="28975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b="1" dirty="0" smtClean="0">
                <a:solidFill>
                  <a:srgbClr val="3F51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</a:t>
            </a:r>
            <a:endParaRPr lang="en-US" altLang="ko-KR" sz="11500" b="1" dirty="0">
              <a:solidFill>
                <a:srgbClr val="3F51B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20141" y="6008914"/>
            <a:ext cx="1350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F2F2F2"/>
                </a:solidFill>
                <a:ea typeface="배달의민족 주아" panose="02020603020101020101"/>
              </a:rPr>
              <a:t>박병관</a:t>
            </a:r>
            <a:endParaRPr lang="ko-KR" altLang="en-US" sz="3600" dirty="0">
              <a:solidFill>
                <a:srgbClr val="F2F2F2"/>
              </a:solidFill>
              <a:ea typeface="배달의민족 주아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04293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706055" y="630"/>
            <a:ext cx="4965539" cy="844321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4090452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Expression(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표현식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1159" y="1322407"/>
            <a:ext cx="32573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en-US" altLang="ko-KR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표현식 </a:t>
            </a:r>
            <a:r>
              <a:rPr lang="en-US" altLang="ko-KR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&lt;%= %&gt;</a:t>
            </a:r>
            <a:endParaRPr lang="ko-KR" altLang="en-US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0761" y="1907182"/>
            <a:ext cx="5730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Web browser</a:t>
            </a:r>
            <a:r>
              <a:rPr lang="ko-KR" altLang="en-US" sz="2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결과값을 출력하기 위해 사용</a:t>
            </a:r>
            <a:endParaRPr lang="ko-KR" altLang="en-US" sz="24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18054" y="3148838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상수나 변수</a:t>
            </a:r>
            <a:endParaRPr lang="ko-KR" altLang="en-US" sz="24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18054" y="3637414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연산자</a:t>
            </a:r>
            <a:endParaRPr lang="ko-KR" altLang="en-US" sz="24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18054" y="4116174"/>
            <a:ext cx="1409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메소드호출</a:t>
            </a:r>
            <a:endParaRPr lang="ko-KR" altLang="en-US" sz="24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521" y="3085702"/>
            <a:ext cx="5206986" cy="157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17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706055" y="631"/>
            <a:ext cx="328720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250688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(1)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623" y="3065054"/>
            <a:ext cx="93937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ex02hap100.jsp</a:t>
            </a:r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만들고</a:t>
            </a:r>
            <a:endParaRPr lang="en-US" altLang="ko-KR" sz="4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1~100</a:t>
            </a:r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까지의 합을 구하</a:t>
            </a:r>
            <a:r>
              <a:rPr lang="ko-KR" altLang="en-US" sz="4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</a:t>
            </a:r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677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706055" y="631"/>
            <a:ext cx="328720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250688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(2)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9385" y="1905724"/>
            <a:ext cx="99489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ex03table.jsp</a:t>
            </a:r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만들고</a:t>
            </a:r>
            <a:endParaRPr lang="en-US" altLang="ko-KR" sz="4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아래와 같은 </a:t>
            </a:r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table</a:t>
            </a:r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</a:t>
            </a:r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방을 만드시오</a:t>
            </a:r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/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</a:t>
            </a:r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</a:t>
            </a:r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사용할 것</a:t>
            </a:r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627" y="3887560"/>
            <a:ext cx="7999708" cy="197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26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81158" y="1322406"/>
            <a:ext cx="32573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en-US" altLang="ko-KR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선언문 </a:t>
            </a:r>
            <a:r>
              <a:rPr lang="en-US" altLang="ko-KR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&lt;%! %&gt;</a:t>
            </a:r>
            <a:endParaRPr lang="ko-KR" altLang="en-US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0761" y="1907182"/>
            <a:ext cx="92542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선언부에는</a:t>
            </a:r>
            <a:r>
              <a:rPr lang="ko-KR" altLang="en-US" sz="2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변수 선언이나</a:t>
            </a:r>
            <a:r>
              <a:rPr lang="en-US" altLang="ko-KR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메서드를 </a:t>
            </a:r>
            <a:r>
              <a:rPr lang="ko-KR" altLang="en-US" sz="2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선언하여 사용</a:t>
            </a:r>
            <a:endParaRPr lang="en-US" altLang="ko-KR" sz="2400" dirty="0" smtClean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변수와 메서드는 </a:t>
            </a:r>
            <a:r>
              <a:rPr lang="en-US" altLang="ko-KR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</a:t>
            </a:r>
            <a:r>
              <a:rPr lang="ko-KR" altLang="en-US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페이지로부터 변환된 </a:t>
            </a:r>
            <a:r>
              <a:rPr lang="ko-KR" altLang="en-US" sz="24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서블릿</a:t>
            </a:r>
            <a:r>
              <a:rPr lang="ko-KR" altLang="en-US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클래스의 </a:t>
            </a:r>
            <a:r>
              <a:rPr lang="ko-KR" altLang="en-US" sz="2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멤버로 변환</a:t>
            </a:r>
            <a:endParaRPr lang="ko-KR" altLang="en-US" sz="24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72" y="2969412"/>
            <a:ext cx="4458627" cy="31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58" y="3909644"/>
            <a:ext cx="4514117" cy="1353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2312999" y="3300799"/>
            <a:ext cx="1250437" cy="413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변수 선언</a:t>
            </a:r>
            <a:endParaRPr lang="ko-KR" altLang="en-US" sz="24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04295" y="5262846"/>
            <a:ext cx="1476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메소드</a:t>
            </a:r>
            <a:r>
              <a:rPr lang="ko-KR" altLang="en-US" sz="2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선언</a:t>
            </a:r>
            <a:endParaRPr lang="ko-KR" altLang="en-US" sz="24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-706055" y="630"/>
            <a:ext cx="4965539" cy="844321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269" y="112049"/>
            <a:ext cx="4090452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Declartion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선언문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969412"/>
            <a:ext cx="5202611" cy="3256105"/>
          </a:xfrm>
          <a:prstGeom prst="rect">
            <a:avLst/>
          </a:prstGeom>
        </p:spPr>
      </p:pic>
      <p:cxnSp>
        <p:nvCxnSpPr>
          <p:cNvPr id="5" name="직선 화살표 연결선 4"/>
          <p:cNvCxnSpPr>
            <a:stCxn id="11" idx="3"/>
          </p:cNvCxnSpPr>
          <p:nvPr/>
        </p:nvCxnSpPr>
        <p:spPr>
          <a:xfrm>
            <a:off x="5182099" y="3124946"/>
            <a:ext cx="1040281" cy="124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292775" y="6225517"/>
            <a:ext cx="2809060" cy="469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declartion_jsp.java</a:t>
            </a:r>
            <a:endParaRPr lang="ko-KR" altLang="en-US" sz="2400" b="1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5306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706055" y="631"/>
            <a:ext cx="3394467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2614143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(2)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22226" y="2122702"/>
            <a:ext cx="80284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+, - , *, /</a:t>
            </a:r>
            <a:r>
              <a: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값을 </a:t>
            </a:r>
            <a:r>
              <a:rPr lang="en-US" altLang="ko-KR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</a:t>
            </a:r>
            <a:r>
              <a:rPr lang="ko-KR" altLang="en-US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하는 </a:t>
            </a:r>
            <a:r>
              <a:rPr lang="ko-KR" altLang="en-US" sz="28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메소드를</a:t>
            </a:r>
            <a:r>
              <a:rPr lang="ko-KR" altLang="en-US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선언문으로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설계하고</a:t>
            </a: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</a:t>
            </a:r>
            <a:r>
              <a:rPr lang="ko-KR" altLang="en-US" sz="28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메소드를</a:t>
            </a:r>
            <a:r>
              <a:rPr lang="ko-KR" altLang="en-US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호출하시오</a:t>
            </a:r>
            <a:endParaRPr lang="ko-KR" altLang="en-US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822" y="3288641"/>
            <a:ext cx="1115505" cy="1673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973661" y="5173731"/>
            <a:ext cx="2325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ex04cal.jsp</a:t>
            </a:r>
            <a:endParaRPr lang="ko-KR" altLang="en-US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3540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06055" y="631"/>
            <a:ext cx="3394467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9" y="112049"/>
            <a:ext cx="2614143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(3)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445" y="2810586"/>
            <a:ext cx="3914653" cy="1366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133" y="2544514"/>
            <a:ext cx="1123893" cy="163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659726" y="4177340"/>
            <a:ext cx="3006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ex05makecal.html</a:t>
            </a:r>
            <a:endParaRPr lang="ko-KR" altLang="en-US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95692" y="4177340"/>
            <a:ext cx="29341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ex05makecal.jsp</a:t>
            </a:r>
            <a:endParaRPr lang="ko-KR" altLang="en-US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1686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839121" y="-221"/>
            <a:ext cx="2657761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446" y="151978"/>
            <a:ext cx="1717194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Review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75005" y="4911019"/>
            <a:ext cx="2235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</a:t>
            </a:r>
            <a:endParaRPr lang="ko-KR" altLang="en-US" sz="4800" b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908220" y="1983148"/>
            <a:ext cx="2113516" cy="2330548"/>
            <a:chOff x="3931742" y="1772872"/>
            <a:chExt cx="1501903" cy="1656128"/>
          </a:xfrm>
        </p:grpSpPr>
        <p:sp>
          <p:nvSpPr>
            <p:cNvPr id="15" name="TextBox 14"/>
            <p:cNvSpPr txBox="1"/>
            <p:nvPr/>
          </p:nvSpPr>
          <p:spPr>
            <a:xfrm>
              <a:off x="4305555" y="2508485"/>
              <a:ext cx="752126" cy="328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Java</a:t>
              </a:r>
              <a:endPara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89629" y="1881130"/>
              <a:ext cx="862573" cy="328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HTML</a:t>
              </a:r>
              <a:endPara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117212" y="2311135"/>
              <a:ext cx="1119982" cy="841459"/>
            </a:xfrm>
            <a:prstGeom prst="rect">
              <a:avLst/>
            </a:prstGeom>
            <a:noFill/>
            <a:ln w="38100">
              <a:solidFill>
                <a:srgbClr val="3F51B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931742" y="1772872"/>
              <a:ext cx="1501903" cy="165612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136216" y="1983148"/>
            <a:ext cx="2113516" cy="2330548"/>
            <a:chOff x="1140806" y="1772872"/>
            <a:chExt cx="1501903" cy="1656128"/>
          </a:xfrm>
        </p:grpSpPr>
        <p:sp>
          <p:nvSpPr>
            <p:cNvPr id="10" name="TextBox 9"/>
            <p:cNvSpPr txBox="1"/>
            <p:nvPr/>
          </p:nvSpPr>
          <p:spPr>
            <a:xfrm>
              <a:off x="1514115" y="1885956"/>
              <a:ext cx="755284" cy="318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Java</a:t>
              </a:r>
              <a:endPara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58658" y="2527137"/>
              <a:ext cx="866198" cy="318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HTML</a:t>
              </a:r>
              <a:endPara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331767" y="2311135"/>
              <a:ext cx="1119982" cy="841459"/>
            </a:xfrm>
            <a:prstGeom prst="rect">
              <a:avLst/>
            </a:prstGeom>
            <a:noFill/>
            <a:ln w="38100">
              <a:solidFill>
                <a:srgbClr val="3F51B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40806" y="1772872"/>
              <a:ext cx="1501903" cy="165612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329981" y="4349031"/>
            <a:ext cx="1725983" cy="48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복잡한 </a:t>
            </a:r>
            <a:r>
              <a:rPr lang="ko-KR" altLang="en-US" sz="2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로직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51097" y="4349032"/>
            <a:ext cx="1412308" cy="48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 구성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98512" y="4911019"/>
            <a:ext cx="13174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08233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839121" y="-221"/>
            <a:ext cx="2657761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446" y="151978"/>
            <a:ext cx="1717194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Review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8213" y="1260364"/>
            <a:ext cx="2915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</a:t>
            </a:r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구성요소</a:t>
            </a:r>
            <a:endParaRPr lang="en-US" altLang="ko-KR" sz="4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11602" y="4046642"/>
            <a:ext cx="1205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지시자</a:t>
            </a:r>
            <a:endParaRPr lang="ko-KR" altLang="en-US" sz="2400" b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11602" y="3292201"/>
            <a:ext cx="120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선언문</a:t>
            </a:r>
            <a:endParaRPr lang="ko-KR" altLang="en-US" sz="2400" b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11602" y="4776957"/>
            <a:ext cx="1810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스크립트릿</a:t>
            </a:r>
            <a:endParaRPr lang="ko-KR" altLang="en-US" sz="2400" b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11601" y="2536769"/>
            <a:ext cx="120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표현식</a:t>
            </a:r>
            <a:endParaRPr lang="ko-KR" altLang="en-US" sz="2400" b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6935" y="2536770"/>
            <a:ext cx="2086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&lt;%@ %&gt;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56935" y="3292201"/>
            <a:ext cx="1915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&lt;%! %&gt;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56935" y="4046643"/>
            <a:ext cx="1669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3.&lt;% %&gt;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54343" y="4752833"/>
            <a:ext cx="1918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4.&lt;%= %&gt;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52123" y="2116595"/>
            <a:ext cx="8326578" cy="3636302"/>
          </a:xfrm>
          <a:prstGeom prst="rect">
            <a:avLst/>
          </a:prstGeom>
          <a:noFill/>
          <a:ln w="38100">
            <a:solidFill>
              <a:srgbClr val="3F51B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>
            <a:stCxn id="9" idx="3"/>
            <a:endCxn id="14" idx="1"/>
          </p:cNvCxnSpPr>
          <p:nvPr/>
        </p:nvCxnSpPr>
        <p:spPr>
          <a:xfrm>
            <a:off x="3743661" y="2829158"/>
            <a:ext cx="3967941" cy="15098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0" idx="3"/>
            <a:endCxn id="15" idx="1"/>
          </p:cNvCxnSpPr>
          <p:nvPr/>
        </p:nvCxnSpPr>
        <p:spPr>
          <a:xfrm>
            <a:off x="3572808" y="3584589"/>
            <a:ext cx="413879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1" idx="3"/>
            <a:endCxn id="7" idx="1"/>
          </p:cNvCxnSpPr>
          <p:nvPr/>
        </p:nvCxnSpPr>
        <p:spPr>
          <a:xfrm>
            <a:off x="3325989" y="4339031"/>
            <a:ext cx="4385613" cy="73031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2" idx="3"/>
            <a:endCxn id="8" idx="1"/>
          </p:cNvCxnSpPr>
          <p:nvPr/>
        </p:nvCxnSpPr>
        <p:spPr>
          <a:xfrm flipV="1">
            <a:off x="3572808" y="2829157"/>
            <a:ext cx="4138793" cy="221606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863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706054" y="630"/>
            <a:ext cx="4352080" cy="844321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3571756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지시자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(Directive)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97047" y="1290821"/>
            <a:ext cx="32573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en-US" altLang="ko-KR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지시자 </a:t>
            </a:r>
            <a:r>
              <a:rPr lang="en-US" altLang="ko-KR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&lt;%@ %&gt;</a:t>
            </a:r>
            <a:endParaRPr lang="ko-KR" altLang="en-US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0761" y="2037174"/>
            <a:ext cx="7592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Web Container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page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class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변환할 때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필요한 정보를 기술하기 위해 사용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27380" y="3852504"/>
            <a:ext cx="34761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page </a:t>
            </a:r>
            <a:r>
              <a:rPr lang="ko-KR" altLang="en-US" sz="4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지시자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66099" y="5235123"/>
            <a:ext cx="3476162" cy="742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include </a:t>
            </a:r>
            <a:r>
              <a:rPr lang="ko-KR" altLang="en-US" sz="4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지시자</a:t>
            </a:r>
            <a:endParaRPr lang="ko-KR" altLang="en-US" sz="44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97647" y="3473365"/>
            <a:ext cx="348212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taglib</a:t>
            </a:r>
            <a:r>
              <a:rPr lang="en-US" altLang="ko-KR" sz="4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지시자</a:t>
            </a:r>
            <a:endParaRPr lang="ko-KR" altLang="en-US" sz="44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1825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54" y="2648782"/>
            <a:ext cx="5119585" cy="316566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706054" y="630"/>
            <a:ext cx="4352080" cy="844321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3571756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지시자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(Directive)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1158" y="1322408"/>
            <a:ext cx="29648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en-US" altLang="ko-KR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-1. page </a:t>
            </a:r>
            <a:r>
              <a:rPr lang="ko-KR" altLang="en-US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지시자</a:t>
            </a:r>
            <a:endParaRPr lang="ko-KR" altLang="en-US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1686" y="2585361"/>
            <a:ext cx="5079444" cy="381709"/>
          </a:xfrm>
          <a:prstGeom prst="rect">
            <a:avLst/>
          </a:prstGeom>
          <a:noFill/>
          <a:ln w="38100">
            <a:solidFill>
              <a:srgbClr val="3F51B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901007" y="3629722"/>
            <a:ext cx="416689" cy="795759"/>
          </a:xfrm>
          <a:prstGeom prst="rightArrow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565" y="2648783"/>
            <a:ext cx="4874113" cy="316566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332602" y="2557646"/>
            <a:ext cx="3080572" cy="274871"/>
          </a:xfrm>
          <a:prstGeom prst="rect">
            <a:avLst/>
          </a:prstGeom>
          <a:noFill/>
          <a:ln w="38100">
            <a:solidFill>
              <a:srgbClr val="3F51B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9538" y="5897151"/>
            <a:ext cx="27437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페이지의 전체적인 속성을 지정</a:t>
            </a:r>
            <a:endParaRPr lang="ko-KR" altLang="en-US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165903" y="5905581"/>
            <a:ext cx="14674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en-US" altLang="ko-KR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mport</a:t>
            </a:r>
            <a:r>
              <a:rPr lang="ko-KR" altLang="en-US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 사용</a:t>
            </a:r>
            <a:endParaRPr lang="ko-KR" altLang="en-US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22049" y="1922975"/>
            <a:ext cx="5389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페이지의 전체적인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환경설정을 할 때 사용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9199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696" y="1445739"/>
            <a:ext cx="9557469" cy="440613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706055" y="631"/>
            <a:ext cx="4427823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3647499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왜 필요한가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58252" y="864363"/>
            <a:ext cx="3475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기존 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구성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54787" y="2036946"/>
            <a:ext cx="9253549" cy="1328762"/>
          </a:xfrm>
          <a:prstGeom prst="rect">
            <a:avLst/>
          </a:prstGeom>
          <a:noFill/>
          <a:ln w="38100">
            <a:solidFill>
              <a:srgbClr val="3F51B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350327" y="1422558"/>
            <a:ext cx="2851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Business Logic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98018" y="5466925"/>
            <a:ext cx="3794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Pregentation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Logic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98019" y="3516123"/>
            <a:ext cx="6674482" cy="1886942"/>
          </a:xfrm>
          <a:prstGeom prst="rect">
            <a:avLst/>
          </a:prstGeom>
          <a:noFill/>
          <a:ln w="38100">
            <a:solidFill>
              <a:srgbClr val="3F51B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561" y="4937865"/>
            <a:ext cx="6017776" cy="1379209"/>
          </a:xfrm>
          <a:prstGeom prst="rect">
            <a:avLst/>
          </a:prstGeom>
          <a:ln w="28575">
            <a:solidFill>
              <a:srgbClr val="3F51B5"/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4241275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1" grpId="0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706054" y="630"/>
            <a:ext cx="4352080" cy="844321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3571756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지시자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(Directive)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911424" y="1196752"/>
          <a:ext cx="10668000" cy="4991701"/>
        </p:xfrm>
        <a:graphic>
          <a:graphicData uri="http://schemas.openxmlformats.org/drawingml/2006/table">
            <a:tbl>
              <a:tblPr/>
              <a:tblGrid>
                <a:gridCol w="1613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j-lt"/>
                        </a:rPr>
                        <a:t>속성</a:t>
                      </a: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+mj-lt"/>
                        </a:rPr>
                        <a:t>설명</a:t>
                      </a: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+mj-lt"/>
                        </a:rPr>
                        <a:t>사용빈도</a:t>
                      </a: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+mj-lt"/>
                        </a:rPr>
                        <a:t>기본값</a:t>
                      </a: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8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+mj-lt"/>
                          <a:ea typeface="한양신명조"/>
                        </a:rPr>
                        <a:t>contentType</a:t>
                      </a:r>
                      <a:endParaRPr lang="en-US" sz="12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j-lt"/>
                        </a:rPr>
                        <a:t>브라우저로 내보내는 내용의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+mj-lt"/>
                        </a:rPr>
                        <a:t>MIME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j-lt"/>
                        </a:rPr>
                        <a:t>형식 지정 및 문자집합 지정</a:t>
                      </a: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+mj-lt"/>
                        </a:rPr>
                        <a:t>매우 높음</a:t>
                      </a: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+mj-lt"/>
                          <a:ea typeface="한양신명조"/>
                        </a:rPr>
                        <a:t>text/html;charset=ISO-8859-1</a:t>
                      </a:r>
                      <a:endParaRPr lang="en-US" sz="120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+mj-lt"/>
                          <a:ea typeface="한양신명조"/>
                        </a:rPr>
                        <a:t>pageEncoding</a:t>
                      </a:r>
                      <a:endParaRPr lang="en-US" sz="120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j-lt"/>
                        </a:rPr>
                        <a:t>현재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+mj-lt"/>
                        </a:rPr>
                        <a:t>JSP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j-lt"/>
                        </a:rPr>
                        <a:t>페이지에 대한 문자집합 지정</a:t>
                      </a: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j-lt"/>
                        </a:rPr>
                        <a:t>거의 사용하지 않음</a:t>
                      </a: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+mj-lt"/>
                          <a:ea typeface="한양신명조"/>
                        </a:rPr>
                        <a:t>ISO-8859-1</a:t>
                      </a:r>
                      <a:endParaRPr lang="en-US" sz="120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+mj-lt"/>
                          <a:ea typeface="한양신명조"/>
                        </a:rPr>
                        <a:t>import </a:t>
                      </a:r>
                      <a:endParaRPr lang="en-US" sz="120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j-lt"/>
                        </a:rPr>
                        <a:t>현재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+mj-lt"/>
                        </a:rPr>
                        <a:t>JSP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j-lt"/>
                        </a:rPr>
                        <a:t>페이지에서 사용할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+mj-lt"/>
                        </a:rPr>
                        <a:t>Java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j-lt"/>
                        </a:rPr>
                        <a:t>패키지나 클래스를 지정</a:t>
                      </a: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+mj-lt"/>
                        </a:rPr>
                        <a:t>높음</a:t>
                      </a: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+mj-lt"/>
                          <a:ea typeface="한양신명조"/>
                        </a:rPr>
                        <a:t>errorPage</a:t>
                      </a:r>
                      <a:endParaRPr lang="en-US" sz="120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j-lt"/>
                        </a:rPr>
                        <a:t>에러가 발생할 때에 대신 호출되어 처리될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+mj-lt"/>
                        </a:rPr>
                        <a:t>JSP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j-lt"/>
                        </a:rPr>
                        <a:t>페이지 지정</a:t>
                      </a: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+mj-lt"/>
                        </a:rPr>
                        <a:t>중간</a:t>
                      </a: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+mj-lt"/>
                          <a:ea typeface="한양신명조"/>
                        </a:rPr>
                        <a:t>isErrorPage</a:t>
                      </a:r>
                      <a:endParaRPr lang="en-US" sz="120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j-lt"/>
                        </a:rPr>
                        <a:t>현재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+mj-lt"/>
                        </a:rPr>
                        <a:t>JSP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j-lt"/>
                        </a:rPr>
                        <a:t>페이지가 에러를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+mj-lt"/>
                        </a:rPr>
                        <a:t>핸들링하는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j-lt"/>
                        </a:rPr>
                        <a:t> 페이지인지 지정</a:t>
                      </a: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+mj-lt"/>
                        </a:rPr>
                        <a:t>중간</a:t>
                      </a: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+mj-lt"/>
                          <a:ea typeface="한양신명조"/>
                        </a:rPr>
                        <a:t>false</a:t>
                      </a:r>
                      <a:endParaRPr lang="en-US" sz="120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+mj-lt"/>
                          <a:ea typeface="한양신명조"/>
                        </a:rPr>
                        <a:t>info </a:t>
                      </a:r>
                      <a:endParaRPr lang="en-US" sz="120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j-lt"/>
                        </a:rPr>
                        <a:t>현재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+mj-lt"/>
                        </a:rPr>
                        <a:t>JSP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j-lt"/>
                        </a:rPr>
                        <a:t>페이지에 대한 설명</a:t>
                      </a: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거의 사용하지 않음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+mj-lt"/>
                          <a:ea typeface="한양신명조"/>
                        </a:rPr>
                        <a:t>buffer</a:t>
                      </a:r>
                      <a:endParaRPr lang="en-US" sz="120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j-lt"/>
                        </a:rPr>
                        <a:t>버퍼의 크기</a:t>
                      </a: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거의 사용하지 않음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+mj-lt"/>
                          <a:ea typeface="한양신명조"/>
                        </a:rPr>
                        <a:t>8KB</a:t>
                      </a:r>
                      <a:endParaRPr lang="en-US" sz="120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+mj-lt"/>
                          <a:ea typeface="한양신명조"/>
                        </a:rPr>
                        <a:t>autoflush</a:t>
                      </a:r>
                      <a:endParaRPr lang="en-US" sz="120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j-lt"/>
                        </a:rPr>
                        <a:t>버퍼의 내용을 자동으로 브라우저로 보낼지에 대한 설정</a:t>
                      </a: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거의 사용하지 않음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+mj-lt"/>
                          <a:ea typeface="한양신명조"/>
                        </a:rPr>
                        <a:t>true</a:t>
                      </a:r>
                      <a:endParaRPr lang="en-US" sz="120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+mj-lt"/>
                          <a:ea typeface="한양신명조"/>
                        </a:rPr>
                        <a:t>session</a:t>
                      </a:r>
                      <a:endParaRPr lang="en-US" sz="12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j-lt"/>
                        </a:rPr>
                        <a:t>세션의 사용유무 설정</a:t>
                      </a: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j-lt"/>
                        </a:rPr>
                        <a:t>중간</a:t>
                      </a: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+mj-lt"/>
                          <a:ea typeface="한양신명조"/>
                        </a:rPr>
                        <a:t>true</a:t>
                      </a:r>
                      <a:endParaRPr lang="en-US" sz="120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+mj-lt"/>
                          <a:ea typeface="한양신명조"/>
                        </a:rPr>
                        <a:t>language</a:t>
                      </a:r>
                      <a:endParaRPr lang="en-US" sz="12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j-lt"/>
                        </a:rPr>
                        <a:t>스크립트 언어 종류 지정</a:t>
                      </a: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거의 사용하지 않음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+mj-lt"/>
                          <a:ea typeface="한양신명조"/>
                        </a:rPr>
                        <a:t>java</a:t>
                      </a:r>
                      <a:endParaRPr lang="en-US" sz="12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14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+mj-lt"/>
                          <a:ea typeface="한양신명조"/>
                        </a:rPr>
                        <a:t>isThreadSafe</a:t>
                      </a:r>
                      <a:endParaRPr lang="en-US" sz="12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j-lt"/>
                        </a:rPr>
                        <a:t>현재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+mj-lt"/>
                        </a:rPr>
                        <a:t>JSP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j-lt"/>
                        </a:rPr>
                        <a:t>페이지에 대한 접근은 한 순간에 하나의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+mj-lt"/>
                        </a:rPr>
                        <a:t>쓰레드만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j-lt"/>
                        </a:rPr>
                        <a:t> 접근하도록 하여 동시 접근으로 인한 위험성 제거 설정</a:t>
                      </a: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j-lt"/>
                        </a:rPr>
                        <a:t>거의 사용하지 않음</a:t>
                      </a: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+mj-lt"/>
                          <a:ea typeface="한양신명조"/>
                        </a:rPr>
                        <a:t>true</a:t>
                      </a:r>
                      <a:endParaRPr lang="en-US" sz="12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068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+mj-lt"/>
                          <a:ea typeface="한양신명조"/>
                        </a:rPr>
                        <a:t>extends</a:t>
                      </a:r>
                      <a:endParaRPr lang="en-US" sz="12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j-lt"/>
                        </a:rPr>
                        <a:t>현재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+mj-lt"/>
                        </a:rPr>
                        <a:t>JSP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j-lt"/>
                        </a:rPr>
                        <a:t>페이지를 기본적인 클래스가 아닌 다른 클래스로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+mj-lt"/>
                        </a:rPr>
                        <a:t>부터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j-lt"/>
                        </a:rPr>
                        <a:t> 상속하도록 변경</a:t>
                      </a: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200" smtClean="0">
                          <a:solidFill>
                            <a:srgbClr val="000000"/>
                          </a:solidFill>
                          <a:latin typeface="+mj-lt"/>
                        </a:rPr>
                        <a:t>거의 사용하지 않음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+mj-lt"/>
                          <a:ea typeface="한양신명조"/>
                        </a:rPr>
                        <a:t>javax.servlet.jsp.HttpJspPage</a:t>
                      </a:r>
                      <a:endParaRPr lang="en-US" sz="12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2509" marR="52509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9" name="타원 18"/>
          <p:cNvSpPr/>
          <p:nvPr/>
        </p:nvSpPr>
        <p:spPr>
          <a:xfrm>
            <a:off x="911424" y="1685568"/>
            <a:ext cx="1728192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65195" y="2462416"/>
            <a:ext cx="1728192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86963" y="2767220"/>
            <a:ext cx="1728192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9779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706054" y="630"/>
            <a:ext cx="4352080" cy="844321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3571756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지시자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(Directive)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440738"/>
              </p:ext>
            </p:extLst>
          </p:nvPr>
        </p:nvGraphicFramePr>
        <p:xfrm>
          <a:off x="899239" y="3034337"/>
          <a:ext cx="7872875" cy="640080"/>
        </p:xfrm>
        <a:graphic>
          <a:graphicData uri="http://schemas.openxmlformats.org/drawingml/2006/table">
            <a:tbl>
              <a:tblPr/>
              <a:tblGrid>
                <a:gridCol w="787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 pitchFamily="18" charset="0"/>
                        </a:rPr>
                        <a:t>&lt;%@page </a:t>
                      </a:r>
                      <a:r>
                        <a:rPr kumimoji="0" lang="en-US" altLang="ko-K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 pitchFamily="18" charset="0"/>
                        </a:rPr>
                        <a:t>contentType</a:t>
                      </a: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 pitchFamily="18" charset="0"/>
                        </a:rPr>
                        <a:t>= “text/html; </a:t>
                      </a:r>
                      <a:r>
                        <a:rPr kumimoji="0" lang="en-US" altLang="ko-K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 pitchFamily="18" charset="0"/>
                        </a:rPr>
                        <a:t>charset</a:t>
                      </a: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ko-K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 pitchFamily="18" charset="0"/>
                        </a:rPr>
                        <a:t>euc-kr</a:t>
                      </a: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 pitchFamily="18" charset="0"/>
                        </a:rPr>
                        <a:t> ” %&gt;</a:t>
                      </a:r>
                    </a:p>
                  </a:txBody>
                  <a:tcPr marL="121920" marR="121920"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544099"/>
              </p:ext>
            </p:extLst>
          </p:nvPr>
        </p:nvGraphicFramePr>
        <p:xfrm>
          <a:off x="899240" y="4607857"/>
          <a:ext cx="7872875" cy="648072"/>
        </p:xfrm>
        <a:graphic>
          <a:graphicData uri="http://schemas.openxmlformats.org/drawingml/2006/table">
            <a:tbl>
              <a:tblPr/>
              <a:tblGrid>
                <a:gridCol w="787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 pitchFamily="18" charset="0"/>
                        </a:rPr>
                        <a:t>&lt;%@page </a:t>
                      </a:r>
                      <a:r>
                        <a:rPr kumimoji="0" lang="en-US" altLang="ko-K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 pitchFamily="18" charset="0"/>
                        </a:rPr>
                        <a:t>contentType</a:t>
                      </a: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Times New Roman" pitchFamily="18" charset="0"/>
                        </a:rPr>
                        <a:t>= “text/html ” %&gt;</a:t>
                      </a:r>
                    </a:p>
                  </a:txBody>
                  <a:tcPr marL="121920" marR="121920"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직선 화살표 연결선 11"/>
          <p:cNvCxnSpPr>
            <a:stCxn id="14" idx="6"/>
            <a:endCxn id="13" idx="1"/>
          </p:cNvCxnSpPr>
          <p:nvPr/>
        </p:nvCxnSpPr>
        <p:spPr>
          <a:xfrm>
            <a:off x="8207230" y="3375533"/>
            <a:ext cx="1281165" cy="193355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  <a:alpha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488395" y="3214945"/>
            <a:ext cx="2139725" cy="707886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0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한글이 포함된 </a:t>
            </a:r>
            <a:r>
              <a:rPr lang="en-US" altLang="ko-KR" sz="20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</a:t>
            </a:r>
          </a:p>
          <a:p>
            <a:pPr lvl="0">
              <a:defRPr lang="ko-KR" altLang="en-US"/>
            </a:pPr>
            <a:r>
              <a:rPr lang="ko-KR" altLang="en-US" sz="20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페이지일 경우</a:t>
            </a:r>
            <a:endParaRPr lang="en-US" altLang="ko-KR" sz="2000" dirty="0" smtClean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99773" y="3123505"/>
            <a:ext cx="2507457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772115" y="4895889"/>
            <a:ext cx="768085" cy="0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  <a:alpha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540201" y="4391834"/>
            <a:ext cx="2270800" cy="1015663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0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영문자로만</a:t>
            </a:r>
            <a:endParaRPr lang="en-US" altLang="ko-KR" sz="2000" dirty="0" smtClean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defRPr lang="ko-KR" altLang="en-US"/>
            </a:pPr>
            <a:r>
              <a:rPr lang="ko-KR" altLang="en-US" sz="20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구성된 </a:t>
            </a:r>
            <a:r>
              <a:rPr lang="en-US" altLang="ko-KR" sz="20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</a:t>
            </a:r>
            <a:r>
              <a:rPr lang="ko-KR" altLang="en-US" sz="20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페이지 </a:t>
            </a:r>
            <a:endParaRPr lang="en-US" altLang="ko-KR" sz="2000" dirty="0" smtClean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defRPr lang="ko-KR" altLang="en-US"/>
            </a:pPr>
            <a:r>
              <a:rPr lang="ko-KR" altLang="en-US" sz="20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 경우</a:t>
            </a:r>
            <a:endParaRPr lang="en-US" altLang="ko-KR" sz="2000" dirty="0" smtClean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12291" y="2113756"/>
            <a:ext cx="9744379" cy="523220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</a:t>
            </a:r>
            <a:r>
              <a:rPr lang="ko-KR" altLang="en-US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페이지가 생성하는 </a:t>
            </a:r>
            <a:r>
              <a:rPr lang="ko-KR" altLang="en-US" sz="28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문서의 종류</a:t>
            </a:r>
            <a:r>
              <a:rPr lang="ko-KR" altLang="en-US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r>
              <a:rPr lang="ko-KR" altLang="en-US" sz="2800" dirty="0" err="1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인코딩</a:t>
            </a:r>
            <a:r>
              <a:rPr lang="ko-KR" altLang="en-US" sz="28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방식</a:t>
            </a:r>
            <a:r>
              <a:rPr lang="ko-KR" altLang="en-US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지정하기 위해 사용</a:t>
            </a:r>
            <a:endParaRPr lang="en-US" altLang="ko-KR" sz="2800" dirty="0" smtClean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8046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706054" y="630"/>
            <a:ext cx="4352080" cy="844321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3571756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지시자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(Directive)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8" name="Picture 14"/>
          <p:cNvPicPr>
            <a:picLocks noChangeAspect="1" noChangeArrowheads="1"/>
          </p:cNvPicPr>
          <p:nvPr/>
        </p:nvPicPr>
        <p:blipFill rotWithShape="1">
          <a:blip r:embed="rId3" cstate="print"/>
          <a:srcRect l="27490" t="15903" r="27400" b="69353"/>
          <a:stretch/>
        </p:blipFill>
        <p:spPr bwMode="auto">
          <a:xfrm>
            <a:off x="74269" y="3342860"/>
            <a:ext cx="11945952" cy="1305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1296511" y="2419233"/>
            <a:ext cx="9957739" cy="954107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</a:t>
            </a:r>
            <a:r>
              <a:rPr lang="ko-KR" altLang="en-US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페이지가 </a:t>
            </a:r>
            <a:r>
              <a:rPr lang="ko-KR" altLang="en-US" sz="28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서블릿</a:t>
            </a:r>
            <a:r>
              <a:rPr lang="ko-KR" altLang="en-US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클래스로 </a:t>
            </a:r>
            <a:r>
              <a:rPr lang="ko-KR" altLang="en-US" sz="28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변활될</a:t>
            </a:r>
            <a:r>
              <a:rPr lang="ko-KR" altLang="en-US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때 </a:t>
            </a:r>
            <a:r>
              <a:rPr lang="en-US" altLang="ko-KR" sz="28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contentType</a:t>
            </a:r>
            <a:r>
              <a:rPr lang="en-US" altLang="ko-KR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pPr lvl="0" algn="ctr">
              <a:defRPr lang="ko-KR" altLang="en-US"/>
            </a:pPr>
            <a:r>
              <a:rPr lang="en-US" altLang="ko-KR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Attribute</a:t>
            </a:r>
            <a:r>
              <a:rPr lang="ko-KR" altLang="en-US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값은 </a:t>
            </a:r>
            <a:r>
              <a:rPr lang="en-US" altLang="ko-KR" sz="28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setContentType</a:t>
            </a:r>
            <a:r>
              <a:rPr lang="en-US" altLang="ko-KR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메서드</a:t>
            </a:r>
            <a:r>
              <a:rPr lang="ko-KR" altLang="en-US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호출문의 </a:t>
            </a:r>
            <a:r>
              <a:rPr lang="ko-KR" altLang="en-US" sz="28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파라미티가</a:t>
            </a:r>
            <a:r>
              <a:rPr lang="ko-KR" altLang="en-US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됨</a:t>
            </a:r>
            <a:endParaRPr lang="en-US" altLang="ko-KR" sz="2800" dirty="0" smtClean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6379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706054" y="630"/>
            <a:ext cx="4352080" cy="844321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3571756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지시자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(Directive)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2564" y="1861815"/>
            <a:ext cx="11247654" cy="1200329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sz="3600" b="1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itchFamily="18" charset="0"/>
              </a:rPr>
              <a:t>import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문과 마찬가지로 </a:t>
            </a:r>
            <a:r>
              <a:rPr lang="ko-KR" altLang="en-US" sz="36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다른 패키지에 속하는 </a:t>
            </a:r>
            <a:endParaRPr lang="en-US" altLang="ko-KR" sz="3600" dirty="0" smtClean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 lang="ko-KR" altLang="en-US"/>
            </a:pPr>
            <a:r>
              <a:rPr lang="ko-KR" altLang="en-US" sz="36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클래스나 인터페이스를 </a:t>
            </a:r>
            <a:r>
              <a:rPr lang="en-US" altLang="ko-KR" sz="36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import</a:t>
            </a:r>
            <a:r>
              <a:rPr lang="ko-KR" altLang="en-US" sz="36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하는 역할</a:t>
            </a:r>
            <a:endParaRPr lang="en-US" altLang="ko-KR" sz="3600" dirty="0" smtClean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983132"/>
              </p:ext>
            </p:extLst>
          </p:nvPr>
        </p:nvGraphicFramePr>
        <p:xfrm>
          <a:off x="1398239" y="3400588"/>
          <a:ext cx="7200800" cy="502920"/>
        </p:xfrm>
        <a:graphic>
          <a:graphicData uri="http://schemas.openxmlformats.org/drawingml/2006/table">
            <a:tbl>
              <a:tblPr/>
              <a:tblGrid>
                <a:gridCol w="720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import= “</a:t>
                      </a:r>
                      <a:r>
                        <a:rPr kumimoji="0" lang="en-US" altLang="ko-K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java.util.GregorianCalendar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” %&gt;</a:t>
                      </a:r>
                    </a:p>
                  </a:txBody>
                  <a:tcPr marL="121920" marR="121920"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3606485" y="4192676"/>
            <a:ext cx="3168352" cy="0"/>
          </a:xfrm>
          <a:prstGeom prst="straightConnector1">
            <a:avLst/>
          </a:prstGeom>
          <a:ln w="50800">
            <a:solidFill>
              <a:srgbClr val="3F51B5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74837" y="4063715"/>
            <a:ext cx="5417163" cy="954107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8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java.util</a:t>
            </a:r>
            <a:r>
              <a:rPr lang="en-US" altLang="ko-KR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패키지의 </a:t>
            </a:r>
            <a:endParaRPr lang="en-US" altLang="ko-KR" sz="2800" dirty="0" smtClean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defRPr lang="ko-KR" altLang="en-US"/>
            </a:pPr>
            <a:r>
              <a:rPr lang="en-US" altLang="ko-KR" sz="28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GregorianCalendar</a:t>
            </a:r>
            <a:r>
              <a:rPr lang="ko-KR" altLang="en-US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클래스를 </a:t>
            </a:r>
            <a:r>
              <a:rPr lang="en-US" altLang="ko-KR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import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3623419" y="3852573"/>
            <a:ext cx="0" cy="288032"/>
          </a:xfrm>
          <a:prstGeom prst="line">
            <a:avLst/>
          </a:prstGeom>
          <a:ln w="50800">
            <a:solidFill>
              <a:srgbClr val="3F51B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820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06055" y="631"/>
            <a:ext cx="3394467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9" y="112049"/>
            <a:ext cx="2614143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(4)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92282" y="3001683"/>
            <a:ext cx="81742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ex06calendar.jsp</a:t>
            </a:r>
            <a:r>
              <a:rPr lang="ko-KR" altLang="en-US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만들고 현재 시간을 출력하는 페이지를 만들어보자</a:t>
            </a:r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4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334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706054" y="630"/>
            <a:ext cx="4352080" cy="844321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3571756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지시자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(Directive)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552" y="2419316"/>
            <a:ext cx="6242412" cy="184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370360" y="4635591"/>
            <a:ext cx="5451279" cy="76944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sz="4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나누는 것은 불가능</a:t>
            </a:r>
            <a:endParaRPr lang="en-US" altLang="ko-KR" sz="4400" dirty="0" smtClean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9123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706054" y="630"/>
            <a:ext cx="4352080" cy="844321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3571756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지시자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(Directive)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93" y="2172970"/>
            <a:ext cx="4652273" cy="3289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365" y="1681827"/>
            <a:ext cx="3777307" cy="393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직선 화살표 연결선 9"/>
          <p:cNvCxnSpPr/>
          <p:nvPr/>
        </p:nvCxnSpPr>
        <p:spPr>
          <a:xfrm>
            <a:off x="5754595" y="3791171"/>
            <a:ext cx="1453925" cy="0"/>
          </a:xfrm>
          <a:prstGeom prst="straightConnector1">
            <a:avLst/>
          </a:prstGeom>
          <a:ln w="50800">
            <a:solidFill>
              <a:srgbClr val="3F51B5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916228" y="5618496"/>
            <a:ext cx="29341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errorpage.jsp</a:t>
            </a:r>
            <a:endParaRPr lang="ko-KR" altLang="en-US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2736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81158" y="1322408"/>
            <a:ext cx="35098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en-US" altLang="ko-KR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-2. include </a:t>
            </a:r>
            <a:r>
              <a:rPr lang="ko-KR" altLang="en-US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지시자</a:t>
            </a:r>
            <a:endParaRPr lang="ko-KR" altLang="en-US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22049" y="1861419"/>
            <a:ext cx="5187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현제 페이지에 다른 파일의 내용을 삽입할 때</a:t>
            </a:r>
            <a:endParaRPr lang="ko-KR" altLang="en-US" sz="2400" dirty="0"/>
          </a:p>
        </p:txBody>
      </p:sp>
      <p:sp>
        <p:nvSpPr>
          <p:cNvPr id="18" name="직사각형 17"/>
          <p:cNvSpPr/>
          <p:nvPr/>
        </p:nvSpPr>
        <p:spPr>
          <a:xfrm>
            <a:off x="-706054" y="630"/>
            <a:ext cx="4352080" cy="844321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269" y="112049"/>
            <a:ext cx="3571756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지시자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(Directive)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142" y="2572163"/>
            <a:ext cx="3898045" cy="277433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395" y="2572163"/>
            <a:ext cx="3914175" cy="2774333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362018" y="5346495"/>
            <a:ext cx="2573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ex07mainPage.jsp</a:t>
            </a:r>
            <a:endParaRPr lang="ko-KR" altLang="en-US" sz="2400" dirty="0"/>
          </a:p>
        </p:txBody>
      </p:sp>
      <p:sp>
        <p:nvSpPr>
          <p:cNvPr id="23" name="직사각형 22"/>
          <p:cNvSpPr/>
          <p:nvPr/>
        </p:nvSpPr>
        <p:spPr>
          <a:xfrm>
            <a:off x="7783096" y="5346496"/>
            <a:ext cx="2422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ex07subPage.jsp</a:t>
            </a:r>
            <a:endParaRPr lang="ko-KR" altLang="en-US" sz="2400" dirty="0"/>
          </a:p>
        </p:txBody>
      </p:sp>
      <p:sp>
        <p:nvSpPr>
          <p:cNvPr id="24" name="직사각형 23"/>
          <p:cNvSpPr/>
          <p:nvPr/>
        </p:nvSpPr>
        <p:spPr>
          <a:xfrm>
            <a:off x="5005892" y="6011476"/>
            <a:ext cx="2522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ex06calendar.jsp</a:t>
            </a:r>
            <a:endParaRPr lang="ko-KR" altLang="en-US" sz="2400" dirty="0"/>
          </a:p>
        </p:txBody>
      </p:sp>
      <p:sp>
        <p:nvSpPr>
          <p:cNvPr id="25" name="직사각형 24"/>
          <p:cNvSpPr/>
          <p:nvPr/>
        </p:nvSpPr>
        <p:spPr>
          <a:xfrm>
            <a:off x="1643066" y="4752610"/>
            <a:ext cx="3782195" cy="549226"/>
          </a:xfrm>
          <a:prstGeom prst="rect">
            <a:avLst/>
          </a:prstGeom>
          <a:noFill/>
          <a:ln w="38100">
            <a:solidFill>
              <a:srgbClr val="3F51B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828384" y="4752610"/>
            <a:ext cx="3782195" cy="549226"/>
          </a:xfrm>
          <a:prstGeom prst="rect">
            <a:avLst/>
          </a:prstGeom>
          <a:noFill/>
          <a:ln w="38100">
            <a:solidFill>
              <a:srgbClr val="3F51B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endCxn id="24" idx="0"/>
          </p:cNvCxnSpPr>
          <p:nvPr/>
        </p:nvCxnSpPr>
        <p:spPr>
          <a:xfrm flipH="1">
            <a:off x="6267007" y="5102679"/>
            <a:ext cx="508911" cy="908797"/>
          </a:xfrm>
          <a:prstGeom prst="straightConnector1">
            <a:avLst/>
          </a:prstGeom>
          <a:ln w="38100">
            <a:solidFill>
              <a:srgbClr val="3F51B5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5" idx="3"/>
            <a:endCxn id="24" idx="0"/>
          </p:cNvCxnSpPr>
          <p:nvPr/>
        </p:nvCxnSpPr>
        <p:spPr>
          <a:xfrm>
            <a:off x="5425261" y="5027223"/>
            <a:ext cx="841746" cy="984253"/>
          </a:xfrm>
          <a:prstGeom prst="straightConnector1">
            <a:avLst/>
          </a:prstGeom>
          <a:ln w="38100">
            <a:solidFill>
              <a:srgbClr val="3F51B5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616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494" y="2384640"/>
            <a:ext cx="5656162" cy="423187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81159" y="1322408"/>
            <a:ext cx="32889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en-US" altLang="ko-KR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-3. </a:t>
            </a:r>
            <a:r>
              <a:rPr lang="en-US" altLang="ko-KR" sz="32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taglib</a:t>
            </a:r>
            <a:r>
              <a:rPr lang="en-US" altLang="ko-KR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지시자</a:t>
            </a:r>
            <a:endParaRPr lang="ko-KR" altLang="en-US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79712" y="2538876"/>
            <a:ext cx="4158638" cy="260713"/>
          </a:xfrm>
          <a:prstGeom prst="rect">
            <a:avLst/>
          </a:prstGeom>
          <a:noFill/>
          <a:ln w="38100">
            <a:solidFill>
              <a:srgbClr val="3F51B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525159" y="3841770"/>
            <a:ext cx="5506815" cy="1174630"/>
          </a:xfrm>
          <a:prstGeom prst="rect">
            <a:avLst/>
          </a:prstGeom>
          <a:noFill/>
          <a:ln w="38100">
            <a:solidFill>
              <a:srgbClr val="3F51B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922049" y="1861419"/>
            <a:ext cx="83208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태그 라이브러리에서 태그를 가져와 사용할 수 있는 기능 제공 </a:t>
            </a:r>
            <a:r>
              <a:rPr lang="en-US" altLang="ko-KR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ex) JSTL</a:t>
            </a:r>
            <a:endParaRPr lang="ko-KR" altLang="en-US" sz="24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706054" y="630"/>
            <a:ext cx="4352080" cy="844321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269" y="112049"/>
            <a:ext cx="3571756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지시자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(Directive)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2584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706055" y="630"/>
            <a:ext cx="4965539" cy="844321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4090452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Annotation(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주석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2721161"/>
            <a:ext cx="6534150" cy="344805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81159" y="1322406"/>
            <a:ext cx="37434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 </a:t>
            </a:r>
            <a:r>
              <a:rPr lang="ko-KR" altLang="en-US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주석 </a:t>
            </a:r>
            <a:r>
              <a:rPr lang="en-US" altLang="ko-KR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&lt;%--  --%&gt;</a:t>
            </a:r>
            <a:endParaRPr lang="ko-KR" altLang="en-US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65521" y="1876656"/>
            <a:ext cx="6521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설명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테스트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목적으로 사용되는 태그 </a:t>
            </a:r>
            <a:endParaRPr lang="ko-KR" altLang="en-US" sz="2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51792" y="4728178"/>
            <a:ext cx="1819143" cy="353313"/>
          </a:xfrm>
          <a:prstGeom prst="rect">
            <a:avLst/>
          </a:prstGeom>
          <a:noFill/>
          <a:ln w="38100">
            <a:solidFill>
              <a:srgbClr val="3F51B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152275" y="5162940"/>
            <a:ext cx="2001057" cy="688507"/>
          </a:xfrm>
          <a:prstGeom prst="rect">
            <a:avLst/>
          </a:prstGeom>
          <a:noFill/>
          <a:ln w="38100">
            <a:solidFill>
              <a:srgbClr val="3F51B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287" y="2901160"/>
            <a:ext cx="83534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03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706055" y="631"/>
            <a:ext cx="4427823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3647499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왜 필요한가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49368" y="1407864"/>
            <a:ext cx="3610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수정이 어렵다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400" dirty="0" err="1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016152" y="2529067"/>
            <a:ext cx="1440160" cy="1710569"/>
            <a:chOff x="2123728" y="1149213"/>
            <a:chExt cx="1440160" cy="171056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3728" y="1149213"/>
              <a:ext cx="1440160" cy="144016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145516" y="2490450"/>
              <a:ext cx="1412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Programmer</a:t>
              </a:r>
              <a:endPara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853310" y="2524050"/>
            <a:ext cx="1513235" cy="1710569"/>
            <a:chOff x="2087190" y="1149213"/>
            <a:chExt cx="1513235" cy="1710569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3728" y="1149213"/>
              <a:ext cx="1440160" cy="144016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087190" y="2490450"/>
              <a:ext cx="1513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Web Designer</a:t>
              </a:r>
              <a:endPara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4" name="오른쪽 화살표 13"/>
          <p:cNvSpPr/>
          <p:nvPr/>
        </p:nvSpPr>
        <p:spPr>
          <a:xfrm>
            <a:off x="5240288" y="3088131"/>
            <a:ext cx="283616" cy="266788"/>
          </a:xfrm>
          <a:prstGeom prst="rightArrow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오른쪽 화살표 14"/>
          <p:cNvSpPr/>
          <p:nvPr/>
        </p:nvSpPr>
        <p:spPr>
          <a:xfrm flipH="1">
            <a:off x="6748040" y="3088131"/>
            <a:ext cx="283616" cy="266788"/>
          </a:xfrm>
          <a:prstGeom prst="rightArrow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8309" y="2518181"/>
            <a:ext cx="1440160" cy="144016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848" y="2529067"/>
            <a:ext cx="1440160" cy="144016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449368" y="4973702"/>
            <a:ext cx="6119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프로그램이 복잡해지면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통해 출력되는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HTML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페이지를 상상하기 어렵다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452110" y="2824590"/>
            <a:ext cx="1361420" cy="1085190"/>
            <a:chOff x="5452110" y="2824590"/>
            <a:chExt cx="1361420" cy="1085190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110" y="2824590"/>
              <a:ext cx="1361420" cy="108519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655139" y="3092004"/>
              <a:ext cx="952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</a:t>
              </a:r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ervlet</a:t>
              </a:r>
              <a:endPara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4825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animBg="1"/>
      <p:bldP spid="14" grpId="1" animBg="1"/>
      <p:bldP spid="14" grpId="2" animBg="1"/>
      <p:bldP spid="15" grpId="0" animBg="1"/>
      <p:bldP spid="15" grpId="1" animBg="1"/>
      <p:bldP spid="15" grpId="4" animBg="1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050" y="1077684"/>
            <a:ext cx="10303448" cy="441960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11050" y="5589881"/>
            <a:ext cx="995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page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안에 선언을 하지 않고도 사용할 수 있는 객체</a:t>
            </a:r>
            <a:endParaRPr lang="en-US" altLang="ko-KR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51643" y="2288343"/>
            <a:ext cx="7030357" cy="2632002"/>
          </a:xfrm>
          <a:prstGeom prst="rect">
            <a:avLst/>
          </a:prstGeom>
          <a:noFill/>
          <a:ln w="381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706055" y="631"/>
            <a:ext cx="5759563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269" y="112049"/>
            <a:ext cx="4979239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내장객체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36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Implict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Object)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6820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716" y="1121230"/>
            <a:ext cx="9214668" cy="511628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706055" y="631"/>
            <a:ext cx="5759563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26122" y="3986272"/>
            <a:ext cx="3989478" cy="444214"/>
          </a:xfrm>
          <a:prstGeom prst="rect">
            <a:avLst/>
          </a:prstGeom>
          <a:noFill/>
          <a:ln w="381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758610" y="4845695"/>
            <a:ext cx="3418047" cy="357676"/>
          </a:xfrm>
          <a:prstGeom prst="rect">
            <a:avLst/>
          </a:prstGeom>
          <a:noFill/>
          <a:ln w="381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269" y="112049"/>
            <a:ext cx="4979239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내장객체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36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Implict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Object)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488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1"/>
          <p:cNvGraphicFramePr>
            <a:graphicFrameLocks noGrp="1"/>
          </p:cNvGraphicFramePr>
          <p:nvPr>
            <p:extLst/>
          </p:nvPr>
        </p:nvGraphicFramePr>
        <p:xfrm>
          <a:off x="1524374" y="2372889"/>
          <a:ext cx="9161304" cy="40081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24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6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9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66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 이름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제공하는 기능</a:t>
                      </a: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변수의 역할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 타입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request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5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doGet</a:t>
                      </a:r>
                      <a:r>
                        <a:rPr kumimoji="0" lang="en-US" altLang="ko-KR" sz="105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0" lang="en-US" altLang="ko-KR" sz="105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doPost</a:t>
                      </a:r>
                      <a:r>
                        <a:rPr kumimoji="0" lang="en-US" altLang="ko-KR" sz="105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0" lang="ko-KR" altLang="en-US" sz="105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메서드의 첫 번째 </a:t>
                      </a:r>
                      <a:r>
                        <a:rPr kumimoji="0" lang="ko-KR" altLang="en-US" sz="105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파라미터와</a:t>
                      </a:r>
                      <a:r>
                        <a:rPr kumimoji="0" lang="ko-KR" altLang="en-US" sz="105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동일한 역할</a:t>
                      </a:r>
                      <a:endParaRPr kumimoji="0" lang="ko-KR" alt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javax.servlet.http.HttpServletRequest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response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5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doGet</a:t>
                      </a:r>
                      <a:r>
                        <a:rPr kumimoji="0" lang="en-US" altLang="ko-KR" sz="105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0" lang="en-US" altLang="ko-KR" sz="105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doPost</a:t>
                      </a:r>
                      <a:r>
                        <a:rPr kumimoji="0" lang="en-US" altLang="ko-KR" sz="105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0" lang="ko-KR" altLang="en-US" sz="105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메서드의</a:t>
                      </a:r>
                      <a:r>
                        <a:rPr kumimoji="0" lang="ko-KR" altLang="en-US" sz="105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두 번째 </a:t>
                      </a:r>
                      <a:r>
                        <a:rPr kumimoji="0" lang="ko-KR" altLang="en-US" sz="105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파라미터와</a:t>
                      </a:r>
                      <a:r>
                        <a:rPr kumimoji="0" lang="ko-KR" altLang="en-US" sz="105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동일한 역할</a:t>
                      </a:r>
                      <a:endParaRPr kumimoji="0" lang="ko-KR" alt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javax.servlet.http.HttpServletResponse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out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5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 브라우저로 </a:t>
                      </a:r>
                      <a:r>
                        <a:rPr kumimoji="0" lang="en-US" altLang="ko-KR" sz="105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HTML </a:t>
                      </a:r>
                      <a:r>
                        <a:rPr kumimoji="0" lang="ko-KR" altLang="en-US" sz="105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코드를 출력하는 기능</a:t>
                      </a:r>
                      <a:endParaRPr kumimoji="0" lang="ko-KR" alt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javax.servlet.jsp.JspWriter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application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5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 </a:t>
                      </a:r>
                      <a:r>
                        <a:rPr kumimoji="0" lang="ko-KR" altLang="en-US" sz="105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페이지가 속하는 웹 애플리케이션에 관련된 기능</a:t>
                      </a:r>
                      <a:endParaRPr kumimoji="0" lang="ko-KR" alt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javax.servlet.ServletContext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6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config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5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 </a:t>
                      </a:r>
                      <a:r>
                        <a:rPr kumimoji="0" lang="ko-KR" altLang="en-US" sz="105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페이지의 구성 정보를 가져오는 기능</a:t>
                      </a:r>
                      <a:endParaRPr kumimoji="0" lang="ko-KR" alt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javax.servlet.ServletConfig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pageContext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5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 </a:t>
                      </a:r>
                      <a:r>
                        <a:rPr kumimoji="0" lang="ko-KR" altLang="en-US" sz="105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범위 내에서 사용할 수 있는 데이터 저장 기능 등</a:t>
                      </a:r>
                      <a:endParaRPr kumimoji="0" lang="ko-KR" alt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javax.servlet.jsp.PageContext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Session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5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세션에 관련된 기능</a:t>
                      </a:r>
                      <a:endParaRPr kumimoji="0" lang="ko-KR" alt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javax.servlet.http.HttpSession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5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 </a:t>
                      </a:r>
                      <a:r>
                        <a:rPr kumimoji="0" lang="ko-KR" altLang="en-US" sz="105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페이지로부터 생성된 </a:t>
                      </a:r>
                      <a:r>
                        <a:rPr kumimoji="0" lang="ko-KR" altLang="en-US" sz="105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서블릿</a:t>
                      </a:r>
                      <a:endParaRPr kumimoji="0" lang="ko-KR" alt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java.lang.Object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Exception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5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익셉션</a:t>
                      </a:r>
                      <a:r>
                        <a:rPr kumimoji="0" lang="ko-KR" altLang="en-US" sz="105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객체</a:t>
                      </a:r>
                      <a:endParaRPr kumimoji="0" lang="ko-KR" alt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java.lang.Throwable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15385" y="1185598"/>
            <a:ext cx="9579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page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안에서 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내장객체를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사용할 수 있는 이유는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container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 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page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class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변환시키면서 자동으로 내장 객체를 선언 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706055" y="631"/>
            <a:ext cx="5759563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269" y="112049"/>
            <a:ext cx="4979239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내장객체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36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Implict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Object)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317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706054" y="631"/>
            <a:ext cx="2663946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1808319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out 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객체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7117" y="2828835"/>
            <a:ext cx="95792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class</a:t>
            </a:r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</a:t>
            </a:r>
            <a:r>
              <a:rPr lang="en-US" altLang="ko-KR" sz="4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getWriter</a:t>
            </a:r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메소드를</a:t>
            </a:r>
            <a:endParaRPr lang="en-US" altLang="ko-KR" sz="4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호출해서 얻은 </a:t>
            </a:r>
            <a:r>
              <a:rPr lang="en-US" altLang="ko-KR" sz="4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PrintWriter</a:t>
            </a:r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객체와 비슷한 역할</a:t>
            </a:r>
            <a:endParaRPr lang="en-US" altLang="ko-KR" sz="4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716" y="575678"/>
            <a:ext cx="7892668" cy="288983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1716" y="3583895"/>
            <a:ext cx="7892668" cy="278810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272534" y="2374116"/>
            <a:ext cx="3899666" cy="369084"/>
          </a:xfrm>
          <a:prstGeom prst="rect">
            <a:avLst/>
          </a:prstGeom>
          <a:noFill/>
          <a:ln w="28575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041716" y="3620694"/>
            <a:ext cx="7494170" cy="1665443"/>
          </a:xfrm>
          <a:prstGeom prst="rect">
            <a:avLst/>
          </a:prstGeom>
          <a:noFill/>
          <a:ln w="28575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84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06054" y="631"/>
            <a:ext cx="3223344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240" y="2397449"/>
            <a:ext cx="3862806" cy="1915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150" y="1720602"/>
            <a:ext cx="3391838" cy="314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278916" y="5126707"/>
            <a:ext cx="96556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Scriptlet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다중으로 사용하지 않음으로써</a:t>
            </a: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코드가 </a:t>
            </a:r>
            <a:r>
              <a:rPr lang="ko-KR" altLang="en-US" sz="2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간결해짐</a:t>
            </a: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431597" y="4258133"/>
            <a:ext cx="18120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</a:t>
            </a:r>
            <a:r>
              <a:rPr lang="en-US" altLang="ko-KR" sz="2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x08out.jsp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1808319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out 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객체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1483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06054" y="631"/>
            <a:ext cx="3223344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549" y="1544605"/>
            <a:ext cx="8702456" cy="12348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549" y="3757093"/>
            <a:ext cx="3197074" cy="172025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2790" y="3757093"/>
            <a:ext cx="3577215" cy="172025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50935" y="2890501"/>
            <a:ext cx="9655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표현식을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사용하는 경우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96200" y="5722727"/>
            <a:ext cx="9655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&lt;out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객체를 사용하는 경우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269" y="112049"/>
            <a:ext cx="1808319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out 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객체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0302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706055" y="631"/>
            <a:ext cx="3664407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2586677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equest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객체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1009" y="2551038"/>
            <a:ext cx="105714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데이터를 전달할 때 </a:t>
            </a:r>
            <a:endParaRPr lang="en-US" altLang="ko-KR" sz="3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 Message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구성해 여러 정보를</a:t>
            </a: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사용할 수 있도록 </a:t>
            </a:r>
            <a:endParaRPr lang="en-US" altLang="ko-KR" sz="3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저장하고 관리하는 </a:t>
            </a:r>
            <a:r>
              <a:rPr lang="ko-KR" altLang="en-US" sz="3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내장객체</a:t>
            </a:r>
            <a:endParaRPr lang="en-US" altLang="ko-KR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45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706055" y="631"/>
            <a:ext cx="3664407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1488" y="4469621"/>
            <a:ext cx="253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ex09request.html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48792" y="5194408"/>
            <a:ext cx="8962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입력한 데이터들을 아래의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파일에 전송할 수 있는 조건을 완성하시오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 이름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ex09request</a:t>
            </a:r>
          </a:p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전송방식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post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26" y="2394404"/>
            <a:ext cx="11487964" cy="19436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269" y="112049"/>
            <a:ext cx="2586677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equest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객체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5990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706055" y="631"/>
            <a:ext cx="3664407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34031" y="4567588"/>
            <a:ext cx="253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ex09request.jsp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45" y="2038400"/>
            <a:ext cx="11431783" cy="24211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08020" y="5433894"/>
            <a:ext cx="8962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평균과 학점을 구하시오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100~95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A+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/ 95~85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/ 85~80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B+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/ 80~70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/ ~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310264" y="3947311"/>
            <a:ext cx="775689" cy="35308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76900" y="3911126"/>
            <a:ext cx="253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강조태그적용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269" y="112049"/>
            <a:ext cx="2586677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equest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객체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1272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33" y="1929327"/>
            <a:ext cx="641350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851" y="1835150"/>
            <a:ext cx="17780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259886" y="4935333"/>
            <a:ext cx="3427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ex10maketable.html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56175" y="5022167"/>
            <a:ext cx="3133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ex10maketable.jsp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706055" y="631"/>
            <a:ext cx="3664407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269" y="112049"/>
            <a:ext cx="2586677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equest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객체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398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57" y="4505633"/>
            <a:ext cx="8098972" cy="18882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706055" y="631"/>
            <a:ext cx="4427823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3647499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왜 필요한가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78" y="1231548"/>
            <a:ext cx="6226358" cy="27997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88212" y="2596034"/>
            <a:ext cx="5841187" cy="860276"/>
          </a:xfrm>
          <a:prstGeom prst="rect">
            <a:avLst/>
          </a:prstGeom>
          <a:noFill/>
          <a:ln w="38100">
            <a:solidFill>
              <a:srgbClr val="3F51B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004456" y="4943813"/>
            <a:ext cx="6912429" cy="1450020"/>
          </a:xfrm>
          <a:prstGeom prst="rect">
            <a:avLst/>
          </a:prstGeom>
          <a:noFill/>
          <a:ln w="38100">
            <a:solidFill>
              <a:srgbClr val="3F51B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10" idx="2"/>
            <a:endCxn id="11" idx="1"/>
          </p:cNvCxnSpPr>
          <p:nvPr/>
        </p:nvCxnSpPr>
        <p:spPr>
          <a:xfrm rot="5400000">
            <a:off x="2250375" y="4210391"/>
            <a:ext cx="2212513" cy="704350"/>
          </a:xfrm>
          <a:prstGeom prst="bentConnector4">
            <a:avLst>
              <a:gd name="adj1" fmla="val 33616"/>
              <a:gd name="adj2" fmla="val 132455"/>
            </a:avLst>
          </a:prstGeom>
          <a:ln w="38100">
            <a:solidFill>
              <a:srgbClr val="3F51B5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45882" y="1036629"/>
            <a:ext cx="3960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-&gt; Java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기반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26188" y="2579152"/>
            <a:ext cx="133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38857" y="2125316"/>
            <a:ext cx="1621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38857" y="2940221"/>
            <a:ext cx="807437" cy="301522"/>
          </a:xfrm>
          <a:prstGeom prst="rect">
            <a:avLst/>
          </a:prstGeom>
          <a:noFill/>
          <a:ln w="38100">
            <a:solidFill>
              <a:srgbClr val="3F51B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029505" y="4403310"/>
            <a:ext cx="327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-&gt; HTML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기반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04577" y="5857668"/>
            <a:ext cx="1806023" cy="260104"/>
          </a:xfrm>
          <a:prstGeom prst="rect">
            <a:avLst/>
          </a:prstGeom>
          <a:noFill/>
          <a:ln w="38100">
            <a:solidFill>
              <a:srgbClr val="3F51B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448903" y="5364905"/>
            <a:ext cx="133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88960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59888" y="3692568"/>
            <a:ext cx="3427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ex11createInput.html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92249" y="5243066"/>
            <a:ext cx="3715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ex11randomWinner.jsp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706055" y="631"/>
            <a:ext cx="3664407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269" y="112049"/>
            <a:ext cx="2586677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equest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객체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42" y="1865103"/>
            <a:ext cx="4591486" cy="17966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36200" y="2501827"/>
            <a:ext cx="3427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ex11createInput.jsp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414" y="672929"/>
            <a:ext cx="4687166" cy="1796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6415" y="4081016"/>
            <a:ext cx="4690752" cy="1162050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stCxn id="2" idx="3"/>
            <a:endCxn id="3" idx="1"/>
          </p:cNvCxnSpPr>
          <p:nvPr/>
        </p:nvCxnSpPr>
        <p:spPr>
          <a:xfrm flipV="1">
            <a:off x="4769428" y="1571167"/>
            <a:ext cx="1536986" cy="1192270"/>
          </a:xfrm>
          <a:prstGeom prst="straightConnector1">
            <a:avLst/>
          </a:prstGeom>
          <a:ln w="38100">
            <a:solidFill>
              <a:srgbClr val="3F51B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9" idx="2"/>
            <a:endCxn id="6" idx="0"/>
          </p:cNvCxnSpPr>
          <p:nvPr/>
        </p:nvCxnSpPr>
        <p:spPr>
          <a:xfrm>
            <a:off x="8649997" y="3025047"/>
            <a:ext cx="1794" cy="1055969"/>
          </a:xfrm>
          <a:prstGeom prst="straightConnector1">
            <a:avLst/>
          </a:prstGeom>
          <a:ln w="38100">
            <a:solidFill>
              <a:srgbClr val="3F51B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724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706055" y="631"/>
            <a:ext cx="3664408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2884084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esponse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객체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7117" y="2778038"/>
            <a:ext cx="95792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page</a:t>
            </a:r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ko-KR" altLang="en-US" sz="4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실행결과를</a:t>
            </a:r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Browser</a:t>
            </a:r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</a:t>
            </a:r>
            <a:endParaRPr lang="en-US" altLang="ko-KR" sz="4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되돌려줄 때 사용하는 </a:t>
            </a:r>
            <a:r>
              <a:rPr lang="ko-KR" altLang="en-US" sz="4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내장객체</a:t>
            </a:r>
            <a:endParaRPr lang="en-US" altLang="ko-KR" sz="4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1078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06055" y="631"/>
            <a:ext cx="5934272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9" y="112049"/>
            <a:ext cx="5153948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response.sendRedirect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17116" y="1346851"/>
            <a:ext cx="95792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 실행 중인 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page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실행을 중단하고 다른</a:t>
            </a:r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page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대신 호출되도록 만드는 기능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677883" y="4012150"/>
            <a:ext cx="4857750" cy="993378"/>
            <a:chOff x="3677883" y="4344794"/>
            <a:chExt cx="4857750" cy="993378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7883" y="4344794"/>
              <a:ext cx="4857750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960156" y="4968840"/>
              <a:ext cx="2293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ex10sendridirect.jsp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cxnSp>
        <p:nvCxnSpPr>
          <p:cNvPr id="8" name="직선 연결선 7"/>
          <p:cNvCxnSpPr/>
          <p:nvPr/>
        </p:nvCxnSpPr>
        <p:spPr>
          <a:xfrm>
            <a:off x="6275127" y="4436126"/>
            <a:ext cx="1948148" cy="0"/>
          </a:xfrm>
          <a:prstGeom prst="line">
            <a:avLst/>
          </a:prstGeom>
          <a:ln w="28575">
            <a:solidFill>
              <a:srgbClr val="3F51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36271" y="5300469"/>
            <a:ext cx="254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이동할 페이지 지정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7249201" y="4436126"/>
            <a:ext cx="829928" cy="775503"/>
          </a:xfrm>
          <a:prstGeom prst="straightConnector1">
            <a:avLst/>
          </a:prstGeom>
          <a:ln w="28575">
            <a:solidFill>
              <a:srgbClr val="3F51B5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878262" y="2803351"/>
            <a:ext cx="4219575" cy="1047844"/>
            <a:chOff x="3878262" y="3135995"/>
            <a:chExt cx="4219575" cy="1047844"/>
          </a:xfrm>
        </p:grpSpPr>
        <p:sp>
          <p:nvSpPr>
            <p:cNvPr id="14" name="TextBox 13"/>
            <p:cNvSpPr txBox="1"/>
            <p:nvPr/>
          </p:nvSpPr>
          <p:spPr>
            <a:xfrm>
              <a:off x="4960156" y="3814507"/>
              <a:ext cx="2293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ex10sendridirect.html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78262" y="3135995"/>
              <a:ext cx="4219575" cy="666750"/>
            </a:xfrm>
            <a:prstGeom prst="rect">
              <a:avLst/>
            </a:prstGeom>
          </p:spPr>
        </p:pic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7529" y="2537654"/>
            <a:ext cx="5078456" cy="356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70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8799551" y="1233646"/>
            <a:ext cx="1403710" cy="1399386"/>
            <a:chOff x="7327983" y="657159"/>
            <a:chExt cx="1403710" cy="1399386"/>
          </a:xfrm>
        </p:grpSpPr>
        <p:sp>
          <p:nvSpPr>
            <p:cNvPr id="7" name="타원 6"/>
            <p:cNvSpPr/>
            <p:nvPr/>
          </p:nvSpPr>
          <p:spPr>
            <a:xfrm>
              <a:off x="7327983" y="657159"/>
              <a:ext cx="1399386" cy="1399386"/>
            </a:xfrm>
            <a:prstGeom prst="ellipse">
              <a:avLst/>
            </a:prstGeom>
            <a:solidFill>
              <a:srgbClr val="3F51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32307" y="879177"/>
              <a:ext cx="1399386" cy="945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rgbClr val="F2F2F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Web Server</a:t>
              </a:r>
              <a:endParaRPr lang="ko-KR" altLang="en-US" sz="2800" dirty="0">
                <a:solidFill>
                  <a:srgbClr val="F2F2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8718183" y="5170135"/>
            <a:ext cx="1403710" cy="1399386"/>
            <a:chOff x="7327983" y="657159"/>
            <a:chExt cx="1403710" cy="1399386"/>
          </a:xfrm>
        </p:grpSpPr>
        <p:sp>
          <p:nvSpPr>
            <p:cNvPr id="13" name="타원 12"/>
            <p:cNvSpPr/>
            <p:nvPr/>
          </p:nvSpPr>
          <p:spPr>
            <a:xfrm>
              <a:off x="7327983" y="657159"/>
              <a:ext cx="1399386" cy="1399386"/>
            </a:xfrm>
            <a:prstGeom prst="ellipse">
              <a:avLst/>
            </a:prstGeom>
            <a:solidFill>
              <a:srgbClr val="3F51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32307" y="879177"/>
              <a:ext cx="13993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 smtClean="0">
                  <a:solidFill>
                    <a:srgbClr val="F2F2F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Naver</a:t>
              </a:r>
              <a:r>
                <a:rPr lang="en-US" altLang="ko-KR" sz="2800" dirty="0" smtClean="0">
                  <a:solidFill>
                    <a:srgbClr val="F2F2F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Server</a:t>
              </a:r>
              <a:endParaRPr lang="ko-KR" altLang="en-US" sz="2800" dirty="0">
                <a:solidFill>
                  <a:srgbClr val="F2F2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 rot="20700000">
            <a:off x="3962711" y="1913477"/>
            <a:ext cx="4487360" cy="532521"/>
            <a:chOff x="3973469" y="1881204"/>
            <a:chExt cx="4487360" cy="532521"/>
          </a:xfrm>
        </p:grpSpPr>
        <p:sp>
          <p:nvSpPr>
            <p:cNvPr id="16" name="TextBox 15"/>
            <p:cNvSpPr txBox="1"/>
            <p:nvPr/>
          </p:nvSpPr>
          <p:spPr>
            <a:xfrm>
              <a:off x="4148339" y="1881204"/>
              <a:ext cx="39034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2">
                      <a:lumMod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1.</a:t>
              </a:r>
              <a:r>
                <a:rPr lang="ko-KR" altLang="en-US" sz="2400" dirty="0" smtClean="0">
                  <a:solidFill>
                    <a:schemeClr val="bg2">
                      <a:lumMod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요청</a:t>
              </a:r>
              <a:endParaRPr lang="ko-KR" altLang="en-US" sz="2400" dirty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3973469" y="2413725"/>
              <a:ext cx="4487360" cy="0"/>
            </a:xfrm>
            <a:prstGeom prst="straightConnector1">
              <a:avLst/>
            </a:prstGeom>
            <a:ln w="47625">
              <a:solidFill>
                <a:schemeClr val="tx2">
                  <a:lumMod val="75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 rot="20700000">
            <a:off x="3974594" y="2678219"/>
            <a:ext cx="4420848" cy="505054"/>
            <a:chOff x="3926740" y="2677433"/>
            <a:chExt cx="4420848" cy="505054"/>
          </a:xfrm>
        </p:grpSpPr>
        <p:sp>
          <p:nvSpPr>
            <p:cNvPr id="19" name="TextBox 18"/>
            <p:cNvSpPr txBox="1"/>
            <p:nvPr/>
          </p:nvSpPr>
          <p:spPr>
            <a:xfrm>
              <a:off x="4152874" y="2720822"/>
              <a:ext cx="41415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smtClean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2.http://www.naver.com </a:t>
              </a:r>
              <a:r>
                <a:rPr lang="ko-KR" altLang="en-US" sz="2400" dirty="0" smtClean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응답</a:t>
              </a:r>
              <a:endParaRPr lang="en-US" altLang="ko-KR" sz="2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 flipH="1" flipV="1">
              <a:off x="3926740" y="2677433"/>
              <a:ext cx="4420848" cy="23492"/>
            </a:xfrm>
            <a:prstGeom prst="straightConnector1">
              <a:avLst/>
            </a:prstGeom>
            <a:ln w="47625">
              <a:solidFill>
                <a:srgbClr val="3F51B5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244" y="4125331"/>
            <a:ext cx="1760098" cy="1276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1471527" y="2959445"/>
            <a:ext cx="2476960" cy="1739040"/>
            <a:chOff x="1421730" y="1759720"/>
            <a:chExt cx="2476960" cy="173904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8272" y="1759720"/>
              <a:ext cx="1503876" cy="115426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421730" y="2913985"/>
              <a:ext cx="24769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Web browser</a:t>
              </a:r>
              <a:endPara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09826" y="2213912"/>
              <a:ext cx="1299210" cy="387668"/>
            </a:xfrm>
            <a:prstGeom prst="rect">
              <a:avLst/>
            </a:prstGeom>
          </p:spPr>
        </p:pic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4037" y="681456"/>
            <a:ext cx="4030414" cy="527417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-706055" y="631"/>
            <a:ext cx="5934272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269" y="112049"/>
            <a:ext cx="5153948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sendRedirect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 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동작원리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 rot="900000">
            <a:off x="4242685" y="4319608"/>
            <a:ext cx="4487360" cy="532521"/>
            <a:chOff x="3973469" y="1881204"/>
            <a:chExt cx="4487360" cy="532521"/>
          </a:xfrm>
        </p:grpSpPr>
        <p:sp>
          <p:nvSpPr>
            <p:cNvPr id="31" name="TextBox 30"/>
            <p:cNvSpPr txBox="1"/>
            <p:nvPr/>
          </p:nvSpPr>
          <p:spPr>
            <a:xfrm>
              <a:off x="3977521" y="1881204"/>
              <a:ext cx="42450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2">
                      <a:lumMod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3.http://www.naver.com </a:t>
              </a:r>
              <a:r>
                <a:rPr lang="ko-KR" altLang="en-US" sz="2400" dirty="0" smtClean="0">
                  <a:solidFill>
                    <a:schemeClr val="bg2">
                      <a:lumMod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요청</a:t>
              </a:r>
              <a:endParaRPr lang="ko-KR" altLang="en-US" sz="2400" dirty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>
              <a:off x="3973469" y="2413725"/>
              <a:ext cx="4487360" cy="0"/>
            </a:xfrm>
            <a:prstGeom prst="straightConnector1">
              <a:avLst/>
            </a:prstGeom>
            <a:ln w="47625">
              <a:solidFill>
                <a:schemeClr val="tx2">
                  <a:lumMod val="75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 rot="900000">
            <a:off x="3974594" y="5054601"/>
            <a:ext cx="4420848" cy="505054"/>
            <a:chOff x="3926740" y="2677433"/>
            <a:chExt cx="4420848" cy="505054"/>
          </a:xfrm>
        </p:grpSpPr>
        <p:sp>
          <p:nvSpPr>
            <p:cNvPr id="34" name="TextBox 33"/>
            <p:cNvSpPr txBox="1"/>
            <p:nvPr/>
          </p:nvSpPr>
          <p:spPr>
            <a:xfrm>
              <a:off x="4152874" y="2720822"/>
              <a:ext cx="41415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4.</a:t>
              </a:r>
              <a:r>
                <a:rPr lang="ko-KR" altLang="en-US" sz="2400" dirty="0" smtClean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응답</a:t>
              </a:r>
              <a:endParaRPr lang="en-US" altLang="ko-KR" sz="2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35" name="직선 화살표 연결선 34"/>
            <p:cNvCxnSpPr/>
            <p:nvPr/>
          </p:nvCxnSpPr>
          <p:spPr>
            <a:xfrm flipH="1" flipV="1">
              <a:off x="3926740" y="2677433"/>
              <a:ext cx="4420848" cy="23492"/>
            </a:xfrm>
            <a:prstGeom prst="straightConnector1">
              <a:avLst/>
            </a:prstGeom>
            <a:ln w="47625">
              <a:solidFill>
                <a:srgbClr val="3F51B5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1630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706055" y="631"/>
            <a:ext cx="352455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269" y="112049"/>
            <a:ext cx="2667703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</a:t>
            </a:r>
            <a:r>
              <a:rPr lang="ko-KR" altLang="en-US" sz="36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응용실습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70" y="1130324"/>
            <a:ext cx="22383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970" y="3584639"/>
            <a:ext cx="3711575" cy="2183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870068" y="2031007"/>
            <a:ext cx="2608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ex12MoveURL.html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35028" y="5768573"/>
            <a:ext cx="2743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ex12MoveURL.jsp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5884433" y="2820387"/>
            <a:ext cx="408791" cy="355003"/>
          </a:xfrm>
          <a:prstGeom prst="downArrow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541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7453124" y="3800759"/>
            <a:ext cx="232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ex13LoginFalse.jsp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706055" y="631"/>
            <a:ext cx="352455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04613" y="3527862"/>
            <a:ext cx="2330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ex13Login.html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94571" y="1724695"/>
            <a:ext cx="2289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ex13Logintrue.jsp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55399" y="5873475"/>
            <a:ext cx="1153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011640" y="1957695"/>
            <a:ext cx="1891151" cy="1902129"/>
            <a:chOff x="4785302" y="2089958"/>
            <a:chExt cx="1891151" cy="1902129"/>
          </a:xfrm>
        </p:grpSpPr>
        <p:sp>
          <p:nvSpPr>
            <p:cNvPr id="27" name="TextBox 26"/>
            <p:cNvSpPr txBox="1"/>
            <p:nvPr/>
          </p:nvSpPr>
          <p:spPr>
            <a:xfrm>
              <a:off x="4785302" y="3591977"/>
              <a:ext cx="18911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ex13Login.jsp</a:t>
              </a:r>
              <a:endPara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5004762" y="2089958"/>
              <a:ext cx="1453716" cy="1510105"/>
              <a:chOff x="4531849" y="4453347"/>
              <a:chExt cx="1453716" cy="1510105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4531849" y="4777512"/>
                <a:ext cx="1453716" cy="861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 lang="ko-KR" altLang="en-US"/>
                </a:pPr>
                <a:r>
                  <a:rPr lang="ko-KR" altLang="en-US" sz="1600" dirty="0" smtClean="0">
                    <a:solidFill>
                      <a:srgbClr val="FF0000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조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건</a:t>
                </a:r>
                <a:endParaRPr lang="en-US" altLang="ko-KR" sz="1600" dirty="0" smtClean="0">
                  <a:solidFill>
                    <a:srgbClr val="FF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lvl="0" algn="ctr">
                  <a:defRPr lang="ko-KR" altLang="en-US"/>
                </a:pPr>
                <a:r>
                  <a:rPr lang="en-US" altLang="ko-KR" sz="1600" dirty="0" smtClean="0">
                    <a:solidFill>
                      <a:srgbClr val="FF0000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ID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: smart</a:t>
                </a:r>
              </a:p>
              <a:p>
                <a:pPr lvl="0" algn="ctr">
                  <a:defRPr lang="ko-KR" altLang="en-US"/>
                </a:pPr>
                <a:r>
                  <a:rPr lang="en-US" altLang="ko-KR" sz="1600" dirty="0">
                    <a:solidFill>
                      <a:srgbClr val="FF0000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PASS : 123</a:t>
                </a:r>
              </a:p>
            </p:txBody>
          </p:sp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0534" y="4453347"/>
                <a:ext cx="1176347" cy="1510105"/>
              </a:xfrm>
              <a:prstGeom prst="rect">
                <a:avLst/>
              </a:prstGeom>
            </p:spPr>
          </p:pic>
        </p:grpSp>
      </p:grpSp>
      <p:sp>
        <p:nvSpPr>
          <p:cNvPr id="36" name="오른쪽 화살표 35"/>
          <p:cNvSpPr/>
          <p:nvPr/>
        </p:nvSpPr>
        <p:spPr>
          <a:xfrm>
            <a:off x="3633401" y="2327050"/>
            <a:ext cx="426720" cy="646331"/>
          </a:xfrm>
          <a:prstGeom prst="rightArrow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 rot="19800000">
            <a:off x="5724942" y="1684482"/>
            <a:ext cx="1153849" cy="646331"/>
            <a:chOff x="6264138" y="1140923"/>
            <a:chExt cx="1153849" cy="646331"/>
          </a:xfrm>
        </p:grpSpPr>
        <p:sp>
          <p:nvSpPr>
            <p:cNvPr id="37" name="오른쪽 화살표 36"/>
            <p:cNvSpPr/>
            <p:nvPr/>
          </p:nvSpPr>
          <p:spPr>
            <a:xfrm>
              <a:off x="6474572" y="1140923"/>
              <a:ext cx="775023" cy="646331"/>
            </a:xfrm>
            <a:prstGeom prst="rightArrow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64138" y="1279972"/>
              <a:ext cx="11538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TRUE</a:t>
              </a:r>
              <a:endPara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rot="1800000">
            <a:off x="5789717" y="2968326"/>
            <a:ext cx="1153849" cy="646331"/>
            <a:chOff x="8415295" y="539766"/>
            <a:chExt cx="1153849" cy="646331"/>
          </a:xfrm>
        </p:grpSpPr>
        <p:sp>
          <p:nvSpPr>
            <p:cNvPr id="38" name="오른쪽 화살표 37"/>
            <p:cNvSpPr/>
            <p:nvPr/>
          </p:nvSpPr>
          <p:spPr>
            <a:xfrm>
              <a:off x="8625729" y="539766"/>
              <a:ext cx="775023" cy="646331"/>
            </a:xfrm>
            <a:prstGeom prst="rightArrow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15295" y="678815"/>
              <a:ext cx="11538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FALSE</a:t>
              </a:r>
              <a:endPara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41" name="오른쪽 화살표 40"/>
          <p:cNvSpPr/>
          <p:nvPr/>
        </p:nvSpPr>
        <p:spPr>
          <a:xfrm rot="5400000">
            <a:off x="8408352" y="4224835"/>
            <a:ext cx="426720" cy="646331"/>
          </a:xfrm>
          <a:prstGeom prst="rightArrow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228" y="1897631"/>
            <a:ext cx="2445346" cy="163023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4206" y="4839257"/>
            <a:ext cx="2052065" cy="13680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4668" y="647521"/>
            <a:ext cx="2414373" cy="112013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1184" y="2766382"/>
            <a:ext cx="2910631" cy="106227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420366" y="6207301"/>
            <a:ext cx="2330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ex13Login.html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269" y="112049"/>
            <a:ext cx="2667703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</a:t>
            </a:r>
            <a:r>
              <a:rPr lang="ko-KR" altLang="en-US" sz="36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응용실습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36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706055" y="631"/>
            <a:ext cx="352455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순서도: 자기 디스크 9"/>
          <p:cNvSpPr/>
          <p:nvPr/>
        </p:nvSpPr>
        <p:spPr>
          <a:xfrm>
            <a:off x="1408120" y="2343607"/>
            <a:ext cx="2880268" cy="2642050"/>
          </a:xfrm>
          <a:prstGeom prst="flowChartMagneticDisk">
            <a:avLst/>
          </a:prstGeom>
          <a:noFill/>
          <a:ln w="254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857018" y="3305403"/>
            <a:ext cx="19824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</a:t>
            </a:r>
            <a:endParaRPr lang="en-US" altLang="ko-KR" sz="8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928" y="3494653"/>
            <a:ext cx="6172200" cy="125730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5849292" y="2351296"/>
            <a:ext cx="4869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데이터베이스에 아래와 같은 조건은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member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라는 테이블을 만드시오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269" y="112049"/>
            <a:ext cx="2667703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</a:t>
            </a:r>
            <a:r>
              <a:rPr lang="ko-KR" altLang="en-US" sz="36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응용실습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6578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706055" y="631"/>
            <a:ext cx="352455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순서도: 자기 디스크 9"/>
          <p:cNvSpPr/>
          <p:nvPr/>
        </p:nvSpPr>
        <p:spPr>
          <a:xfrm>
            <a:off x="805852" y="2387150"/>
            <a:ext cx="2880268" cy="2642050"/>
          </a:xfrm>
          <a:prstGeom prst="flowChartMagneticDisk">
            <a:avLst/>
          </a:prstGeom>
          <a:noFill/>
          <a:ln w="254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254750" y="3348946"/>
            <a:ext cx="19824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</a:t>
            </a:r>
            <a:endParaRPr lang="en-US" altLang="ko-KR" sz="8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018" y="3827917"/>
            <a:ext cx="7498420" cy="6896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9492" y="2623439"/>
            <a:ext cx="4869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ember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테이블에 아래와 같은 </a:t>
            </a: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정보를 입력하시오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269" y="112049"/>
            <a:ext cx="2667703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</a:t>
            </a:r>
            <a:r>
              <a:rPr lang="ko-KR" altLang="en-US" sz="36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응용실습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7069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706055" y="631"/>
            <a:ext cx="352455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98" y="2060747"/>
            <a:ext cx="2092857" cy="26866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3969" y="4861866"/>
            <a:ext cx="288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ex14Join</a:t>
            </a:r>
            <a:endParaRPr lang="en-US" altLang="ko-KR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10891" y="2184210"/>
            <a:ext cx="83674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오라클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JDBC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라이브러리를 해당 프로젝트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Content&gt; WEB-INF &gt; lib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폴더에 복사하시오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sz="2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오라클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JDBC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클래스를 로딩하시오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데이터베이스와 연결하시오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입력한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PW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member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테이블에서 검색하시오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(SQL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 사용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 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데이터베이스와 </a:t>
            </a:r>
            <a:r>
              <a:rPr lang="ko-KR" altLang="en-US" sz="2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연결끓으시오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2667703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</a:t>
            </a:r>
            <a:r>
              <a:rPr lang="ko-KR" altLang="en-US" sz="36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응용실습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2605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그림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962" y="2673947"/>
            <a:ext cx="1176347" cy="151010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496986" y="5349002"/>
            <a:ext cx="2166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ex14JoinFalse.jsp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706055" y="631"/>
            <a:ext cx="352455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58884" y="4498553"/>
            <a:ext cx="1692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ex14Join.html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03925" y="3263714"/>
            <a:ext cx="2152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ex14Jointrue.jsp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6" name="오른쪽 화살표 35"/>
          <p:cNvSpPr/>
          <p:nvPr/>
        </p:nvSpPr>
        <p:spPr>
          <a:xfrm>
            <a:off x="3829150" y="3097330"/>
            <a:ext cx="426720" cy="646331"/>
          </a:xfrm>
          <a:prstGeom prst="rightArrow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 rot="19800000">
            <a:off x="6190862" y="2740947"/>
            <a:ext cx="1153849" cy="646331"/>
            <a:chOff x="6264138" y="1140923"/>
            <a:chExt cx="1153849" cy="646331"/>
          </a:xfrm>
        </p:grpSpPr>
        <p:sp>
          <p:nvSpPr>
            <p:cNvPr id="37" name="오른쪽 화살표 36"/>
            <p:cNvSpPr/>
            <p:nvPr/>
          </p:nvSpPr>
          <p:spPr>
            <a:xfrm>
              <a:off x="6474572" y="1140923"/>
              <a:ext cx="775023" cy="646331"/>
            </a:xfrm>
            <a:prstGeom prst="rightArrow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64138" y="1279972"/>
              <a:ext cx="11538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TRUE</a:t>
              </a:r>
              <a:endPara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rot="1800000">
            <a:off x="6198830" y="3941883"/>
            <a:ext cx="1153849" cy="646331"/>
            <a:chOff x="8415295" y="539766"/>
            <a:chExt cx="1153849" cy="646331"/>
          </a:xfrm>
        </p:grpSpPr>
        <p:sp>
          <p:nvSpPr>
            <p:cNvPr id="38" name="오른쪽 화살표 37"/>
            <p:cNvSpPr/>
            <p:nvPr/>
          </p:nvSpPr>
          <p:spPr>
            <a:xfrm>
              <a:off x="8625729" y="539766"/>
              <a:ext cx="775023" cy="646331"/>
            </a:xfrm>
            <a:prstGeom prst="rightArrow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15295" y="678815"/>
              <a:ext cx="11538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FALSE</a:t>
              </a:r>
              <a:endPara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240044" y="2293792"/>
            <a:ext cx="1811253" cy="25695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순서도: 자기 디스크 9"/>
          <p:cNvSpPr/>
          <p:nvPr/>
        </p:nvSpPr>
        <p:spPr>
          <a:xfrm>
            <a:off x="7132505" y="256129"/>
            <a:ext cx="1447800" cy="1328057"/>
          </a:xfrm>
          <a:prstGeom prst="flowChartMagneticDisk">
            <a:avLst/>
          </a:prstGeom>
          <a:noFill/>
          <a:ln w="254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꺾인 연결선 28"/>
          <p:cNvCxnSpPr>
            <a:stCxn id="2" idx="0"/>
            <a:endCxn id="10" idx="2"/>
          </p:cNvCxnSpPr>
          <p:nvPr/>
        </p:nvCxnSpPr>
        <p:spPr>
          <a:xfrm rot="5400000" flipH="1" flipV="1">
            <a:off x="5452271" y="613558"/>
            <a:ext cx="1373634" cy="1986834"/>
          </a:xfrm>
          <a:prstGeom prst="bentConnector2">
            <a:avLst/>
          </a:prstGeom>
          <a:ln w="25400">
            <a:solidFill>
              <a:srgbClr val="3F51B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238450" y="746894"/>
            <a:ext cx="1235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</a:t>
            </a:r>
            <a:endParaRPr lang="en-US" altLang="ko-KR" sz="4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14383" y="4165322"/>
            <a:ext cx="1891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ex14Join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558189" y="2851827"/>
            <a:ext cx="14537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4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-DB</a:t>
            </a:r>
            <a:r>
              <a:rPr lang="ko-KR" altLang="en-US" sz="14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연결</a:t>
            </a:r>
            <a:endParaRPr lang="en-US" altLang="ko-KR" sz="1400" dirty="0" smtClean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defRPr lang="ko-KR" altLang="en-US"/>
            </a:pPr>
            <a:r>
              <a:rPr lang="en-US" altLang="ko-KR" sz="14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14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테이블에</a:t>
            </a:r>
            <a:endParaRPr lang="en-US" altLang="ko-KR" sz="1400" dirty="0" smtClean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defRPr lang="ko-KR" altLang="en-US"/>
            </a:pPr>
            <a:r>
              <a:rPr lang="en-US" altLang="ko-KR" sz="14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ID/PW</a:t>
            </a:r>
            <a:r>
              <a:rPr lang="ko-KR" altLang="en-US" sz="14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값과</a:t>
            </a:r>
            <a:endParaRPr lang="en-US" altLang="ko-KR" sz="1400" dirty="0" smtClean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defRPr lang="ko-KR" altLang="en-US"/>
            </a:pPr>
            <a:r>
              <a:rPr lang="ko-KR" altLang="en-US" sz="14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일치하는지 확인</a:t>
            </a:r>
            <a:endParaRPr lang="en-US" altLang="ko-KR" sz="14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270" y="2232377"/>
            <a:ext cx="2666090" cy="22661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2117" y="1899988"/>
            <a:ext cx="2416375" cy="133304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7386" y="3895732"/>
            <a:ext cx="2411106" cy="145327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4269" y="112049"/>
            <a:ext cx="2667703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</a:t>
            </a:r>
            <a:r>
              <a:rPr lang="ko-KR" altLang="en-US" sz="36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응용실습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2428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706055" y="631"/>
            <a:ext cx="4427823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3647499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vs Servlet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2173964" y="1988111"/>
            <a:ext cx="8363814" cy="2514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1248746" y="1988111"/>
            <a:ext cx="1789314" cy="0"/>
          </a:xfrm>
          <a:prstGeom prst="line">
            <a:avLst/>
          </a:prstGeom>
          <a:ln w="57150">
            <a:solidFill>
              <a:srgbClr val="3F51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248746" y="5246609"/>
            <a:ext cx="964907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248746" y="3518417"/>
            <a:ext cx="950505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2"/>
          <p:cNvSpPr txBox="1"/>
          <p:nvPr/>
        </p:nvSpPr>
        <p:spPr>
          <a:xfrm>
            <a:off x="1930271" y="4151681"/>
            <a:ext cx="750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</a:t>
            </a:r>
            <a:endParaRPr lang="ko-KR" altLang="en-US" sz="2400" dirty="0" err="1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8" name="TextBox 12"/>
          <p:cNvSpPr txBox="1"/>
          <p:nvPr/>
        </p:nvSpPr>
        <p:spPr>
          <a:xfrm>
            <a:off x="1749131" y="2573467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서블릿</a:t>
            </a:r>
            <a:endParaRPr lang="ko-KR" altLang="en-US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9" name="TextBox 3"/>
          <p:cNvSpPr txBox="1"/>
          <p:nvPr/>
        </p:nvSpPr>
        <p:spPr>
          <a:xfrm>
            <a:off x="3136183" y="3872459"/>
            <a:ext cx="19704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 중심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→ 화면작성 작업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b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수정용이</a:t>
            </a:r>
          </a:p>
        </p:txBody>
      </p:sp>
      <p:sp>
        <p:nvSpPr>
          <p:cNvPr id="70" name="TextBox 14"/>
          <p:cNvSpPr txBox="1"/>
          <p:nvPr/>
        </p:nvSpPr>
        <p:spPr>
          <a:xfrm>
            <a:off x="3352206" y="2500978"/>
            <a:ext cx="1518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복잡한 </a:t>
            </a:r>
            <a:r>
              <a:rPr lang="ko-KR" altLang="en-US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로직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구현에 적합함</a:t>
            </a:r>
          </a:p>
        </p:txBody>
      </p:sp>
      <p:sp>
        <p:nvSpPr>
          <p:cNvPr id="71" name="TextBox 15"/>
          <p:cNvSpPr txBox="1"/>
          <p:nvPr/>
        </p:nvSpPr>
        <p:spPr>
          <a:xfrm>
            <a:off x="5642966" y="3841826"/>
            <a:ext cx="19303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소스보기로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소스가 공개되어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중요정보에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부적합</a:t>
            </a:r>
          </a:p>
        </p:txBody>
      </p:sp>
      <p:sp>
        <p:nvSpPr>
          <p:cNvPr id="72" name="TextBox 4"/>
          <p:cNvSpPr txBox="1"/>
          <p:nvPr/>
        </p:nvSpPr>
        <p:spPr>
          <a:xfrm>
            <a:off x="2173964" y="5552354"/>
            <a:ext cx="7505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→  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로직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구현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클래스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중심의 코드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</a:t>
            </a:r>
          </a:p>
        </p:txBody>
      </p:sp>
      <p:sp>
        <p:nvSpPr>
          <p:cNvPr id="73" name="TextBox 17"/>
          <p:cNvSpPr txBox="1"/>
          <p:nvPr/>
        </p:nvSpPr>
        <p:spPr>
          <a:xfrm>
            <a:off x="5780568" y="2367842"/>
            <a:ext cx="17331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 중심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화면작성 작업과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수정이 어려움</a:t>
            </a:r>
          </a:p>
        </p:txBody>
      </p:sp>
      <p:sp>
        <p:nvSpPr>
          <p:cNvPr id="74" name="TextBox 16"/>
          <p:cNvSpPr txBox="1"/>
          <p:nvPr/>
        </p:nvSpPr>
        <p:spPr>
          <a:xfrm>
            <a:off x="4031204" y="1559982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rgbClr val="F8F8F8"/>
                  </a:glo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장점</a:t>
            </a:r>
          </a:p>
        </p:txBody>
      </p:sp>
      <p:sp>
        <p:nvSpPr>
          <p:cNvPr id="75" name="TextBox 18"/>
          <p:cNvSpPr txBox="1"/>
          <p:nvPr/>
        </p:nvSpPr>
        <p:spPr>
          <a:xfrm>
            <a:off x="6249358" y="1559982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rgbClr val="F8F8F8"/>
                  </a:glo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단점</a:t>
            </a:r>
          </a:p>
        </p:txBody>
      </p:sp>
      <p:cxnSp>
        <p:nvCxnSpPr>
          <p:cNvPr id="76" name="직선 연결선 75"/>
          <p:cNvCxnSpPr/>
          <p:nvPr/>
        </p:nvCxnSpPr>
        <p:spPr>
          <a:xfrm>
            <a:off x="5425210" y="2021647"/>
            <a:ext cx="0" cy="322496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3038060" y="1969224"/>
            <a:ext cx="0" cy="322496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8"/>
          <p:cNvSpPr txBox="1"/>
          <p:nvPr/>
        </p:nvSpPr>
        <p:spPr>
          <a:xfrm>
            <a:off x="8772043" y="1571537"/>
            <a:ext cx="670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rgbClr val="F8F8F8"/>
                  </a:glo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형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rgbClr val="F8F8F8"/>
                  </a:glo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식</a:t>
            </a:r>
            <a:endParaRPr lang="ko-KR" altLang="en-US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glow rad="228600">
                  <a:srgbClr val="F8F8F8"/>
                </a:glo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017498" y="3950201"/>
            <a:ext cx="2376264" cy="1080120"/>
          </a:xfrm>
          <a:prstGeom prst="rect">
            <a:avLst/>
          </a:prstGeom>
          <a:solidFill>
            <a:srgbClr val="615758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729466" y="4022209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조선일보명조" pitchFamily="18" charset="-127"/>
              </a:rPr>
              <a:t>HTML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조선일보명조" pitchFamily="18" charset="-127"/>
              </a:rPr>
              <a:t>코드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조선일보명조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8688123" y="4487793"/>
            <a:ext cx="1702342" cy="542528"/>
          </a:xfrm>
          <a:prstGeom prst="rect">
            <a:avLst/>
          </a:prstGeom>
          <a:solidFill>
            <a:srgbClr val="615758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351162" y="4561433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조선일보명조" pitchFamily="18" charset="-127"/>
              </a:rPr>
              <a:t>Java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조선일보명조" pitchFamily="18" charset="-127"/>
              </a:rPr>
              <a:t>코드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조선일보명조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8017498" y="2335613"/>
            <a:ext cx="2376264" cy="1080120"/>
          </a:xfrm>
          <a:prstGeom prst="rect">
            <a:avLst/>
          </a:prstGeom>
          <a:solidFill>
            <a:srgbClr val="615758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688123" y="2839669"/>
            <a:ext cx="1702342" cy="574538"/>
          </a:xfrm>
          <a:prstGeom prst="rect">
            <a:avLst/>
          </a:prstGeom>
          <a:solidFill>
            <a:srgbClr val="615758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729466" y="2407621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조선일보명조" pitchFamily="18" charset="-127"/>
              </a:rPr>
              <a:t>Java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조선일보명조" pitchFamily="18" charset="-127"/>
              </a:rPr>
              <a:t>코드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조선일보명조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351162" y="2929261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조선일보명조" pitchFamily="18" charset="-127"/>
              </a:rPr>
              <a:t>HTML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조선일보명조" pitchFamily="18" charset="-127"/>
              </a:rPr>
              <a:t>코드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조선일보명조" pitchFamily="18" charset="-127"/>
            </a:endParaRPr>
          </a:p>
        </p:txBody>
      </p:sp>
      <p:cxnSp>
        <p:nvCxnSpPr>
          <p:cNvPr id="87" name="직선 연결선 86"/>
          <p:cNvCxnSpPr/>
          <p:nvPr/>
        </p:nvCxnSpPr>
        <p:spPr>
          <a:xfrm>
            <a:off x="7744324" y="1988111"/>
            <a:ext cx="0" cy="322496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045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706055" y="631"/>
            <a:ext cx="352455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98" y="2060747"/>
            <a:ext cx="2092857" cy="26866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992" y="4861866"/>
            <a:ext cx="3400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Ex14Update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10891" y="2305615"/>
            <a:ext cx="83674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오라클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JDBC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클래스를 로딩하시오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데이터베이스와 연결하시오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입력한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PW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r>
              <a:rPr lang="en-US" altLang="ko-KR" sz="2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NickName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</a:t>
            </a:r>
            <a:r>
              <a:rPr lang="ko-KR" altLang="en-US" sz="2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수정하시오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(SQL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 사용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데이터베이스와 </a:t>
            </a:r>
            <a:r>
              <a:rPr lang="ko-KR" altLang="en-US" sz="2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연결끓으시오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2667703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</a:t>
            </a:r>
            <a:r>
              <a:rPr lang="ko-KR" altLang="en-US" sz="36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응용실습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927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그림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962" y="2673947"/>
            <a:ext cx="1176347" cy="151010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213966" y="5349002"/>
            <a:ext cx="2732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ex14UpdateFalse.jsp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706055" y="631"/>
            <a:ext cx="352455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83065" y="4470421"/>
            <a:ext cx="1996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ex14Update.html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72115" y="3263714"/>
            <a:ext cx="2416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ex14UpdateTrue.jsp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6" name="오른쪽 화살표 35"/>
          <p:cNvSpPr/>
          <p:nvPr/>
        </p:nvSpPr>
        <p:spPr>
          <a:xfrm>
            <a:off x="3829150" y="3097330"/>
            <a:ext cx="426720" cy="646331"/>
          </a:xfrm>
          <a:prstGeom prst="rightArrow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 rot="19800000">
            <a:off x="6190862" y="2740947"/>
            <a:ext cx="1153849" cy="646331"/>
            <a:chOff x="6264138" y="1140923"/>
            <a:chExt cx="1153849" cy="646331"/>
          </a:xfrm>
        </p:grpSpPr>
        <p:sp>
          <p:nvSpPr>
            <p:cNvPr id="37" name="오른쪽 화살표 36"/>
            <p:cNvSpPr/>
            <p:nvPr/>
          </p:nvSpPr>
          <p:spPr>
            <a:xfrm>
              <a:off x="6474572" y="1140923"/>
              <a:ext cx="775023" cy="646331"/>
            </a:xfrm>
            <a:prstGeom prst="rightArrow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64138" y="1279972"/>
              <a:ext cx="11538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TRUE</a:t>
              </a:r>
              <a:endPara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rot="1800000">
            <a:off x="6198830" y="3941883"/>
            <a:ext cx="1153849" cy="646331"/>
            <a:chOff x="8415295" y="539766"/>
            <a:chExt cx="1153849" cy="646331"/>
          </a:xfrm>
        </p:grpSpPr>
        <p:sp>
          <p:nvSpPr>
            <p:cNvPr id="38" name="오른쪽 화살표 37"/>
            <p:cNvSpPr/>
            <p:nvPr/>
          </p:nvSpPr>
          <p:spPr>
            <a:xfrm>
              <a:off x="8625729" y="539766"/>
              <a:ext cx="775023" cy="646331"/>
            </a:xfrm>
            <a:prstGeom prst="rightArrow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15295" y="678815"/>
              <a:ext cx="11538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FALSE</a:t>
              </a:r>
              <a:endPara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240044" y="2293792"/>
            <a:ext cx="1811253" cy="25695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순서도: 자기 디스크 9"/>
          <p:cNvSpPr/>
          <p:nvPr/>
        </p:nvSpPr>
        <p:spPr>
          <a:xfrm>
            <a:off x="7132505" y="256129"/>
            <a:ext cx="1447800" cy="1328057"/>
          </a:xfrm>
          <a:prstGeom prst="flowChartMagneticDisk">
            <a:avLst/>
          </a:prstGeom>
          <a:noFill/>
          <a:ln w="254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꺾인 연결선 28"/>
          <p:cNvCxnSpPr>
            <a:stCxn id="2" idx="0"/>
            <a:endCxn id="10" idx="2"/>
          </p:cNvCxnSpPr>
          <p:nvPr/>
        </p:nvCxnSpPr>
        <p:spPr>
          <a:xfrm rot="5400000" flipH="1" flipV="1">
            <a:off x="5452271" y="613558"/>
            <a:ext cx="1373634" cy="1986834"/>
          </a:xfrm>
          <a:prstGeom prst="bentConnector2">
            <a:avLst/>
          </a:prstGeom>
          <a:ln w="25400">
            <a:solidFill>
              <a:srgbClr val="3F51B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238450" y="746894"/>
            <a:ext cx="1235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</a:t>
            </a:r>
            <a:endParaRPr lang="en-US" altLang="ko-KR" sz="4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143822" y="4165322"/>
            <a:ext cx="2032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ex14Update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558189" y="2851827"/>
            <a:ext cx="14537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4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-DB</a:t>
            </a:r>
            <a:r>
              <a:rPr lang="ko-KR" altLang="en-US" sz="14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연결</a:t>
            </a:r>
            <a:endParaRPr lang="en-US" altLang="ko-KR" sz="1400" dirty="0" smtClean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defRPr lang="ko-KR" altLang="en-US"/>
            </a:pPr>
            <a:r>
              <a:rPr lang="en-US" altLang="ko-KR" sz="14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14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테이블에</a:t>
            </a:r>
            <a:endParaRPr lang="en-US" altLang="ko-KR" sz="1400" dirty="0" smtClean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defRPr lang="ko-KR" altLang="en-US"/>
            </a:pPr>
            <a:r>
              <a:rPr lang="en-US" altLang="ko-KR" sz="14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ID/PW</a:t>
            </a:r>
            <a:r>
              <a:rPr lang="ko-KR" altLang="en-US" sz="14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값과</a:t>
            </a:r>
            <a:endParaRPr lang="en-US" altLang="ko-KR" sz="1400" dirty="0" smtClean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defRPr lang="ko-KR" altLang="en-US"/>
            </a:pPr>
            <a:r>
              <a:rPr lang="ko-KR" altLang="en-US" sz="14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일치하는지 확인</a:t>
            </a:r>
            <a:endParaRPr lang="en-US" altLang="ko-KR" sz="14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521" y="1997178"/>
            <a:ext cx="2607658" cy="247324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7322" y="1876362"/>
            <a:ext cx="1960597" cy="137201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7322" y="3922911"/>
            <a:ext cx="2030418" cy="142552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4269" y="112049"/>
            <a:ext cx="2667703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</a:t>
            </a:r>
            <a:r>
              <a:rPr lang="ko-KR" altLang="en-US" sz="36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응용실습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0693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706055" y="631"/>
            <a:ext cx="352455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98" y="2060747"/>
            <a:ext cx="2092857" cy="26866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992" y="4861866"/>
            <a:ext cx="3400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Ex14delete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10891" y="2305615"/>
            <a:ext cx="85677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오라클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JDBC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클래스를 로딩하시오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데이터베이스와 연결하시오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입력한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통해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PW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찾고 </a:t>
            </a:r>
            <a:r>
              <a:rPr lang="ko-KR" altLang="en-US" sz="2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일치한지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판단하여 </a:t>
            </a:r>
            <a:r>
              <a:rPr lang="ko-KR" altLang="en-US" sz="2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삭제하시오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(SQL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 사용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데이터베이스와 </a:t>
            </a:r>
            <a:r>
              <a:rPr lang="ko-KR" altLang="en-US" sz="2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연결끓으시오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2667703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</a:t>
            </a:r>
            <a:r>
              <a:rPr lang="ko-KR" altLang="en-US" sz="36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응용실습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6795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그림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042" y="2673947"/>
            <a:ext cx="1176347" cy="15101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-706055" y="631"/>
            <a:ext cx="352455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83065" y="4260650"/>
            <a:ext cx="1996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ex14Delete.html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673287" y="3293764"/>
            <a:ext cx="2416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Ex14DeleteTrue.jsp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6" name="오른쪽 화살표 35"/>
          <p:cNvSpPr/>
          <p:nvPr/>
        </p:nvSpPr>
        <p:spPr>
          <a:xfrm>
            <a:off x="3829150" y="3097330"/>
            <a:ext cx="426720" cy="646331"/>
          </a:xfrm>
          <a:prstGeom prst="rightArrow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427124" y="2293792"/>
            <a:ext cx="1811253" cy="25695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순서도: 자기 디스크 9"/>
          <p:cNvSpPr/>
          <p:nvPr/>
        </p:nvSpPr>
        <p:spPr>
          <a:xfrm>
            <a:off x="7132505" y="256129"/>
            <a:ext cx="1447800" cy="1328057"/>
          </a:xfrm>
          <a:prstGeom prst="flowChartMagneticDisk">
            <a:avLst/>
          </a:prstGeom>
          <a:noFill/>
          <a:ln w="254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꺾인 연결선 28"/>
          <p:cNvCxnSpPr>
            <a:stCxn id="2" idx="0"/>
            <a:endCxn id="10" idx="2"/>
          </p:cNvCxnSpPr>
          <p:nvPr/>
        </p:nvCxnSpPr>
        <p:spPr>
          <a:xfrm rot="5400000" flipH="1" flipV="1">
            <a:off x="5545811" y="707098"/>
            <a:ext cx="1373634" cy="1799754"/>
          </a:xfrm>
          <a:prstGeom prst="bentConnector2">
            <a:avLst/>
          </a:prstGeom>
          <a:ln w="25400">
            <a:solidFill>
              <a:srgbClr val="3F51B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238450" y="746894"/>
            <a:ext cx="1235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</a:t>
            </a:r>
            <a:endParaRPr lang="en-US" altLang="ko-KR" sz="4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30902" y="4165322"/>
            <a:ext cx="2032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ex14Delete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745269" y="2851827"/>
            <a:ext cx="14537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4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-DB</a:t>
            </a:r>
            <a:r>
              <a:rPr lang="ko-KR" altLang="en-US" sz="14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연결</a:t>
            </a:r>
            <a:endParaRPr lang="en-US" altLang="ko-KR" sz="1400" dirty="0" smtClean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defRPr lang="ko-KR" altLang="en-US"/>
            </a:pPr>
            <a:r>
              <a:rPr lang="en-US" altLang="ko-KR" sz="14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14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테이블에</a:t>
            </a:r>
            <a:endParaRPr lang="en-US" altLang="ko-KR" sz="1400" dirty="0" smtClean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defRPr lang="ko-KR" altLang="en-US"/>
            </a:pPr>
            <a:r>
              <a:rPr lang="en-US" altLang="ko-KR" sz="14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ID/PW</a:t>
            </a:r>
            <a:r>
              <a:rPr lang="ko-KR" altLang="en-US" sz="14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값과</a:t>
            </a:r>
            <a:endParaRPr lang="en-US" altLang="ko-KR" sz="1400" dirty="0" smtClean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defRPr lang="ko-KR" altLang="en-US"/>
            </a:pPr>
            <a:r>
              <a:rPr lang="ko-KR" altLang="en-US" sz="14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일치하는지 확인</a:t>
            </a:r>
            <a:endParaRPr lang="en-US" altLang="ko-KR" sz="14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599" y="2397109"/>
            <a:ext cx="2593500" cy="186354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0048" y="1866189"/>
            <a:ext cx="2562857" cy="1427575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 rot="19800000">
            <a:off x="6190862" y="2740947"/>
            <a:ext cx="1153849" cy="646331"/>
            <a:chOff x="6264138" y="1140923"/>
            <a:chExt cx="1153849" cy="646331"/>
          </a:xfrm>
        </p:grpSpPr>
        <p:sp>
          <p:nvSpPr>
            <p:cNvPr id="34" name="오른쪽 화살표 33"/>
            <p:cNvSpPr/>
            <p:nvPr/>
          </p:nvSpPr>
          <p:spPr>
            <a:xfrm>
              <a:off x="6474572" y="1140923"/>
              <a:ext cx="775023" cy="646331"/>
            </a:xfrm>
            <a:prstGeom prst="rightArrow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264138" y="1279972"/>
              <a:ext cx="11538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TRUE</a:t>
              </a:r>
              <a:endPara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 rot="1800000">
            <a:off x="6198830" y="3941883"/>
            <a:ext cx="1153849" cy="646331"/>
            <a:chOff x="8415295" y="539766"/>
            <a:chExt cx="1153849" cy="646331"/>
          </a:xfrm>
        </p:grpSpPr>
        <p:sp>
          <p:nvSpPr>
            <p:cNvPr id="41" name="오른쪽 화살표 40"/>
            <p:cNvSpPr/>
            <p:nvPr/>
          </p:nvSpPr>
          <p:spPr>
            <a:xfrm>
              <a:off x="8625729" y="539766"/>
              <a:ext cx="775023" cy="646331"/>
            </a:xfrm>
            <a:prstGeom prst="rightArrow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415295" y="678815"/>
              <a:ext cx="11538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FALSE</a:t>
              </a:r>
              <a:endPara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673287" y="5514355"/>
            <a:ext cx="2416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Ex14DeleteFalse.jsp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8122" y="3984015"/>
            <a:ext cx="2554783" cy="153034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4269" y="112049"/>
            <a:ext cx="2667703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</a:t>
            </a:r>
            <a:r>
              <a:rPr lang="ko-KR" altLang="en-US" sz="36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응용실습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6245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67504" y="2819002"/>
            <a:ext cx="4233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2F2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you.</a:t>
            </a:r>
            <a:endParaRPr lang="en-US" altLang="ko-KR" sz="7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2F2F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2669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706054" y="631"/>
            <a:ext cx="2567511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1701229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란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0091" y="1254343"/>
            <a:ext cx="54024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(Java Server Page)</a:t>
            </a:r>
            <a:endParaRPr lang="en-US" altLang="ko-KR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2615" y="1940143"/>
            <a:ext cx="9099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내에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코드를 작성하고 웹 서버에서 웹 페이지를 생성하여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browserd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돌려주는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기반으로 한 스크립트 언어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5498" y="3237469"/>
            <a:ext cx="60928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-.</a:t>
            </a:r>
            <a:r>
              <a:rPr lang="en-US" altLang="ko-KR" sz="24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</a:t>
            </a:r>
            <a:r>
              <a:rPr lang="en-US" altLang="ko-KR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확장자</a:t>
            </a:r>
            <a:endParaRPr lang="ko-KR" altLang="en-US" sz="24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 dirty="0" smtClean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-동적으로 작동하여 응답은 html을 이용함</a:t>
            </a:r>
            <a:r>
              <a:rPr lang="en-US" altLang="ko-KR" sz="2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(</a:t>
            </a:r>
            <a:r>
              <a:rPr lang="ko-KR" altLang="en-US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동적 웹 애플리케이션 </a:t>
            </a:r>
            <a:r>
              <a:rPr lang="ko-KR" altLang="en-US" sz="2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컴포넌트</a:t>
            </a:r>
            <a:r>
              <a:rPr lang="en-US" altLang="ko-KR" sz="2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endParaRPr lang="en-US" altLang="ko-KR" sz="2400" dirty="0" smtClean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en-US" altLang="ko-KR" sz="2400" dirty="0" err="1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</a:t>
            </a:r>
            <a:r>
              <a:rPr lang="en-US" altLang="ko-KR" sz="24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en-US" altLang="ko-KR" sz="2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r>
              <a:rPr lang="ko-KR" altLang="en-US" sz="2400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서블릿</a:t>
            </a:r>
            <a:r>
              <a:rPr lang="en-US" altLang="ko-KR" sz="2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</a:t>
            </a:r>
            <a:r>
              <a:rPr lang="ko-KR" altLang="en-US" sz="2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클래스</a:t>
            </a:r>
            <a:r>
              <a:rPr lang="en-US" altLang="ko-KR" sz="2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-&gt;html</a:t>
            </a:r>
            <a:r>
              <a:rPr lang="ko-KR" altLang="en-US" sz="2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변환되어 </a:t>
            </a:r>
            <a:r>
              <a:rPr lang="ko-KR" altLang="en-US" sz="24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실행됨</a:t>
            </a:r>
            <a:endParaRPr lang="ko-KR" altLang="en-US" sz="24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788" y="3127010"/>
            <a:ext cx="1209675" cy="866775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4437936" y="3793178"/>
            <a:ext cx="267676" cy="200607"/>
            <a:chOff x="5508104" y="3003798"/>
            <a:chExt cx="267676" cy="200607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5508104" y="3003798"/>
              <a:ext cx="216024" cy="0"/>
            </a:xfrm>
            <a:prstGeom prst="line">
              <a:avLst/>
            </a:prstGeom>
            <a:ln w="19050">
              <a:solidFill>
                <a:srgbClr val="DC3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5559756" y="3204405"/>
              <a:ext cx="216024" cy="0"/>
            </a:xfrm>
            <a:prstGeom prst="line">
              <a:avLst/>
            </a:prstGeom>
            <a:ln w="19050">
              <a:solidFill>
                <a:srgbClr val="DC3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7152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5911827" y="1775646"/>
            <a:ext cx="5398916" cy="3868805"/>
          </a:xfrm>
          <a:prstGeom prst="rect">
            <a:avLst/>
          </a:prstGeom>
          <a:solidFill>
            <a:schemeClr val="bg2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706055" y="631"/>
            <a:ext cx="3946966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3107563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Life Cycle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278310" y="1575664"/>
            <a:ext cx="1598078" cy="412646"/>
            <a:chOff x="4921713" y="1188577"/>
            <a:chExt cx="2590873" cy="412646"/>
          </a:xfrm>
        </p:grpSpPr>
        <p:sp>
          <p:nvSpPr>
            <p:cNvPr id="10" name="TextBox 9"/>
            <p:cNvSpPr txBox="1"/>
            <p:nvPr/>
          </p:nvSpPr>
          <p:spPr>
            <a:xfrm>
              <a:off x="5049085" y="1188577"/>
              <a:ext cx="22537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2">
                      <a:lumMod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Request</a:t>
              </a:r>
              <a:endParaRPr lang="ko-KR" altLang="en-US" sz="2000" dirty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4921713" y="1601223"/>
              <a:ext cx="2590873" cy="0"/>
            </a:xfrm>
            <a:prstGeom prst="straightConnector1">
              <a:avLst/>
            </a:prstGeom>
            <a:ln w="47625">
              <a:solidFill>
                <a:schemeClr val="tx2">
                  <a:lumMod val="75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/>
          <p:cNvSpPr/>
          <p:nvPr/>
        </p:nvSpPr>
        <p:spPr>
          <a:xfrm>
            <a:off x="2876388" y="1560424"/>
            <a:ext cx="8651997" cy="4314568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19062" y="1772205"/>
            <a:ext cx="24725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Container</a:t>
            </a:r>
            <a:endParaRPr lang="ko-KR" altLang="en-US" sz="2000" dirty="0">
              <a:solidFill>
                <a:srgbClr val="3F51B5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4918032" y="2156640"/>
            <a:ext cx="1360848" cy="466653"/>
          </a:xfrm>
          <a:prstGeom prst="straightConnector1">
            <a:avLst/>
          </a:prstGeom>
          <a:ln w="47625">
            <a:solidFill>
              <a:schemeClr val="tx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84566" y="2409427"/>
            <a:ext cx="1529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hello.jsp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02646" y="2409427"/>
            <a:ext cx="2508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hello_jsp.java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62534" y="3470344"/>
            <a:ext cx="258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hello_jsp.class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8" name="직선 화살표 연결선 17"/>
          <p:cNvCxnSpPr>
            <a:stCxn id="15" idx="3"/>
            <a:endCxn id="16" idx="1"/>
          </p:cNvCxnSpPr>
          <p:nvPr/>
        </p:nvCxnSpPr>
        <p:spPr>
          <a:xfrm>
            <a:off x="8113700" y="2671037"/>
            <a:ext cx="688946" cy="0"/>
          </a:xfrm>
          <a:prstGeom prst="straightConnector1">
            <a:avLst/>
          </a:prstGeom>
          <a:ln w="47625">
            <a:solidFill>
              <a:schemeClr val="tx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6" idx="2"/>
            <a:endCxn id="17" idx="0"/>
          </p:cNvCxnSpPr>
          <p:nvPr/>
        </p:nvCxnSpPr>
        <p:spPr>
          <a:xfrm flipH="1">
            <a:off x="10056694" y="2932647"/>
            <a:ext cx="1" cy="537697"/>
          </a:xfrm>
          <a:prstGeom prst="straightConnector1">
            <a:avLst/>
          </a:prstGeom>
          <a:ln w="47625">
            <a:solidFill>
              <a:schemeClr val="tx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6890259" y="4212553"/>
            <a:ext cx="1173542" cy="1038435"/>
            <a:chOff x="7432962" y="4246623"/>
            <a:chExt cx="973326" cy="990228"/>
          </a:xfrm>
        </p:grpSpPr>
        <p:grpSp>
          <p:nvGrpSpPr>
            <p:cNvPr id="36" name="그룹 35"/>
            <p:cNvGrpSpPr/>
            <p:nvPr/>
          </p:nvGrpSpPr>
          <p:grpSpPr>
            <a:xfrm>
              <a:off x="7452452" y="4246623"/>
              <a:ext cx="953836" cy="990228"/>
              <a:chOff x="7024563" y="3835496"/>
              <a:chExt cx="1585193" cy="1645675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7024563" y="3835496"/>
                <a:ext cx="1184717" cy="1645675"/>
              </a:xfrm>
              <a:prstGeom prst="rect">
                <a:avLst/>
              </a:prstGeom>
              <a:solidFill>
                <a:schemeClr val="bg2">
                  <a:lumMod val="75000"/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7879129" y="4403161"/>
                <a:ext cx="730627" cy="1014904"/>
              </a:xfrm>
              <a:prstGeom prst="rect">
                <a:avLst/>
              </a:prstGeom>
              <a:solidFill>
                <a:schemeClr val="bg2">
                  <a:lumMod val="75000"/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>
              <a:off x="7432962" y="4479486"/>
              <a:ext cx="902636" cy="4989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 smtClean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HTML</a:t>
              </a:r>
              <a:endParaRPr lang="ko-KR" altLang="en-US" sz="2800" dirty="0">
                <a:solidFill>
                  <a:srgbClr val="3F51B5"/>
                </a:solidFill>
              </a:endParaRPr>
            </a:p>
          </p:txBody>
        </p:sp>
      </p:grpSp>
      <p:cxnSp>
        <p:nvCxnSpPr>
          <p:cNvPr id="40" name="직선 화살표 연결선 39"/>
          <p:cNvCxnSpPr>
            <a:stCxn id="17" idx="2"/>
            <a:endCxn id="60" idx="0"/>
          </p:cNvCxnSpPr>
          <p:nvPr/>
        </p:nvCxnSpPr>
        <p:spPr>
          <a:xfrm>
            <a:off x="10056694" y="3993564"/>
            <a:ext cx="0" cy="421046"/>
          </a:xfrm>
          <a:prstGeom prst="straightConnector1">
            <a:avLst/>
          </a:prstGeom>
          <a:ln w="47625">
            <a:solidFill>
              <a:schemeClr val="tx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8" idx="1"/>
          </p:cNvCxnSpPr>
          <p:nvPr/>
        </p:nvCxnSpPr>
        <p:spPr>
          <a:xfrm flipH="1" flipV="1">
            <a:off x="4748287" y="2472283"/>
            <a:ext cx="2165471" cy="2259488"/>
          </a:xfrm>
          <a:prstGeom prst="straightConnector1">
            <a:avLst/>
          </a:prstGeom>
          <a:ln w="47625">
            <a:solidFill>
              <a:srgbClr val="3F51B5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1229644" y="2401808"/>
            <a:ext cx="1646744" cy="421540"/>
            <a:chOff x="4844144" y="2051795"/>
            <a:chExt cx="2622911" cy="421540"/>
          </a:xfrm>
        </p:grpSpPr>
        <p:sp>
          <p:nvSpPr>
            <p:cNvPr id="47" name="TextBox 46"/>
            <p:cNvSpPr txBox="1"/>
            <p:nvPr/>
          </p:nvSpPr>
          <p:spPr>
            <a:xfrm>
              <a:off x="5139047" y="2073225"/>
              <a:ext cx="200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Response</a:t>
              </a:r>
            </a:p>
          </p:txBody>
        </p:sp>
        <p:cxnSp>
          <p:nvCxnSpPr>
            <p:cNvPr id="48" name="직선 화살표 연결선 47"/>
            <p:cNvCxnSpPr/>
            <p:nvPr/>
          </p:nvCxnSpPr>
          <p:spPr>
            <a:xfrm flipH="1">
              <a:off x="4844144" y="2051795"/>
              <a:ext cx="2622911" cy="5964"/>
            </a:xfrm>
            <a:prstGeom prst="straightConnector1">
              <a:avLst/>
            </a:prstGeom>
            <a:ln w="47625">
              <a:solidFill>
                <a:srgbClr val="3F51B5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8762534" y="4414610"/>
            <a:ext cx="2588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Memory </a:t>
            </a:r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적재 및 실행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62" name="직선 화살표 연결선 61"/>
          <p:cNvCxnSpPr>
            <a:stCxn id="60" idx="1"/>
            <a:endCxn id="39" idx="3"/>
          </p:cNvCxnSpPr>
          <p:nvPr/>
        </p:nvCxnSpPr>
        <p:spPr>
          <a:xfrm flipH="1" flipV="1">
            <a:off x="8063801" y="4890961"/>
            <a:ext cx="698733" cy="703"/>
          </a:xfrm>
          <a:prstGeom prst="straightConnector1">
            <a:avLst/>
          </a:prstGeom>
          <a:ln w="47625">
            <a:solidFill>
              <a:schemeClr val="tx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그림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36" y="2632477"/>
            <a:ext cx="11725275" cy="1828800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5018" y="930758"/>
            <a:ext cx="7405660" cy="5038776"/>
          </a:xfrm>
          <a:prstGeom prst="rect">
            <a:avLst/>
          </a:prstGeom>
        </p:spPr>
      </p:pic>
      <p:sp>
        <p:nvSpPr>
          <p:cNvPr id="78" name="직사각형 77"/>
          <p:cNvSpPr/>
          <p:nvPr/>
        </p:nvSpPr>
        <p:spPr>
          <a:xfrm>
            <a:off x="2624180" y="3443491"/>
            <a:ext cx="6970650" cy="1638946"/>
          </a:xfrm>
          <a:prstGeom prst="rect">
            <a:avLst/>
          </a:prstGeom>
          <a:noFill/>
          <a:ln w="38100">
            <a:solidFill>
              <a:srgbClr val="3F51B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25578" y="1819758"/>
            <a:ext cx="1963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</a:t>
            </a:r>
            <a:endParaRPr lang="ko-KR" altLang="en-US" sz="44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2668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60" grpId="0"/>
      <p:bldP spid="78" grpId="0" animBg="1"/>
      <p:bldP spid="7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451" y="1537375"/>
            <a:ext cx="7239247" cy="351015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706055" y="631"/>
            <a:ext cx="3426107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70" y="112049"/>
            <a:ext cx="2645782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구성요소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46536" y="1452621"/>
            <a:ext cx="6164087" cy="384343"/>
          </a:xfrm>
          <a:prstGeom prst="rect">
            <a:avLst/>
          </a:prstGeom>
          <a:noFill/>
          <a:ln w="38100">
            <a:solidFill>
              <a:srgbClr val="3F51B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05934" y="3607038"/>
            <a:ext cx="2939952" cy="760855"/>
          </a:xfrm>
          <a:prstGeom prst="rect">
            <a:avLst/>
          </a:prstGeom>
          <a:noFill/>
          <a:ln w="38100">
            <a:solidFill>
              <a:srgbClr val="3F51B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05934" y="4426127"/>
            <a:ext cx="1109225" cy="345313"/>
          </a:xfrm>
          <a:prstGeom prst="rect">
            <a:avLst/>
          </a:prstGeom>
          <a:noFill/>
          <a:ln w="38100">
            <a:solidFill>
              <a:srgbClr val="3F51B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702800" y="1489060"/>
            <a:ext cx="2131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지시자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(Directive)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01470" y="2962930"/>
            <a:ext cx="2540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선언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Declartion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76634" y="4367893"/>
            <a:ext cx="267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표현식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Expresssion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05934" y="2790064"/>
            <a:ext cx="2917179" cy="696086"/>
          </a:xfrm>
          <a:prstGeom prst="rect">
            <a:avLst/>
          </a:prstGeom>
          <a:noFill/>
          <a:ln w="38100">
            <a:solidFill>
              <a:srgbClr val="3F51B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576634" y="3797977"/>
            <a:ext cx="2887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스크립트릿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Scriptlet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8315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1" grpId="0"/>
      <p:bldP spid="12" grpId="0"/>
      <p:bldP spid="15" grpId="0" animBg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481" y="2987740"/>
            <a:ext cx="4224155" cy="282069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706055" y="630"/>
            <a:ext cx="4965539" cy="844321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4090452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Scriptlet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6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스크립트릿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1159" y="1322407"/>
            <a:ext cx="4260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en-US" altLang="ko-KR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32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스크립트릿</a:t>
            </a:r>
            <a:r>
              <a:rPr lang="ko-KR" altLang="en-US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&lt;% %&gt;</a:t>
            </a:r>
            <a:endParaRPr lang="ko-KR" altLang="en-US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0761" y="1907182"/>
            <a:ext cx="8665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en-US" altLang="ja-JP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문서 안에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코드를 넣기 위해 사용함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그러나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모든 것을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태그화하여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쓰는 것이 목적이므로 줄여가도록 함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57262" y="3554701"/>
            <a:ext cx="3778374" cy="1474500"/>
          </a:xfrm>
          <a:prstGeom prst="rect">
            <a:avLst/>
          </a:prstGeom>
          <a:noFill/>
          <a:ln w="38100">
            <a:solidFill>
              <a:srgbClr val="3F51B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83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6131</TotalTime>
  <Words>2280</Words>
  <Application>Microsoft Office PowerPoint</Application>
  <PresentationFormat>와이드스크린</PresentationFormat>
  <Paragraphs>504</Paragraphs>
  <Slides>54</Slides>
  <Notes>44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3" baseType="lpstr">
      <vt:lpstr>HY견고딕</vt:lpstr>
      <vt:lpstr>나눔고딕</vt:lpstr>
      <vt:lpstr>맑은 고딕</vt:lpstr>
      <vt:lpstr>배달의민족 주아</vt:lpstr>
      <vt:lpstr>조선일보명조</vt:lpstr>
      <vt:lpstr>한양신명조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Justin</dc:creator>
  <cp:lastModifiedBy>Windows 사용자</cp:lastModifiedBy>
  <cp:revision>664</cp:revision>
  <dcterms:created xsi:type="dcterms:W3CDTF">2017-02-18T17:33:45Z</dcterms:created>
  <dcterms:modified xsi:type="dcterms:W3CDTF">2018-10-29T02:27:03Z</dcterms:modified>
</cp:coreProperties>
</file>