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0" r:id="rId2"/>
    <p:sldId id="256" r:id="rId3"/>
    <p:sldId id="302" r:id="rId4"/>
    <p:sldId id="329" r:id="rId5"/>
    <p:sldId id="301" r:id="rId6"/>
    <p:sldId id="304" r:id="rId7"/>
    <p:sldId id="306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7" r:id="rId22"/>
    <p:sldId id="328" r:id="rId23"/>
    <p:sldId id="320" r:id="rId24"/>
    <p:sldId id="322" r:id="rId25"/>
    <p:sldId id="323" r:id="rId26"/>
    <p:sldId id="324" r:id="rId27"/>
    <p:sldId id="325" r:id="rId28"/>
    <p:sldId id="326" r:id="rId29"/>
    <p:sldId id="29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4" autoAdjust="0"/>
    <p:restoredTop sz="25564" autoAdjust="0"/>
  </p:normalViewPr>
  <p:slideViewPr>
    <p:cSldViewPr snapToGrid="0">
      <p:cViewPr varScale="1">
        <p:scale>
          <a:sx n="22" d="100"/>
          <a:sy n="22" d="100"/>
        </p:scale>
        <p:origin x="2669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8331D-07C2-41DD-ABB6-A16F437F41AC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D107-B252-44C0-903E-26381531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9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2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31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5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5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2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저번시간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배웠다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말그대로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속성값을 간단히 표현 또는 출력하기 위해서 사용한다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자바코드를 줄이고 가독성을 높이기 위해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처리하기 힘든 부분들을 표준 커스텀 태그로 담당한다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이미 약속한 태그들만 사용 가능함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자바코드를 태그를 통해 사용하려고 하는데 기본제공에 없기때문에 자신이 만든 태그를 추가 해야 하는데 자신이 추가한 태그를 커스텀 태그라고 함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커스텀 태그들은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형식을 따르게 되어있음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Language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확장될 수 있는 표시언어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태그는 사용자 임의로 만들 수 있기때문에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형식을 따른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자신이 원하는 커스텀 태그를 만들 수 있음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이 커스텀 태그들을 개별적으로 만들어 보니 일관성이 없어서 이걸 표준화 해서 라이브러리화 한 것이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0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0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87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34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2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00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4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90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다음시간에는 </a:t>
            </a:r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JDBC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드라이버를 통하여 커넥션을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Class.forName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Connection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데이터베이스에 접속하기 위해 필요한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가진 인터페이스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데이터베이스와의 모든 통신은 커넥션 객체를 통해서만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Statement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 구현한 객체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Statement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execute()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질의를 실행한다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setxxx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쿼리를 완성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들어갈 수 없고 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prepareCall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객체를 생성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(Stored Procedure)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프로시저란 해당 데이터베이스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저장한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Select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사용한 질의의 경우 성공 시 결과물로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반환환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질의에 의해 생성된 테이블을 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(cursor)'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것을 가지고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특정 행에 대한 참조를 조작할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Scope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 err="1"/>
              <a:t>어트리뷰트와</a:t>
            </a:r>
            <a:r>
              <a:rPr lang="ko-KR" altLang="en-US" dirty="0"/>
              <a:t> 같은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2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545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56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30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764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051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095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480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128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087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93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651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2965-3F2F-482B-983E-35B44D9E42F1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1718" y="1840106"/>
            <a:ext cx="10246844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Standard Tag 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08163" y="583391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연구원 박병관</a:t>
            </a:r>
            <a:endParaRPr lang="en-US" altLang="ko-K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690666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5532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&lt;c:set&gt;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696" y="4178032"/>
            <a:ext cx="39624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729760"/>
            <a:ext cx="584535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72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0438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5532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&lt;c:set&gt;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90368" y="2027692"/>
            <a:ext cx="125061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c:set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scope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추가하고 </a:t>
            </a: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page, request, session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application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 한 값을 지정하면 선언된 변수가 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page,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request, session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application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영역의 </a:t>
            </a:r>
            <a:r>
              <a:rPr lang="ko-KR" altLang="en-US" sz="2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애트리뷰트가</a:t>
            </a: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되도록 지정하는 것도 가능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75419"/>
              </p:ext>
            </p:extLst>
          </p:nvPr>
        </p:nvGraphicFramePr>
        <p:xfrm>
          <a:off x="3172936" y="4214609"/>
          <a:ext cx="6032024" cy="502920"/>
        </p:xfrm>
        <a:graphic>
          <a:graphicData uri="http://schemas.openxmlformats.org/drawingml/2006/table">
            <a:tbl>
              <a:tblPr/>
              <a:tblGrid>
                <a:gridCol w="603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“PRICE ” value= “15000 ” scope= “request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42016" y="4933112"/>
            <a:ext cx="2298224" cy="2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변수가 저장될 데이터 영역</a:t>
            </a:r>
            <a:endParaRPr lang="en-US" altLang="ko-KR" sz="16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8178165" y="482987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7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0438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5532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&lt;c:set&gt;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실습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06" y="2493949"/>
            <a:ext cx="3970467" cy="6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-434" y="3257211"/>
            <a:ext cx="120095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jstlSet.jsp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만들고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값을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c:set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태그를 이용하여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request, session, application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 저장하고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jstlSet.jsp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로출력하시오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173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69914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c:remove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9708" y="1298514"/>
            <a:ext cx="8283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c:remove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액션은 이런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삭제하는 기능을 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page, request, session, application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영역에 저장되어 있는 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num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이름의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모두 찾아서 제거한다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영역의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제거하려면 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scope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Attribute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사용하면 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43481"/>
              </p:ext>
            </p:extLst>
          </p:nvPr>
        </p:nvGraphicFramePr>
        <p:xfrm>
          <a:off x="4642668" y="1899682"/>
          <a:ext cx="3275208" cy="548640"/>
        </p:xfrm>
        <a:graphic>
          <a:graphicData uri="http://schemas.openxmlformats.org/drawingml/2006/table">
            <a:tbl>
              <a:tblPr/>
              <a:tblGrid>
                <a:gridCol w="327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&lt;c:remove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“num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836920" y="2711212"/>
            <a:ext cx="9906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변수의 이름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6165618" y="2514361"/>
            <a:ext cx="17303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50177"/>
              </p:ext>
            </p:extLst>
          </p:nvPr>
        </p:nvGraphicFramePr>
        <p:xfrm>
          <a:off x="4011380" y="5084166"/>
          <a:ext cx="4629224" cy="502920"/>
        </p:xfrm>
        <a:graphic>
          <a:graphicData uri="http://schemas.openxmlformats.org/drawingml/2006/table">
            <a:tbl>
              <a:tblPr/>
              <a:tblGrid>
                <a:gridCol w="462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&lt;c:remove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“code ” scope= “request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94504" y="5857860"/>
            <a:ext cx="31242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6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데이터 영역에 있는 변수를 제거합니다</a:t>
            </a:r>
            <a:endParaRPr lang="en-US" altLang="ko-KR" sz="16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6756009" y="5676315"/>
            <a:ext cx="1793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0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661710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c:if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0467" y="1453797"/>
            <a:ext cx="88387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c:if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액션에서는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조건식을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괄호 안에 쓰는 것은 아니라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test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이름의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값으로 지정해야 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2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161"/>
              </p:ext>
            </p:extLst>
          </p:nvPr>
        </p:nvGraphicFramePr>
        <p:xfrm>
          <a:off x="4483470" y="3836452"/>
          <a:ext cx="2999369" cy="1009868"/>
        </p:xfrm>
        <a:graphic>
          <a:graphicData uri="http://schemas.openxmlformats.org/drawingml/2006/table">
            <a:tbl>
              <a:tblPr/>
              <a:tblGrid>
                <a:gridCol w="299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&lt;c:if test= “${num1 &gt; num2}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num1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 더 큽니다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&lt;/c:if&gt;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64028" y="3938052"/>
            <a:ext cx="311088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조건식의</a:t>
            </a:r>
            <a:r>
              <a:rPr lang="ko-KR" altLang="en-US" sz="1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결과가 </a:t>
            </a:r>
            <a:r>
              <a:rPr lang="en-US" altLang="ko-KR" sz="1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true</a:t>
            </a:r>
            <a:r>
              <a:rPr lang="ko-KR" altLang="en-US" sz="1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때만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출력되는 코드</a:t>
            </a:r>
            <a:endParaRPr lang="en-US" altLang="ko-KR" sz="14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47096" y="3295114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</a:t>
            </a:r>
            <a:endParaRPr lang="en-US" altLang="ko-KR" sz="14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rot="5400000">
            <a:off x="5786809" y="3623726"/>
            <a:ext cx="2032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9"/>
          <p:cNvCxnSpPr>
            <a:cxnSpLocks noChangeShapeType="1"/>
            <a:stCxn id="21" idx="1"/>
          </p:cNvCxnSpPr>
          <p:nvPr/>
        </p:nvCxnSpPr>
        <p:spPr bwMode="auto">
          <a:xfrm flipH="1">
            <a:off x="6811540" y="4128552"/>
            <a:ext cx="852488" cy="158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736835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661710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c:if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실습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0" y="2087064"/>
            <a:ext cx="5629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11" y="4171553"/>
            <a:ext cx="553617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025569" y="2875409"/>
            <a:ext cx="0" cy="89696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41503" y="2470662"/>
            <a:ext cx="1580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ex03if.html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41503" y="5328529"/>
            <a:ext cx="149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ex03if.jsp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18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59246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c:choose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8544" y="1416948"/>
            <a:ext cx="9108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c:when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&gt;, &lt;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c:otherwise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커스텀 액션과 함께 사용되며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</a:t>
            </a:r>
            <a:r>
              <a:rPr lang="ko-KR" altLang="en-US" sz="2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액션은 각각 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switch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case, default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절과 비슷한 역할을 한다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en-US" altLang="ko-KR" sz="2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if~else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와도 비슷함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 프로그램의 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switch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문과 문법은 다음과 같다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1960" y="3489097"/>
            <a:ext cx="345638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657068" y="392938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첫 번째 조건을 만족할 때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실행되는 명령문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92288" y="3154680"/>
            <a:ext cx="204379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비교의 기준이 되는 변수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2"/>
          <p:cNvCxnSpPr>
            <a:cxnSpLocks noChangeShapeType="1"/>
            <a:stCxn id="15" idx="2"/>
          </p:cNvCxnSpPr>
          <p:nvPr/>
        </p:nvCxnSpPr>
        <p:spPr bwMode="auto">
          <a:xfrm flipH="1">
            <a:off x="5032014" y="3383280"/>
            <a:ext cx="682170" cy="203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오른쪽 중괄호 16"/>
          <p:cNvSpPr/>
          <p:nvPr/>
        </p:nvSpPr>
        <p:spPr>
          <a:xfrm>
            <a:off x="7500352" y="3967480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62500" y="4611757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두 번째 조건을 만족할 때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실행되는 명령문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7484700" y="4637157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>
            <a:off x="7474952" y="5365497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2752" y="5314697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아무 조건도 만족하지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않을 때 실행되는 명령문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93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59246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c:choose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238" y="1544216"/>
            <a:ext cx="345638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661021" y="299276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조건식을</a:t>
            </a: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직접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기술합니다</a:t>
            </a:r>
            <a:r>
              <a:rPr lang="en-US" altLang="ko-KR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 flipV="1">
            <a:off x="2804021" y="2264296"/>
            <a:ext cx="1449288" cy="9189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3"/>
          </p:cNvCxnSpPr>
          <p:nvPr/>
        </p:nvCxnSpPr>
        <p:spPr>
          <a:xfrm flipV="1">
            <a:off x="2804021" y="2912368"/>
            <a:ext cx="1449288" cy="270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94500" y="2048272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첫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rot="10800000">
            <a:off x="6989613" y="2229247"/>
            <a:ext cx="10048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33357" y="2704852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두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rot="10800000">
            <a:off x="6950645" y="2877890"/>
            <a:ext cx="1382712" cy="17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252965" y="3344416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아무 조건도 만족하지 않을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rot="10800000">
            <a:off x="6870253" y="3517454"/>
            <a:ext cx="1382712" cy="17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275" y="4288904"/>
            <a:ext cx="3371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530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59246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c:choose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실습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68" y="4028250"/>
            <a:ext cx="29146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58" y="4435916"/>
            <a:ext cx="4076986" cy="60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5283346" y="4740046"/>
            <a:ext cx="99729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88544" y="1879174"/>
            <a:ext cx="9108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100~90 : A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90~80 : B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80~70 : C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99960" y="5618925"/>
            <a:ext cx="215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ex04choose.html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64105" y="5111448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ex04choose.jsp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4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69968" y="1388483"/>
            <a:ext cx="8694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&lt;c:forEach&gt;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 을 이용하면 특정 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HTML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지정된 횟수만큼 반복해서 출력할 수 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c:forEach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액션을 사용할 때는 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begin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end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이름의 애트리뷰트를 쓰고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 각각 카운터 변수의 시작 값과 끝 값을 지정하면 된다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08789" y="13752"/>
            <a:ext cx="78820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c:foreach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99155"/>
              </p:ext>
            </p:extLst>
          </p:nvPr>
        </p:nvGraphicFramePr>
        <p:xfrm>
          <a:off x="4224416" y="3012595"/>
          <a:ext cx="3276600" cy="64008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for (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0; 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 10; 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야호 ”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072016" y="2509357"/>
            <a:ext cx="1219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카운터의 초기값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7416" y="2509357"/>
            <a:ext cx="1295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반복 종료의 </a:t>
            </a:r>
            <a:r>
              <a:rPr lang="ko-KR" altLang="en-US" sz="12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기준값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67616" y="2509357"/>
            <a:ext cx="1524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카운터를 증가시키는 식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05816" y="3214207"/>
            <a:ext cx="1371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반복 실행할 명령문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stCxn id="12" idx="2"/>
          </p:cNvCxnSpPr>
          <p:nvPr/>
        </p:nvCxnSpPr>
        <p:spPr>
          <a:xfrm rot="16200000" flipH="1">
            <a:off x="4795916" y="2623657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2"/>
          </p:cNvCxnSpPr>
          <p:nvPr/>
        </p:nvCxnSpPr>
        <p:spPr>
          <a:xfrm rot="5400000">
            <a:off x="5767466" y="2795107"/>
            <a:ext cx="304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6281816" y="2737957"/>
            <a:ext cx="1066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1"/>
          <p:cNvCxnSpPr>
            <a:cxnSpLocks noChangeShapeType="1"/>
          </p:cNvCxnSpPr>
          <p:nvPr/>
        </p:nvCxnSpPr>
        <p:spPr bwMode="auto">
          <a:xfrm flipH="1">
            <a:off x="6677104" y="3338032"/>
            <a:ext cx="1128712" cy="206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graphicFrame>
        <p:nvGraphicFramePr>
          <p:cNvPr id="24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60229"/>
              </p:ext>
            </p:extLst>
          </p:nvPr>
        </p:nvGraphicFramePr>
        <p:xfrm>
          <a:off x="4246964" y="5285369"/>
          <a:ext cx="3276600" cy="64008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begin= “1 ” end= ”10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야호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313764" y="4898019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시작 값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8164" y="4898019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끝값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50564" y="5469519"/>
            <a:ext cx="1371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반복 출력할 명령문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>
            <a:stCxn id="25" idx="2"/>
          </p:cNvCxnSpPr>
          <p:nvPr/>
        </p:nvCxnSpPr>
        <p:spPr>
          <a:xfrm rot="16200000" flipH="1">
            <a:off x="5581257" y="5202026"/>
            <a:ext cx="188913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2"/>
          </p:cNvCxnSpPr>
          <p:nvPr/>
        </p:nvCxnSpPr>
        <p:spPr>
          <a:xfrm rot="5400000">
            <a:off x="6381357" y="5202026"/>
            <a:ext cx="188913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32"/>
          <p:cNvCxnSpPr>
            <a:cxnSpLocks noChangeShapeType="1"/>
            <a:stCxn id="27" idx="1"/>
          </p:cNvCxnSpPr>
          <p:nvPr/>
        </p:nvCxnSpPr>
        <p:spPr bwMode="auto">
          <a:xfrm flipH="1">
            <a:off x="5558239" y="5583819"/>
            <a:ext cx="2092325" cy="206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4020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8600" y="1425954"/>
            <a:ext cx="4175760" cy="1469646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1317" y="1260986"/>
            <a:ext cx="36971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9879" y="2939398"/>
            <a:ext cx="10607522" cy="255454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Standard Tag Library</a:t>
            </a:r>
          </a:p>
          <a:p>
            <a:pPr lvl="0" algn="ctr">
              <a:defRPr lang="ko-KR" altLang="en-US"/>
            </a:pP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자주 사용하는 기능을 구현하는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태그와 라이브러리의 모음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6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8820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c:foreach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9118" y="1660292"/>
            <a:ext cx="55911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4670434" y="1672992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카운터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>
            <a:stCxn id="32" idx="2"/>
          </p:cNvCxnSpPr>
          <p:nvPr/>
        </p:nvCxnSpPr>
        <p:spPr>
          <a:xfrm rot="5400000">
            <a:off x="4994284" y="1958742"/>
            <a:ext cx="1905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801058" y="1660292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증가치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7934408" y="1925405"/>
            <a:ext cx="195263" cy="841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5222" y="3689216"/>
            <a:ext cx="39528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56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8820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c:foreach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실습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35" y="2780858"/>
            <a:ext cx="10504679" cy="9898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0991" y="3931527"/>
            <a:ext cx="22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ex04foreach.html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89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8820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c:foreach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실습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83" y="1716217"/>
            <a:ext cx="9878588" cy="41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925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88202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87324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c:foreach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780540"/>
            <a:ext cx="83058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70" y="4687253"/>
            <a:ext cx="6286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06140" y="4030236"/>
            <a:ext cx="1981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Core_for_1.jsp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665720" y="5706428"/>
            <a:ext cx="1981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Core_for_2.jsp</a:t>
            </a:r>
          </a:p>
        </p:txBody>
      </p:sp>
    </p:spTree>
    <p:extLst>
      <p:ext uri="{BB962C8B-B14F-4D97-AF65-F5344CB8AC3E}">
        <p14:creationId xmlns:p14="http://schemas.microsoft.com/office/powerpoint/2010/main" val="366960492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821730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75133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c:forToknes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9936" y="2092431"/>
            <a:ext cx="9727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&lt;c:forToknes&gt;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액션에는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items, </a:t>
            </a:r>
            <a:r>
              <a:rPr lang="en-US" altLang="ko-KR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delims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var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애트리뷰트를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써야 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items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애트리뷰트에는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토큰을 포함하는 문자열을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delims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애트리뷰트에는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토큰 분리에 사용할 구획 문자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var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애트리뷰트에는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분리된 토큰을 대입할 변수의 이름을 써야 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10637"/>
              </p:ext>
            </p:extLst>
          </p:nvPr>
        </p:nvGraphicFramePr>
        <p:xfrm>
          <a:off x="2514600" y="4425672"/>
          <a:ext cx="7406640" cy="822960"/>
        </p:xfrm>
        <a:graphic>
          <a:graphicData uri="http://schemas.openxmlformats.org/drawingml/2006/table">
            <a:tbl>
              <a:tblPr/>
              <a:tblGrid>
                <a:gridCol w="740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&lt;c:forTokens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“pet ” items= “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햄스터  이구아나  소라게”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delims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${pet}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&lt;/c:forTokens&gt;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768432" y="3977362"/>
            <a:ext cx="1371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토큰을 대입할 변수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592" y="3870682"/>
            <a:ext cx="144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토큰을 포함한 문자열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</p:cNvCxnSpPr>
          <p:nvPr/>
        </p:nvCxnSpPr>
        <p:spPr>
          <a:xfrm rot="5400000">
            <a:off x="6742455" y="4156432"/>
            <a:ext cx="230188" cy="115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</p:cNvCxnSpPr>
          <p:nvPr/>
        </p:nvCxnSpPr>
        <p:spPr>
          <a:xfrm rot="5400000">
            <a:off x="4338345" y="4318674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44192" y="3870682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구획 문자</a:t>
            </a:r>
            <a:endParaRPr lang="en-US" altLang="ko-KR" sz="12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8248199" y="4214376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5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821730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75133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c:forToknes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900" y="2459751"/>
            <a:ext cx="5419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112740" y="2146566"/>
            <a:ext cx="1561182" cy="29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토큰을 대입할 변수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80756" y="2216986"/>
            <a:ext cx="1647914" cy="29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토큰을 포함한 문자열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5588771" y="2516005"/>
            <a:ext cx="215942" cy="159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2"/>
          </p:cNvCxnSpPr>
          <p:nvPr/>
        </p:nvCxnSpPr>
        <p:spPr>
          <a:xfrm flipH="1">
            <a:off x="3795367" y="2445585"/>
            <a:ext cx="97964" cy="15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70300" y="2034106"/>
            <a:ext cx="954056" cy="29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구획 문자</a:t>
            </a:r>
            <a:endParaRPr lang="en-US" altLang="ko-KR" sz="1400" dirty="0" err="1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7074307" y="2377801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0388" y="3933055"/>
            <a:ext cx="3467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32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24194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75133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c:catch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404" y="3940722"/>
            <a:ext cx="5000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9444" y="3940722"/>
            <a:ext cx="265747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1396" y="1865066"/>
            <a:ext cx="4991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93034" y="1331418"/>
            <a:ext cx="2719214" cy="189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1180664" y="4550694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발생했는지 체크하는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347080" y="4732810"/>
            <a:ext cx="86250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793764" y="5668914"/>
            <a:ext cx="1905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메시지를 출력하는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5153804" y="5380882"/>
            <a:ext cx="169168" cy="301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24194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75133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c:out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69760" y="16923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브라우저에 의해 특수한 문자로 해석되는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&lt;, &gt;, &amp;, ‘, “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포함하는 데이터를 출력할 때 편리하다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출력할 데이터는 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value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애트리뷰트에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지정하면 된다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63912"/>
              </p:ext>
            </p:extLst>
          </p:nvPr>
        </p:nvGraphicFramePr>
        <p:xfrm>
          <a:off x="1721416" y="4428604"/>
          <a:ext cx="4256856" cy="381000"/>
        </p:xfrm>
        <a:graphic>
          <a:graphicData uri="http://schemas.openxmlformats.org/drawingml/2006/table">
            <a:tbl>
              <a:tblPr/>
              <a:tblGrid>
                <a:gridCol w="425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&lt;c:out value= “&lt;INPUT&gt;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&lt;FORM&gt;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-&gt; Good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35816" y="5000104"/>
            <a:ext cx="2743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이 두 태그는 </a:t>
            </a:r>
            <a:r>
              <a:rPr lang="en-US" altLang="ko-KR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태그로 해석되지 않고</a:t>
            </a:r>
            <a:r>
              <a:rPr lang="en-US" altLang="ko-KR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웹 브라우저 상에 그대로 나타납니다</a:t>
            </a:r>
          </a:p>
        </p:txBody>
      </p:sp>
      <p:cxnSp>
        <p:nvCxnSpPr>
          <p:cNvPr id="19" name="직선 화살표 연결선 12"/>
          <p:cNvCxnSpPr>
            <a:cxnSpLocks noChangeShapeType="1"/>
          </p:cNvCxnSpPr>
          <p:nvPr/>
        </p:nvCxnSpPr>
        <p:spPr bwMode="auto">
          <a:xfrm flipV="1">
            <a:off x="3245416" y="4722292"/>
            <a:ext cx="1588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963760" y="4842148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864" y="3864744"/>
            <a:ext cx="34861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620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008789" y="13752"/>
            <a:ext cx="7241949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751332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c:out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144" y="2829311"/>
            <a:ext cx="4648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551112" y="1461159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default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애트리뷰트를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이용하면 출력할 데이터의 디폴트 값을 지정할 수 있다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방법은 </a:t>
            </a:r>
            <a:r>
              <a:rPr lang="en-US" altLang="ko-KR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EL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식의 결과를 출력할 때 유용하다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320" y="3693407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이 값이 없으면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3807520" y="3597239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5607720" y="3597239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63480" y="3693407"/>
            <a:ext cx="162718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이 값을 대신 출력합니다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7776" y="2541279"/>
            <a:ext cx="2520280" cy="154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9144" y="5028023"/>
            <a:ext cx="46805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65876" y="4604111"/>
            <a:ext cx="2520279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625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197" y="2571277"/>
            <a:ext cx="1999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Fine.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807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5592" y="2508"/>
            <a:ext cx="4429432" cy="10185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" y="173686"/>
            <a:ext cx="4968552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 무엇인가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0" y="1348483"/>
            <a:ext cx="6036567" cy="29769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6290" y="1348483"/>
            <a:ext cx="3579261" cy="141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376290" y="3010707"/>
            <a:ext cx="1048473" cy="1365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369205" y="4178257"/>
            <a:ext cx="747218" cy="1365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8680" y="4392221"/>
            <a:ext cx="6177516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사용하는 경우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792" y="3778953"/>
            <a:ext cx="4830271" cy="17521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71636" y="5565345"/>
            <a:ext cx="6177516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사용하는 경우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45909" y="4244086"/>
            <a:ext cx="3776154" cy="2744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8045909" y="4778361"/>
            <a:ext cx="896072" cy="308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8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5592" y="2508"/>
            <a:ext cx="3622226" cy="10185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" y="173686"/>
            <a:ext cx="4968552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사용이유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064" y="1891183"/>
            <a:ext cx="10607522" cy="415498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571500" lvl="0" indent="-571500">
              <a:buFontTx/>
              <a:buChar char="-"/>
              <a:defRPr lang="ko-KR" altLang="en-US"/>
            </a:pP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중간중간에 껴있는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문법들 때문에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떨어짐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lvl="0" indent="-571500">
              <a:buFontTx/>
              <a:buChar char="-"/>
              <a:defRPr lang="ko-KR" altLang="en-US"/>
            </a:pP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lvl="0" indent="-571500">
              <a:buFontTx/>
              <a:buChar char="-"/>
              <a:defRPr lang="ko-KR" altLang="en-US"/>
            </a:pP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View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부분에서는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비지니스로직코드는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적어야함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lvl="0" indent="-571500">
              <a:buFontTx/>
              <a:buChar char="-"/>
              <a:defRPr lang="ko-KR" altLang="en-US"/>
            </a:pP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lvl="0" indent="-571500">
              <a:buFontTx/>
              <a:buChar char="-"/>
              <a:defRPr lang="ko-KR" altLang="en-US"/>
            </a:pP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디자이너 혹은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개발자와의 협업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382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566409" y="1211004"/>
            <a:ext cx="5221188" cy="5221188"/>
          </a:xfrm>
          <a:prstGeom prst="ellipse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7196" y="567884"/>
            <a:ext cx="303961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JSTL</a:t>
            </a:r>
            <a:endParaRPr lang="ko-KR" altLang="en-US" sz="11500" dirty="0"/>
          </a:p>
        </p:txBody>
      </p:sp>
      <p:sp>
        <p:nvSpPr>
          <p:cNvPr id="9" name="타원 8"/>
          <p:cNvSpPr/>
          <p:nvPr/>
        </p:nvSpPr>
        <p:spPr>
          <a:xfrm>
            <a:off x="4534263" y="2665616"/>
            <a:ext cx="3285480" cy="3285480"/>
          </a:xfrm>
          <a:prstGeom prst="ellipse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59205" y="2224068"/>
            <a:ext cx="174759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14466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5592" y="2508"/>
            <a:ext cx="6242992" cy="10185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" y="173686"/>
            <a:ext cx="6217920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구성하는 라이브러리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39515"/>
              </p:ext>
            </p:extLst>
          </p:nvPr>
        </p:nvGraphicFramePr>
        <p:xfrm>
          <a:off x="1839124" y="2127279"/>
          <a:ext cx="8640961" cy="3618489"/>
        </p:xfrm>
        <a:graphic>
          <a:graphicData uri="http://schemas.openxmlformats.org/drawingml/2006/table">
            <a:tbl>
              <a:tblPr/>
              <a:tblGrid>
                <a:gridCol w="120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라이브러리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URI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식별자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접두어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코어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일반 프로그래밍 언어에서 제공하는 것과 유사한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변수 선언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실행 흐름의 제어 기능을 제공하고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른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JSP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페이지로 제어를 이동하는 기능도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제공합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니다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http://java.sun.com/jsp/jstl/core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C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포매팅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숫자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날짜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시간을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포매팅하는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 기능과 국제화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국어 지원 기능을 제공합니다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http://java.sun.com/jsp/jstl/fmt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fmt</a:t>
                      </a:r>
                      <a:endParaRPr kumimoji="1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데이터베이스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데이터베이스의 데이터를 입력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수정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삭제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조회하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는 기능을 제공합니다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http://java.sun.com/jsp/jstl/sql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sql</a:t>
                      </a:r>
                      <a:endParaRPr kumimoji="1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XML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XML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문서를 처리할 때 필요한 기능을 제공합니다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http://java.sun.com/jsp/jstl/xml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문자열을 처리하는 함수를 제공합니다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http://java.sun.com/jsp/jstl/functions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fn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14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5592" y="2508"/>
            <a:ext cx="4017952" cy="10185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" y="173686"/>
            <a:ext cx="6217920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Core 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21591"/>
              </p:ext>
            </p:extLst>
          </p:nvPr>
        </p:nvGraphicFramePr>
        <p:xfrm>
          <a:off x="2886120" y="2242200"/>
          <a:ext cx="6624735" cy="4077074"/>
        </p:xfrm>
        <a:graphic>
          <a:graphicData uri="http://schemas.openxmlformats.org/drawingml/2006/table">
            <a:tbl>
              <a:tblPr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 기능분류</a:t>
                      </a:r>
                      <a:endParaRPr lang="ko-KR" alt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 태그 </a:t>
                      </a:r>
                      <a:endParaRPr lang="ko-KR" altLang="en-US" sz="140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 설명 </a:t>
                      </a:r>
                      <a:endParaRPr lang="ko-KR" alt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6">
                <a:tc rowSpan="2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변수 지원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set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에서 사용될 변수를 설정한다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remove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설정한 변수를 제거한다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6">
                <a:tc rowSpan="4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흐름 제어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if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조건에 따라 내부 코드를 수행한다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choose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다중 조건을 처리할 때 사용한다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forEach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컬렉션이나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Map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의 각 항목을 처리할 때 사용한다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forTokens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</a:rPr>
                        <a:t>구분자로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 분리된 각각의 토큰을 처리할 때 사용한다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052">
                <a:tc rowSpan="3"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 URL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처리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import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을 사용하여 다른 자원의 결과를 삽입한다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redirect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지정한 경로로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</a:rPr>
                        <a:t>리다이렉트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을 재작성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026">
                <a:tc rowSpan="2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</a:rPr>
                        <a:t> 기타 태그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catch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</a:rPr>
                        <a:t>익셉션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 처리에 사용된다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2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 out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</a:rPr>
                        <a:t>JspWriter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</a:rPr>
                        <a:t>에 내용을 알맞게 처리한 후 출력한다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.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8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48016" y="1362432"/>
            <a:ext cx="1006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기본적이고 핵심적인 기능들을 구현해 놓은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라이브러리이다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663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5592" y="2508"/>
            <a:ext cx="3819832" cy="10185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" y="173686"/>
            <a:ext cx="6217920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JSTL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4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taglib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9272" y="3340142"/>
            <a:ext cx="1472826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접두어</a:t>
            </a:r>
            <a:endParaRPr lang="en-US" altLang="ko-KR" sz="1600" dirty="0" err="1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930" y="3321092"/>
            <a:ext cx="271787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식별하는 </a:t>
            </a:r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URI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4311235" y="3183297"/>
            <a:ext cx="2206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99257" y="3119480"/>
            <a:ext cx="409608" cy="201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9146" y="2569704"/>
            <a:ext cx="74898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625686" y="4035315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페이지에서 앞 페이지의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접두어를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사용하기 위해서는 </a:t>
            </a:r>
            <a:r>
              <a:rPr lang="en-US" altLang="ko-KR" sz="24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taglib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지시자를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이용해서 라이브러리의 </a:t>
            </a:r>
            <a:r>
              <a:rPr lang="en-US" altLang="ko-KR" sz="2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URI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식별자와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접두어를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연결해야 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050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224109" y="1471817"/>
            <a:ext cx="12192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c:set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변수를 선언하고 초기값을 대입하는 커스텀 액션이다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1" algn="ctr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value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애트리뷰트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 위치에 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EL</a:t>
            </a:r>
            <a:r>
              <a:rPr lang="en-US" altLang="ko-KR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쓸 수도 있다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1008789" y="13752"/>
            <a:ext cx="6926401" cy="6480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"/>
            <a:ext cx="65532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&lt;c:set&gt;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커스텀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액션의 사용 방법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7978"/>
              </p:ext>
            </p:extLst>
          </p:nvPr>
        </p:nvGraphicFramePr>
        <p:xfrm>
          <a:off x="3988256" y="2314952"/>
          <a:ext cx="4561384" cy="502920"/>
        </p:xfrm>
        <a:graphic>
          <a:graphicData uri="http://schemas.openxmlformats.org/drawingml/2006/table">
            <a:tbl>
              <a:tblPr/>
              <a:tblGrid>
                <a:gridCol w="456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“num ” value= “100 ” /&gt;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929598" y="2835394"/>
            <a:ext cx="988014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변수의 이름</a:t>
            </a:r>
            <a:endParaRPr lang="en-US" altLang="ko-KR" sz="14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68792" y="2850634"/>
            <a:ext cx="1869492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초기값</a:t>
            </a:r>
            <a:endParaRPr lang="en-US" altLang="ko-KR" sz="14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96098"/>
              </p:ext>
            </p:extLst>
          </p:nvPr>
        </p:nvGraphicFramePr>
        <p:xfrm>
          <a:off x="3592016" y="4962872"/>
          <a:ext cx="5283200" cy="502920"/>
        </p:xfrm>
        <a:graphic>
          <a:graphicData uri="http://schemas.openxmlformats.org/drawingml/2006/table">
            <a:tbl>
              <a:tblPr/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var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“sum ” value= “${num1+num2} ” /&gt;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552896" y="5606762"/>
            <a:ext cx="41656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값으로 </a:t>
            </a:r>
            <a:r>
              <a:rPr lang="en-US" altLang="ko-KR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식을</a:t>
            </a:r>
            <a:r>
              <a:rPr lang="ko-KR" altLang="en-US" sz="16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 쓸 수도 있습니다</a:t>
            </a:r>
            <a:endParaRPr lang="en-US" altLang="ko-KR" sz="16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7419744" y="5505533"/>
            <a:ext cx="169862" cy="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4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1493</Words>
  <Application>Microsoft Office PowerPoint</Application>
  <PresentationFormat>와이드스크린</PresentationFormat>
  <Paragraphs>476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나눔고딕</vt:lpstr>
      <vt:lpstr>맑은 고딕</vt:lpstr>
      <vt:lpstr>배달의민족 주아</vt:lpstr>
      <vt:lpstr>휴먼매직체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simpson</dc:creator>
  <cp:lastModifiedBy>jjang5278@outlook.kr</cp:lastModifiedBy>
  <cp:revision>585</cp:revision>
  <dcterms:created xsi:type="dcterms:W3CDTF">2015-10-05T12:48:47Z</dcterms:created>
  <dcterms:modified xsi:type="dcterms:W3CDTF">2018-02-20T03:31:04Z</dcterms:modified>
</cp:coreProperties>
</file>