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4" r:id="rId4"/>
    <p:sldId id="285" r:id="rId5"/>
    <p:sldId id="316" r:id="rId6"/>
    <p:sldId id="282" r:id="rId7"/>
    <p:sldId id="326" r:id="rId8"/>
    <p:sldId id="320" r:id="rId9"/>
    <p:sldId id="281" r:id="rId10"/>
    <p:sldId id="280" r:id="rId11"/>
    <p:sldId id="262" r:id="rId12"/>
    <p:sldId id="263" r:id="rId13"/>
    <p:sldId id="265" r:id="rId14"/>
    <p:sldId id="267" r:id="rId15"/>
    <p:sldId id="268" r:id="rId16"/>
    <p:sldId id="287" r:id="rId17"/>
    <p:sldId id="288" r:id="rId18"/>
    <p:sldId id="289" r:id="rId19"/>
    <p:sldId id="269" r:id="rId20"/>
    <p:sldId id="278" r:id="rId21"/>
    <p:sldId id="274" r:id="rId22"/>
    <p:sldId id="290" r:id="rId23"/>
    <p:sldId id="291" r:id="rId24"/>
    <p:sldId id="292" r:id="rId25"/>
    <p:sldId id="293" r:id="rId26"/>
    <p:sldId id="294" r:id="rId27"/>
    <p:sldId id="295" r:id="rId28"/>
    <p:sldId id="328" r:id="rId29"/>
    <p:sldId id="297" r:id="rId30"/>
    <p:sldId id="296" r:id="rId31"/>
    <p:sldId id="321" r:id="rId32"/>
    <p:sldId id="327" r:id="rId33"/>
    <p:sldId id="331" r:id="rId34"/>
    <p:sldId id="299" r:id="rId35"/>
    <p:sldId id="298" r:id="rId36"/>
    <p:sldId id="329" r:id="rId37"/>
    <p:sldId id="330" r:id="rId38"/>
    <p:sldId id="303" r:id="rId39"/>
    <p:sldId id="301" r:id="rId40"/>
    <p:sldId id="302" r:id="rId41"/>
    <p:sldId id="300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7" r:id="rId53"/>
    <p:sldId id="318" r:id="rId54"/>
    <p:sldId id="314" r:id="rId55"/>
    <p:sldId id="315" r:id="rId56"/>
    <p:sldId id="27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1734" autoAdjust="0"/>
  </p:normalViewPr>
  <p:slideViewPr>
    <p:cSldViewPr snapToGrid="0" showGuides="1">
      <p:cViewPr varScale="1">
        <p:scale>
          <a:sx n="95" d="100"/>
          <a:sy n="95" d="100"/>
        </p:scale>
        <p:origin x="115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https://www.youtube.com/watch?v=8bBcVRB7RkE&amp;index=24&amp;list=PLapD39-jkJKWQ_j9cXg8dSDnQp-7jUiQ5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6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자바언어로</a:t>
            </a:r>
            <a:r>
              <a:rPr lang="ko-KR" altLang="en-US" dirty="0" smtClean="0"/>
              <a:t> 만들어진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등의 웹 콘텐츠를 생성하기 위한 기술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프로그램입니다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CGI</a:t>
            </a:r>
            <a:r>
              <a:rPr lang="ko-KR" altLang="en-US" baseline="0" dirty="0" smtClean="0"/>
              <a:t>과 같은 개념이지만 동작하는 원리는 조금 다른데요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클라이언트가 웹 페이지를 요청하게 되면 프로세스가 생성이 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CGI</a:t>
            </a:r>
            <a:r>
              <a:rPr lang="ko-KR" altLang="en-US" baseline="0" dirty="0" smtClean="0"/>
              <a:t>처럼 한 클라이언트 당 하나의 프로세스가 생성되는 것이 아니라 </a:t>
            </a:r>
            <a:r>
              <a:rPr lang="ko-KR" altLang="en-US" baseline="0" dirty="0" err="1" smtClean="0"/>
              <a:t>쓰레드로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dlsgo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생성이 되기 때문에 많은 수의 클라이언트가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접속을 해도 서버에 무리가 오지 않게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하나 궁금한 것이 있을 텐데요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제가 방금 </a:t>
            </a:r>
            <a:r>
              <a:rPr lang="ko-KR" altLang="en-US" baseline="0" dirty="0" err="1" smtClean="0"/>
              <a:t>쓰레드</a:t>
            </a:r>
            <a:r>
              <a:rPr lang="ko-KR" altLang="en-US" baseline="0" dirty="0" smtClean="0"/>
              <a:t> 형태로 생성이 된다고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쓰레드라는게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뭐냐하면</a:t>
            </a:r>
            <a:r>
              <a:rPr lang="ko-KR" altLang="en-US" baseline="0" dirty="0" smtClean="0"/>
              <a:t> 한 프로세스 내에서 동시에 실행될 수 있는 단위라고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이런거죠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회사에 사장이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그러면 회사에 손님이 찾아왔는데 사실 사장이 직접 차를 내오는 일이 있나요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 회사 직원이나 비서가 대신 차를 내오겠죠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즉 사장이 프로세스라고 한다면 사장이 </a:t>
            </a:r>
            <a:r>
              <a:rPr lang="ko-KR" altLang="en-US" baseline="0" dirty="0" err="1" smtClean="0"/>
              <a:t>비서한테</a:t>
            </a:r>
            <a:r>
              <a:rPr lang="ko-KR" altLang="en-US" baseline="0" dirty="0" smtClean="0"/>
              <a:t> 일을 </a:t>
            </a:r>
            <a:r>
              <a:rPr lang="ko-KR" altLang="en-US" baseline="0" dirty="0" err="1" smtClean="0"/>
              <a:t>시킨다라는</a:t>
            </a:r>
            <a:r>
              <a:rPr lang="ko-KR" altLang="en-US" baseline="0" dirty="0" smtClean="0"/>
              <a:t> 것이고 이는 프로세스가 스레드를 형성하여 일을 </a:t>
            </a:r>
            <a:r>
              <a:rPr lang="ko-KR" altLang="en-US" baseline="0" dirty="0" err="1" smtClean="0"/>
              <a:t>맡긴다라는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클라이언트가 서버에 요청을 하게 되면 프로그램이 실행되면서 스레드가 생성되고 일이 분할되면서 서버에 부하를 좀더</a:t>
            </a:r>
            <a:endParaRPr lang="en-US" altLang="ko-KR" baseline="0" dirty="0" smtClean="0"/>
          </a:p>
          <a:p>
            <a:r>
              <a:rPr lang="ko-KR" altLang="en-US" baseline="0" dirty="0" smtClean="0"/>
              <a:t>줄일 수가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3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대해서 다시 한 번 정의하겠습니다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서버상에서 작동하는 프로그램으로 </a:t>
            </a:r>
            <a:r>
              <a:rPr lang="ko-KR" altLang="en-US" dirty="0" err="1" smtClean="0"/>
              <a:t>자바언어를</a:t>
            </a:r>
            <a:r>
              <a:rPr lang="ko-KR" altLang="en-US" dirty="0" smtClean="0"/>
              <a:t> 기반으로 웹 애플리케이션 프로그래밍을 하는 기술입니다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대해서 다시 한 번 정의하겠습니다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서블릿은</a:t>
            </a:r>
            <a:r>
              <a:rPr lang="ko-KR" altLang="en-US" baseline="0" dirty="0" smtClean="0"/>
              <a:t> 서버와 애플릿의 합성어로 자바를 이용해 웹에 실행되는 프로그램을 작성하는 기술입니다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Applet  - </a:t>
            </a:r>
            <a:r>
              <a:rPr lang="ko-KR" altLang="en-US" dirty="0" smtClean="0"/>
              <a:t>자바가 첫 등장했을 때 </a:t>
            </a:r>
            <a:r>
              <a:rPr lang="ko-KR" altLang="en-US" dirty="0" err="1" smtClean="0"/>
              <a:t>서블릿보다</a:t>
            </a:r>
            <a:r>
              <a:rPr lang="ko-KR" altLang="en-US" dirty="0" smtClean="0"/>
              <a:t> 주목받았던 기술인데 웹 브라우저의 화면 속에서 자바 프로그램을 실행할 수 있게 한 것을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바로 애플릿이라고 부른다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실행하면 자바 프로그램이 자동으로 다운로드되어 동작하는 방식입니다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그러면 왜 이걸 안쓰고 </a:t>
            </a:r>
            <a:r>
              <a:rPr lang="ko-KR" altLang="en-US" baseline="0" dirty="0" err="1" smtClean="0"/>
              <a:t>서블릿을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사용하냐면</a:t>
            </a:r>
            <a:r>
              <a:rPr lang="ko-KR" altLang="en-US" baseline="0" dirty="0" smtClean="0"/>
              <a:t> 애플릿의 문제점은 네트워크 환경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 상에서 애플릿은 다운로드하는 데 상당한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시간이 걸렸고 둘째는 자바가 등장하는 초기였기 때문에 웹 브라우저상에서 빠른 속도로 작동을 못했다라는 거죠 이러한 문제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사용량이 많지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이제 이클립스를 켜서 한 번 만들어보도록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에 대한 설명 </a:t>
            </a:r>
            <a:r>
              <a:rPr lang="en-US" altLang="ko-KR" dirty="0" err="1" smtClean="0"/>
              <a:t>servletRequestWrapperClass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자바 프로그램의 다른 클래스들처럼 자바 </a:t>
            </a:r>
            <a:r>
              <a:rPr lang="ko-KR" altLang="en-US" baseline="0" dirty="0" err="1" smtClean="0"/>
              <a:t>가상머신</a:t>
            </a:r>
            <a:r>
              <a:rPr lang="en-US" altLang="ko-KR" baseline="0" dirty="0" smtClean="0"/>
              <a:t>JVM</a:t>
            </a:r>
            <a:r>
              <a:rPr lang="ko-KR" altLang="en-US" baseline="0" dirty="0" smtClean="0"/>
              <a:t>에서 동작해야해서 클래스 파일이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생성이 되야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클래스 형태로 작성을 하게 되는데 </a:t>
            </a:r>
            <a:r>
              <a:rPr lang="en-US" altLang="ko-KR" baseline="0" dirty="0" smtClean="0"/>
              <a:t>JDK</a:t>
            </a:r>
            <a:r>
              <a:rPr lang="ko-KR" altLang="en-US" baseline="0" dirty="0" smtClean="0"/>
              <a:t>에는 웹 애플리케이션을 제작할 수 있는 클래스가 제공되지 않고 우리가 설치한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안에 웹 어플리케이션을 제작할 수 있는 클래스를 제공하고 있고 그 클래스가 바로 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클래스립니다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톰캣이</a:t>
            </a:r>
            <a:r>
              <a:rPr lang="ko-KR" altLang="en-US" baseline="0" dirty="0" smtClean="0"/>
              <a:t> 없으면 </a:t>
            </a:r>
            <a:r>
              <a:rPr lang="ko-KR" altLang="en-US" baseline="0" dirty="0" err="1" smtClean="0"/>
              <a:t>서블릿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자바파일은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만들어도 실행이 되지 않는다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라는 것이죠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제공되는 클래스를 활용해서 새로운 기능을 만들기만 하면 된다라는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2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한</a:t>
            </a:r>
            <a:r>
              <a:rPr lang="ko-KR" altLang="en-US" baseline="0" dirty="0" smtClean="0"/>
              <a:t> 번 실습을 해보도록 할까요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7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한</a:t>
            </a:r>
            <a:r>
              <a:rPr lang="ko-KR" altLang="en-US" baseline="0" dirty="0" smtClean="0"/>
              <a:t> 번 실습을 해보도록 할까요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3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맵핑단계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맵핑은</a:t>
            </a:r>
            <a:r>
              <a:rPr lang="ko-KR" altLang="en-US" dirty="0" smtClean="0"/>
              <a:t> 간단히 말해서 닉네임 정도로 생각하면 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브라우저에서 접근할 때 사용됨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기본적으로는 </a:t>
            </a:r>
            <a:r>
              <a:rPr lang="ko-KR" altLang="en-US" dirty="0" err="1" smtClean="0"/>
              <a:t>클래스명과</a:t>
            </a:r>
            <a:r>
              <a:rPr lang="ko-KR" altLang="en-US" dirty="0" smtClean="0"/>
              <a:t> 동일하게 설정되어있음</a:t>
            </a:r>
            <a:r>
              <a:rPr lang="en-US" altLang="ko-KR" dirty="0" smtClean="0"/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동작시키기 위해 실제 자바 클래스의 이름을 사용하는 대신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요청하기 위한 문자열을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매핑시키는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1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 &lt;- </a:t>
            </a:r>
            <a:r>
              <a:rPr lang="ko-KR" altLang="en-US" dirty="0" err="1" smtClean="0"/>
              <a:t>어노테이션이라는</a:t>
            </a:r>
            <a:r>
              <a:rPr lang="ko-KR" altLang="en-US" dirty="0" smtClean="0"/>
              <a:t> 키워드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이것으로 이 클래스의 닉네임을 설정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상속받음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통해 외부에서 실행되기 때문에 접근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제한자는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방식에 따라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doPost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호출됨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baseline="0" dirty="0" err="1" smtClean="0"/>
              <a:t>HttpServlet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err="1" smtClean="0"/>
              <a:t>doGet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doPost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오버라이딩</a:t>
            </a:r>
            <a:r>
              <a:rPr lang="en-US" altLang="ko-KR" baseline="0" dirty="0" smtClean="0"/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클라이언트의 요청이 있을 때마다 호출되기 때문에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불리기도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9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에 대한 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7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response.getWriter</a:t>
            </a:r>
            <a:r>
              <a:rPr lang="en-US" altLang="ko-KR" dirty="0" smtClean="0"/>
              <a:t>()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서버로부터 요청이 들어오면 </a:t>
            </a:r>
            <a:r>
              <a:rPr lang="ko-KR" altLang="en-US" baseline="0" dirty="0" err="1" smtClean="0"/>
              <a:t>로그인인든</a:t>
            </a:r>
            <a:r>
              <a:rPr lang="ko-KR" altLang="en-US" baseline="0" dirty="0" smtClean="0"/>
              <a:t> 회원가입이든 판단한다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판단한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해당하는 </a:t>
            </a:r>
            <a:r>
              <a:rPr lang="ko-KR" altLang="en-US" baseline="0" dirty="0" err="1" smtClean="0"/>
              <a:t>서블릿클래스를</a:t>
            </a:r>
            <a:r>
              <a:rPr lang="ko-KR" altLang="en-US" baseline="0" dirty="0" smtClean="0"/>
              <a:t> 웹 컨테이너를 통해 실행한다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컨테이너슷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서블릿객체를</a:t>
            </a:r>
            <a:r>
              <a:rPr lang="ko-KR" altLang="en-US" baseline="0" dirty="0" smtClean="0"/>
              <a:t> 생성하여 실행하고 서버로 다시 보낸다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 때 </a:t>
            </a:r>
            <a:r>
              <a:rPr lang="en-US" altLang="ko-KR" baseline="0" dirty="0" err="1" smtClean="0"/>
              <a:t>response.getWriter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이용해서 텍스트 즉 </a:t>
            </a:r>
            <a:r>
              <a:rPr lang="ko-KR" altLang="en-US" baseline="0" dirty="0" err="1" smtClean="0"/>
              <a:t>문자형태로</a:t>
            </a:r>
            <a:r>
              <a:rPr lang="ko-KR" altLang="en-US" baseline="0" dirty="0" smtClean="0"/>
              <a:t> 데이터를 보낼 수 있는 통로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스트림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얻어온다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PrintWriter</a:t>
            </a:r>
            <a:r>
              <a:rPr lang="ko-KR" altLang="en-US" baseline="0" dirty="0" smtClean="0"/>
              <a:t>를 이용해서 실제 문자를 보낼 수 있게 객체를 반환해준다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그 다음 </a:t>
            </a:r>
            <a:r>
              <a:rPr lang="en-US" altLang="ko-KR" baseline="0" dirty="0" err="1" smtClean="0"/>
              <a:t>PrinWriter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</a:t>
            </a:r>
            <a:r>
              <a:rPr lang="en-US" altLang="ko-KR" baseline="0" dirty="0" smtClean="0"/>
              <a:t>.print()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이용해서 보낼 문자를 넣는다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6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자원이라는 것은 인터넷상에서 송수신되는 </a:t>
            </a:r>
            <a:r>
              <a:rPr lang="en-US" altLang="ko-KR" dirty="0" smtClean="0"/>
              <a:t>HTML</a:t>
            </a:r>
            <a:r>
              <a:rPr lang="ko-KR" altLang="en-US" baseline="0" dirty="0" smtClean="0"/>
              <a:t> 등의 정보를 포함해 사진이나 그림 동영상 음악과 같은 </a:t>
            </a:r>
            <a:r>
              <a:rPr lang="ko-KR" altLang="en-US" baseline="0" dirty="0" err="1" smtClean="0"/>
              <a:t>콘텐츠라고</a:t>
            </a:r>
            <a:r>
              <a:rPr lang="ko-KR" altLang="en-US" baseline="0" dirty="0" smtClean="0"/>
              <a:t> 보면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은 지금 나와있는 웹 사이트의 주소 뿐 아니라 콘텐츠 자원을 모두 나타낼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웹브라우저를 키고 웹 브라우저의 </a:t>
            </a:r>
            <a:r>
              <a:rPr lang="ko-KR" altLang="en-US" dirty="0" err="1" smtClean="0"/>
              <a:t>주소창에다가</a:t>
            </a:r>
            <a:r>
              <a:rPr lang="ko-KR" altLang="en-US" dirty="0" smtClean="0"/>
              <a:t> 주소를 </a:t>
            </a:r>
            <a:r>
              <a:rPr lang="ko-KR" altLang="en-US" dirty="0" err="1" smtClean="0"/>
              <a:t>입력하잖아요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네이버라던지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구글이라던지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이렇게 입력한 후에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땅</a:t>
            </a:r>
            <a:r>
              <a:rPr lang="en-US" altLang="ko-KR" dirty="0" smtClean="0"/>
              <a:t>! </a:t>
            </a:r>
            <a:r>
              <a:rPr lang="ko-KR" altLang="en-US" dirty="0" smtClean="0"/>
              <a:t>치면 어떤</a:t>
            </a:r>
            <a:r>
              <a:rPr lang="ko-KR" altLang="en-US" baseline="0" dirty="0" smtClean="0"/>
              <a:t> 일이 </a:t>
            </a:r>
            <a:r>
              <a:rPr lang="ko-KR" altLang="en-US" baseline="0" dirty="0" err="1" smtClean="0"/>
              <a:t>생기냐면</a:t>
            </a:r>
            <a:r>
              <a:rPr lang="ko-KR" altLang="en-US" baseline="0" dirty="0" smtClean="0"/>
              <a:t> 웹 브라우저가 설치된 컴퓨터를 통해서 그 주소에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해당되는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로 가게 되는데요 그것을 바로 요청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컴퓨터는 이러한 요청을 받고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 안에서 저장되어 있는 웹 페이지를 찾아서 그것을 다시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컴퓨터에게 돌려보내는데요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작업을 응답한다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는 요청하고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는 응답한다라는 이 관계로 인해서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요청하는 쪽을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응답하는 쪽을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라고 부르는 겁니다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36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클라이언트가 입력한 다양한</a:t>
            </a:r>
            <a:r>
              <a:rPr lang="en-US" altLang="ko-KR" dirty="0" smtClean="0"/>
              <a:t>~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사용하는 태그가 있었죠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태근가요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하고 질문할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</a:t>
            </a:r>
            <a:r>
              <a:rPr lang="ko-KR" altLang="en-US" dirty="0" err="1" smtClean="0"/>
              <a:t>중요한게</a:t>
            </a:r>
            <a:r>
              <a:rPr lang="ko-KR" altLang="en-US" dirty="0" smtClean="0"/>
              <a:t> 뭔지를 질문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 = </a:t>
            </a:r>
            <a:r>
              <a:rPr lang="ko-KR" altLang="en-US" dirty="0" smtClean="0"/>
              <a:t>값을 어디로 보낼지</a:t>
            </a:r>
            <a:endParaRPr lang="en-US" altLang="ko-KR" dirty="0" smtClean="0"/>
          </a:p>
          <a:p>
            <a:r>
              <a:rPr lang="en-US" altLang="ko-KR" dirty="0" smtClean="0"/>
              <a:t>Name  = input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태그에 이름을 달아주는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객체로 받아올 때 이 태그에서 지정한 </a:t>
            </a:r>
            <a:r>
              <a:rPr lang="en-US" altLang="ko-KR" baseline="0" dirty="0" smtClean="0"/>
              <a:t>name</a:t>
            </a:r>
            <a:r>
              <a:rPr lang="ko-KR" altLang="en-US" baseline="0" dirty="0" smtClean="0"/>
              <a:t>을 가지고 값을 가져온다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먼저 복습하는 차원에서 웹 브라우저에서 서버로 요청하는 걸 </a:t>
            </a:r>
            <a:r>
              <a:rPr lang="ko-KR" altLang="en-US" dirty="0" err="1" smtClean="0"/>
              <a:t>해볼께요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값 </a:t>
            </a:r>
            <a:r>
              <a:rPr lang="ko-KR" altLang="en-US" dirty="0" err="1" smtClean="0"/>
              <a:t>보내는거</a:t>
            </a:r>
            <a:r>
              <a:rPr lang="ko-KR" altLang="en-US" dirty="0" smtClean="0"/>
              <a:t> 없이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요청한 페이지 나오는 실습</a:t>
            </a:r>
            <a:endParaRPr lang="en-US" altLang="ko-KR" dirty="0" smtClean="0"/>
          </a:p>
          <a:p>
            <a:r>
              <a:rPr lang="ko-KR" altLang="en-US" dirty="0" smtClean="0"/>
              <a:t>그런데 방금 한 실습처럼 그냥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34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</a:t>
            </a:r>
            <a:r>
              <a:rPr lang="ko-KR" altLang="en-US" baseline="0" dirty="0" smtClean="0"/>
              <a:t> 클라이언트로부터 받은 데이터를 얻어오는 방법을 </a:t>
            </a:r>
            <a:r>
              <a:rPr lang="ko-KR" altLang="en-US" baseline="0" dirty="0" err="1" smtClean="0"/>
              <a:t>해볼께요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이번엔 한글을 입력해볼까요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한글로 입력해서 웹 페이지로 </a:t>
            </a:r>
            <a:r>
              <a:rPr lang="ko-KR" altLang="en-US" baseline="0" dirty="0" err="1" smtClean="0"/>
              <a:t>띄우는걸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해볼께요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서블릿에서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을 사용하려면 뭘 사용해야하죠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그렇죠</a:t>
            </a:r>
            <a:r>
              <a:rPr lang="en-US" altLang="ko-KR" baseline="0" dirty="0" smtClean="0"/>
              <a:t>~ </a:t>
            </a:r>
            <a:r>
              <a:rPr lang="en-US" altLang="ko-KR" baseline="0" dirty="0" err="1" smtClean="0"/>
              <a:t>PrintWriter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그래서 </a:t>
            </a:r>
            <a:r>
              <a:rPr lang="en-US" altLang="ko-KR" baseline="0" dirty="0" err="1" smtClean="0"/>
              <a:t>response.getWriter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로 클라이언트에게 보낼 수 있게 </a:t>
            </a:r>
            <a:r>
              <a:rPr lang="ko-KR" altLang="en-US" baseline="0" dirty="0" err="1" smtClean="0"/>
              <a:t>출력객체를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반환해줘야겠죠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이제 작성한 후에 한글을 가져오면 어떻게 </a:t>
            </a:r>
            <a:r>
              <a:rPr lang="ko-KR" altLang="en-US" baseline="0" dirty="0" err="1" smtClean="0"/>
              <a:t>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이상한 문자가 뜨죠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그러냐면</a:t>
            </a:r>
            <a:r>
              <a:rPr lang="ko-KR" altLang="en-US" baseline="0" dirty="0" smtClean="0"/>
              <a:t> 클라이언트로부터 받은 요청을 처리하고 보여줄 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응답 방식을 지정해주게 되는데 문서형태로 </a:t>
            </a:r>
            <a:r>
              <a:rPr lang="ko-KR" altLang="en-US" baseline="0" dirty="0" err="1" smtClean="0"/>
              <a:t>할껀지</a:t>
            </a:r>
            <a:r>
              <a:rPr lang="ko-KR" altLang="en-US" baseline="0" dirty="0" smtClean="0"/>
              <a:t> 그냥 </a:t>
            </a:r>
            <a:r>
              <a:rPr lang="ko-KR" altLang="en-US" baseline="0" dirty="0" err="1" smtClean="0"/>
              <a:t>문자형태로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할껀지</a:t>
            </a:r>
            <a:r>
              <a:rPr lang="ko-KR" altLang="en-US" baseline="0" dirty="0" smtClean="0"/>
              <a:t> 설정할 수가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그걸 설정하는 기능이 바로 </a:t>
            </a:r>
            <a:r>
              <a:rPr lang="en-US" altLang="ko-KR" baseline="0" dirty="0" err="1" smtClean="0"/>
              <a:t>response.setContentType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통해서 설정을 해주게 되는데 </a:t>
            </a:r>
            <a:r>
              <a:rPr lang="ko-KR" altLang="en-US" baseline="0" dirty="0" err="1" smtClean="0"/>
              <a:t>괄호안에</a:t>
            </a:r>
            <a:r>
              <a:rPr lang="ko-KR" altLang="en-US" baseline="0" dirty="0" smtClean="0"/>
              <a:t> 이렇게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지금 저희는 </a:t>
            </a:r>
            <a:r>
              <a:rPr lang="ko-KR" altLang="en-US" baseline="0" dirty="0" err="1" smtClean="0"/>
              <a:t>응답해줄때</a:t>
            </a:r>
            <a:r>
              <a:rPr lang="ko-KR" altLang="en-US" baseline="0" dirty="0" smtClean="0"/>
              <a:t> 뭘로 해주죠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웹페이지로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띄워줄꺼에요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text/html;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한글처리를</a:t>
            </a:r>
            <a:r>
              <a:rPr lang="ko-KR" altLang="en-US" baseline="0" dirty="0" smtClean="0"/>
              <a:t> 위해서 </a:t>
            </a:r>
            <a:r>
              <a:rPr lang="en-US" altLang="ko-KR" baseline="0" dirty="0" smtClean="0"/>
              <a:t>charset</a:t>
            </a:r>
            <a:r>
              <a:rPr lang="ko-KR" altLang="en-US" baseline="0" dirty="0" smtClean="0"/>
              <a:t>이라는 속성을 사용하게 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안에는 여러분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파일 보면 </a:t>
            </a:r>
            <a:r>
              <a:rPr lang="en-US" altLang="ko-KR" baseline="0" dirty="0" smtClean="0"/>
              <a:t>meta</a:t>
            </a:r>
            <a:r>
              <a:rPr lang="ko-KR" altLang="en-US" baseline="0" dirty="0" smtClean="0"/>
              <a:t>태그에 </a:t>
            </a:r>
            <a:r>
              <a:rPr lang="en-US" altLang="ko-KR" baseline="0" dirty="0" smtClean="0"/>
              <a:t>charset</a:t>
            </a:r>
            <a:r>
              <a:rPr lang="ko-KR" altLang="en-US" baseline="0" dirty="0" smtClean="0"/>
              <a:t>이라고 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쌍따옴표안에 뭐라고 </a:t>
            </a:r>
            <a:r>
              <a:rPr lang="ko-KR" altLang="en-US" baseline="0" dirty="0" err="1" smtClean="0"/>
              <a:t>적혀있죠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그렇죠</a:t>
            </a:r>
            <a:r>
              <a:rPr lang="en-US" altLang="ko-KR" baseline="0" dirty="0" smtClean="0"/>
              <a:t>~ </a:t>
            </a:r>
            <a:r>
              <a:rPr lang="en-US" altLang="ko-KR" baseline="0" dirty="0" err="1" smtClean="0"/>
              <a:t>euc-kr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이라고 해서 한글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한자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영어만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표현할 수 있는데 이걸 맞춰줘야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반드시 맞춰줘야 한글로 웹 페이지를 보내주는 거죠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3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 후 </a:t>
            </a:r>
            <a:r>
              <a:rPr lang="ko-KR" altLang="en-US" sz="1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01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87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17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7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웹브라우저를 키고 웹 브라우저의 </a:t>
            </a:r>
            <a:r>
              <a:rPr lang="ko-KR" altLang="en-US" dirty="0" err="1" smtClean="0"/>
              <a:t>주소창에다가</a:t>
            </a:r>
            <a:r>
              <a:rPr lang="ko-KR" altLang="en-US" dirty="0" smtClean="0"/>
              <a:t> 주소를 </a:t>
            </a:r>
            <a:r>
              <a:rPr lang="ko-KR" altLang="en-US" dirty="0" err="1" smtClean="0"/>
              <a:t>입력하잖아요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네이버라던지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구글이라던지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이렇게 입력한 후에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땅</a:t>
            </a:r>
            <a:r>
              <a:rPr lang="en-US" altLang="ko-KR" dirty="0" smtClean="0"/>
              <a:t>! </a:t>
            </a:r>
            <a:r>
              <a:rPr lang="ko-KR" altLang="en-US" dirty="0" smtClean="0"/>
              <a:t>치면 어떤</a:t>
            </a:r>
            <a:r>
              <a:rPr lang="ko-KR" altLang="en-US" baseline="0" dirty="0" smtClean="0"/>
              <a:t> 일이 </a:t>
            </a:r>
            <a:r>
              <a:rPr lang="ko-KR" altLang="en-US" baseline="0" dirty="0" err="1" smtClean="0"/>
              <a:t>생기냐면</a:t>
            </a:r>
            <a:r>
              <a:rPr lang="ko-KR" altLang="en-US" baseline="0" dirty="0" smtClean="0"/>
              <a:t> 웹 브라우저가 설치된 컴퓨터를 통해서 그 주소에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해당되는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로 가게 되는데요 그것을 바로 요청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컴퓨터는 이러한 요청을 받고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 안에서 저장되어 있는 웹 페이지를 찾아서 그것을 다시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컴퓨터에게 돌려보내는데요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작업을 응답한다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는 요청하고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는 응답한다라는 이 관계로 인해서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요청하는 쪽을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응답하는 쪽을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라고 부르는 겁니다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5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2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방식보다 빠르다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Why? </a:t>
            </a:r>
            <a:r>
              <a:rPr lang="ko-KR" altLang="en-US" dirty="0" err="1" smtClean="0"/>
              <a:t>캐싱이라고</a:t>
            </a:r>
            <a:r>
              <a:rPr lang="ko-KR" altLang="en-US" dirty="0" smtClean="0"/>
              <a:t> 해서 한번 접근한 다음</a:t>
            </a:r>
            <a:r>
              <a:rPr lang="ko-KR" altLang="en-US" baseline="0" dirty="0" smtClean="0"/>
              <a:t> 또 요청하게 되면 데이터를 </a:t>
            </a:r>
            <a:r>
              <a:rPr lang="ko-KR" altLang="en-US" baseline="0" dirty="0" err="1" smtClean="0"/>
              <a:t>저장해놓기</a:t>
            </a:r>
            <a:r>
              <a:rPr lang="ko-KR" altLang="en-US" baseline="0" dirty="0" smtClean="0"/>
              <a:t> 때문에 빠르게 접근할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여기서 말하는 캐시라는 것은 </a:t>
            </a:r>
            <a:r>
              <a:rPr lang="ko-KR" altLang="en-US" baseline="0" dirty="0" err="1" smtClean="0"/>
              <a:t>리소스파일이라고</a:t>
            </a:r>
            <a:r>
              <a:rPr lang="ko-KR" altLang="en-US" baseline="0" dirty="0" smtClean="0"/>
              <a:t> 해서 오디오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비디오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이미지 등의 파일을 말하는데 이것들의 임시저장소를 의미해요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여기에 </a:t>
            </a:r>
            <a:r>
              <a:rPr lang="ko-KR" altLang="en-US" baseline="0" dirty="0" err="1" smtClean="0"/>
              <a:t>저장해놓게</a:t>
            </a:r>
            <a:r>
              <a:rPr lang="ko-KR" altLang="en-US" baseline="0" dirty="0" smtClean="0"/>
              <a:t> 되면 페이지 로딩 속도가 </a:t>
            </a:r>
            <a:r>
              <a:rPr lang="ko-KR" altLang="en-US" baseline="0" dirty="0" err="1" smtClean="0"/>
              <a:t>빨리지게</a:t>
            </a:r>
            <a:r>
              <a:rPr lang="ko-KR" altLang="en-US" baseline="0" dirty="0" smtClean="0"/>
              <a:t> 되는 거죠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65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프로그램에서는 현재 페이지에서 다음 페이지로 이동하게 되면 이전 페이지에 있던 내용을 모두 잃어버려서 다음 페이지에서는 알 수가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하다보면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페이지 간에 서로 데이터를 주고받을 경우가 생기는데 이를 위해서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나타난게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쿼리스트링이다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즉 클라이언트가 입력한 데이터를 서버로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전달하는 가장 단순한 방법이고 데이터전달방식을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한 경우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쿼리스트링을 이용해서 서버로 값을 보낼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전달정보가 너무 길면 에러 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Request-URI Too Long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requested URL's length exceeds the capacity limit for this server.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2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25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8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쿼리스트링에 대한 설명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7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여러분 우리가 하나의 값을 가져올 때 어떤걸 사용했죠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그렇죠</a:t>
            </a:r>
            <a:r>
              <a:rPr lang="en-US" altLang="ko-KR" baseline="0" dirty="0" smtClean="0"/>
              <a:t>~ </a:t>
            </a:r>
            <a:r>
              <a:rPr lang="en-US" altLang="ko-KR" baseline="0" dirty="0" err="1" smtClean="0"/>
              <a:t>getParameter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녀석을 사용했죠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그런데 계속 하나의 값만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0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자원이라는 것은 인터넷상에서 송수신되는 </a:t>
            </a:r>
            <a:r>
              <a:rPr lang="en-US" altLang="ko-KR" dirty="0" smtClean="0"/>
              <a:t>HTML</a:t>
            </a:r>
            <a:r>
              <a:rPr lang="ko-KR" altLang="en-US" baseline="0" dirty="0" smtClean="0"/>
              <a:t> 등의 정보를 포함해 사진이나 그림 동영상 음악과 같은 </a:t>
            </a:r>
            <a:r>
              <a:rPr lang="ko-KR" altLang="en-US" baseline="0" dirty="0" err="1" smtClean="0"/>
              <a:t>콘텐츠라고</a:t>
            </a:r>
            <a:r>
              <a:rPr lang="ko-KR" altLang="en-US" baseline="0" dirty="0" smtClean="0"/>
              <a:t> 보면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은 지금 나와있는 웹 사이트의 주소 뿐 아니라 콘텐츠 자원을 모두 나타낼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11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자원이라는 것은 인터넷상에서 송수신되는 </a:t>
            </a:r>
            <a:r>
              <a:rPr lang="en-US" altLang="ko-KR" dirty="0" smtClean="0"/>
              <a:t>HTML</a:t>
            </a:r>
            <a:r>
              <a:rPr lang="ko-KR" altLang="en-US" baseline="0" dirty="0" smtClean="0"/>
              <a:t> 등의 정보를 포함해 사진이나 그림 동영상 음악과 같은 </a:t>
            </a:r>
            <a:r>
              <a:rPr lang="ko-KR" altLang="en-US" baseline="0" dirty="0" err="1" smtClean="0"/>
              <a:t>콘텐츠라고</a:t>
            </a:r>
            <a:r>
              <a:rPr lang="ko-KR" altLang="en-US" baseline="0" dirty="0" smtClean="0"/>
              <a:t> 보면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은 지금 나와있는 웹 사이트의 주소 뿐 아니라 콘텐츠 자원을 모두 나타낼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3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웹브라우저를 키고 웹 브라우저의 </a:t>
            </a:r>
            <a:r>
              <a:rPr lang="ko-KR" altLang="en-US" dirty="0" err="1" smtClean="0"/>
              <a:t>주소창에다가</a:t>
            </a:r>
            <a:r>
              <a:rPr lang="ko-KR" altLang="en-US" dirty="0" smtClean="0"/>
              <a:t> 주소를 </a:t>
            </a:r>
            <a:r>
              <a:rPr lang="ko-KR" altLang="en-US" dirty="0" err="1" smtClean="0"/>
              <a:t>입력하잖아요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네이버라던지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구글이라던지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이렇게 입력한 후에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땅</a:t>
            </a:r>
            <a:r>
              <a:rPr lang="en-US" altLang="ko-KR" dirty="0" smtClean="0"/>
              <a:t>! </a:t>
            </a:r>
            <a:r>
              <a:rPr lang="ko-KR" altLang="en-US" dirty="0" smtClean="0"/>
              <a:t>치면 어떤</a:t>
            </a:r>
            <a:r>
              <a:rPr lang="ko-KR" altLang="en-US" baseline="0" dirty="0" smtClean="0"/>
              <a:t> 일이 </a:t>
            </a:r>
            <a:r>
              <a:rPr lang="ko-KR" altLang="en-US" baseline="0" dirty="0" err="1" smtClean="0"/>
              <a:t>생기냐면</a:t>
            </a:r>
            <a:r>
              <a:rPr lang="ko-KR" altLang="en-US" baseline="0" dirty="0" smtClean="0"/>
              <a:t> 웹 브라우저가 설치된 컴퓨터를 통해서 그 주소에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해당되는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로 가게 되는데요 그것을 바로 요청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컴퓨터는 이러한 요청을 받고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컴퓨터 안에서 저장되어 있는 웹 페이지를 찾아서 그것을 다시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컴퓨터에게 돌려보내는데요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작업을 응답한다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는 요청하고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는 응답한다라는 이 관계로 인해서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요청하는 쪽을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 응답하는 쪽을 </a:t>
            </a:r>
            <a:r>
              <a:rPr lang="en-US" altLang="ko-KR" baseline="0" dirty="0" smtClean="0"/>
              <a:t>Server</a:t>
            </a:r>
            <a:r>
              <a:rPr lang="ko-KR" altLang="en-US" baseline="0" dirty="0" smtClean="0"/>
              <a:t>라고 부르는 겁니다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질문할 것</a:t>
            </a:r>
            <a:endParaRPr lang="en-US" altLang="ko-KR" dirty="0" smtClean="0"/>
          </a:p>
          <a:p>
            <a:r>
              <a:rPr lang="ko-KR" altLang="en-US" dirty="0" smtClean="0"/>
              <a:t>동적인 페이지를 생성해 웹 클라이언트에 보내려면 웹 서버와 콘텐츠를 생성하는 프로그램의 연동이 필요하게 되면서 </a:t>
            </a:r>
            <a:r>
              <a:rPr lang="en-US" altLang="ko-KR" dirty="0" smtClean="0"/>
              <a:t>CGI</a:t>
            </a:r>
            <a:r>
              <a:rPr lang="ko-KR" altLang="en-US" dirty="0" smtClean="0"/>
              <a:t>라는 규약이 생겨났고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이것으로 인해서 프로그램과 웹 서버가 서로 연동하게 되면서 클라이언트에게 만들어진 동적인 웹 페이지를 응답해주게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9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저장되어 있는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정적페이지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정보를 처리한 후 제작된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동적페이지</a:t>
            </a:r>
            <a:endParaRPr lang="ko-KR" altLang="en-US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6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때 프로그램과 연동을</a:t>
            </a:r>
            <a:r>
              <a:rPr lang="ko-KR" altLang="en-US" baseline="0" dirty="0" smtClean="0"/>
              <a:t> 하게 되면서</a:t>
            </a:r>
            <a:r>
              <a:rPr lang="ko-KR" altLang="en-US" dirty="0" smtClean="0"/>
              <a:t> 생성되는 것이 하나 있는데 그것을 프로세스라고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프로세스라는 것은 프로그램을 실행하는 하나의 작업 단위라고 하는데요 하나의 프로세스가 생성이</a:t>
            </a:r>
            <a:r>
              <a:rPr lang="ko-KR" altLang="en-US" baseline="0" dirty="0" smtClean="0"/>
              <a:t> 되면 컴퓨터의 메모리공간을 사용하게 </a:t>
            </a:r>
            <a:endParaRPr lang="en-US" altLang="ko-KR" baseline="0" dirty="0" smtClean="0"/>
          </a:p>
          <a:p>
            <a:r>
              <a:rPr lang="ko-KR" altLang="en-US" baseline="0" dirty="0" smtClean="0"/>
              <a:t>되는데요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적은 수의 요청은 서버에 부담이 안되지만</a:t>
            </a:r>
            <a:r>
              <a:rPr lang="en-US" altLang="ko-KR" baseline="0" dirty="0" smtClean="0"/>
              <a:t>,  </a:t>
            </a:r>
            <a:endParaRPr lang="en-US" altLang="ko-KR" dirty="0" smtClean="0"/>
          </a:p>
          <a:p>
            <a:r>
              <a:rPr lang="ko-KR" altLang="en-US" dirty="0" smtClean="0"/>
              <a:t>계속해서 새로운 클라이언트의 요청에 의해 프로세스가 생성이 되면서 사용하는 공간이 점점 채워진다라는 거죠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그렇게 되면 서버는 어떻게 될까요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물컵을 예로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 이러한 문제가 나오게 되면서 이를 해결하기 위한 방안으로 나온 것이 바로 </a:t>
            </a:r>
            <a:r>
              <a:rPr lang="en-US" altLang="ko-KR" baseline="0" dirty="0" smtClean="0"/>
              <a:t>Servlet</a:t>
            </a:r>
            <a:r>
              <a:rPr lang="ko-KR" altLang="en-US" baseline="0" dirty="0" smtClean="0"/>
              <a:t>이라는 기술입니다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5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6274" y="2343800"/>
            <a:ext cx="58576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en-US" altLang="ko-KR" sz="11500" b="1" dirty="0">
              <a:solidFill>
                <a:srgbClr val="3F51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F2F2"/>
                </a:solidFill>
                <a:ea typeface="배달의민족 주아" panose="02020603020101020101"/>
              </a:rPr>
              <a:t>차현석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6430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740" y="1074283"/>
            <a:ext cx="8365881" cy="396051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51B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10749" y="1249854"/>
            <a:ext cx="5125328" cy="3600465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8400" y="776092"/>
            <a:ext cx="2205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Tomcat</a:t>
            </a:r>
          </a:p>
          <a:p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Container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60932" y="5164483"/>
            <a:ext cx="11356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유저가 접속해도 </a:t>
            </a:r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r>
              <a:rPr lang="ko-KR" altLang="en-US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생성되기 때문에 많은 수의 유저가 과부하가 작다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84455" y="272383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212779" y="-10701"/>
            <a:ext cx="507853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6854" y="2169773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33106" y="2774968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33106" y="3344063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6854" y="3370162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0767952" y="1327787"/>
            <a:ext cx="717408" cy="651554"/>
            <a:chOff x="7239285" y="1997203"/>
            <a:chExt cx="914230" cy="830309"/>
          </a:xfrm>
        </p:grpSpPr>
        <p:pic>
          <p:nvPicPr>
            <p:cNvPr id="6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6933074" y="1872622"/>
            <a:ext cx="1661160" cy="736806"/>
            <a:chOff x="6933074" y="1241937"/>
            <a:chExt cx="1661160" cy="736806"/>
          </a:xfrm>
        </p:grpSpPr>
        <p:sp>
          <p:nvSpPr>
            <p:cNvPr id="71" name="직사각형 70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73" name="직선 화살표 연결선 72"/>
          <p:cNvCxnSpPr>
            <a:stCxn id="71" idx="3"/>
            <a:endCxn id="67" idx="1"/>
          </p:cNvCxnSpPr>
          <p:nvPr/>
        </p:nvCxnSpPr>
        <p:spPr>
          <a:xfrm flipV="1">
            <a:off x="8594234" y="1599510"/>
            <a:ext cx="2173718" cy="64151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0745386" y="3192702"/>
            <a:ext cx="717408" cy="651554"/>
            <a:chOff x="7239285" y="1997203"/>
            <a:chExt cx="914230" cy="830309"/>
          </a:xfrm>
        </p:grpSpPr>
        <p:pic>
          <p:nvPicPr>
            <p:cNvPr id="7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6933074" y="3434181"/>
            <a:ext cx="1661160" cy="736806"/>
            <a:chOff x="6933074" y="2265183"/>
            <a:chExt cx="1661160" cy="736806"/>
          </a:xfrm>
        </p:grpSpPr>
        <p:sp>
          <p:nvSpPr>
            <p:cNvPr id="79" name="직사각형 78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79" idx="3"/>
            <a:endCxn id="75" idx="1"/>
          </p:cNvCxnSpPr>
          <p:nvPr/>
        </p:nvCxnSpPr>
        <p:spPr>
          <a:xfrm flipV="1">
            <a:off x="8594234" y="3464425"/>
            <a:ext cx="2151152" cy="33815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1" idx="3"/>
            <a:endCxn id="84" idx="1"/>
          </p:cNvCxnSpPr>
          <p:nvPr/>
        </p:nvCxnSpPr>
        <p:spPr>
          <a:xfrm>
            <a:off x="8594234" y="2241025"/>
            <a:ext cx="2175504" cy="254208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10769738" y="2223510"/>
            <a:ext cx="717408" cy="651554"/>
            <a:chOff x="7239285" y="1997203"/>
            <a:chExt cx="914230" cy="830309"/>
          </a:xfrm>
        </p:grpSpPr>
        <p:pic>
          <p:nvPicPr>
            <p:cNvPr id="8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835949" y="1289862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12077" y="2273385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9" name="직선 화살표 연결선 88"/>
          <p:cNvCxnSpPr>
            <a:stCxn id="79" idx="3"/>
            <a:endCxn id="91" idx="1"/>
          </p:cNvCxnSpPr>
          <p:nvPr/>
        </p:nvCxnSpPr>
        <p:spPr>
          <a:xfrm>
            <a:off x="8594234" y="3802584"/>
            <a:ext cx="2173635" cy="521115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0767869" y="4051976"/>
            <a:ext cx="717408" cy="651554"/>
            <a:chOff x="7239285" y="1997203"/>
            <a:chExt cx="914230" cy="830309"/>
          </a:xfrm>
        </p:grpSpPr>
        <p:pic>
          <p:nvPicPr>
            <p:cNvPr id="9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8812077" y="4101851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B_thread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87000" y="2975757"/>
            <a:ext cx="1690289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A_thread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408514" y="2774968"/>
            <a:ext cx="2093330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408498" y="3344063"/>
            <a:ext cx="2093330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  <p:bldP spid="64" grpId="0"/>
      <p:bldP spid="87" grpId="0"/>
      <p:bldP spid="88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2204" y="4106109"/>
            <a:ext cx="11310612" cy="2385556"/>
            <a:chOff x="239350" y="3244334"/>
            <a:chExt cx="11310612" cy="23855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50" y="3429000"/>
              <a:ext cx="3895833" cy="1772892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5283603" y="3429000"/>
              <a:ext cx="1344149" cy="2016224"/>
              <a:chOff x="5283603" y="3429000"/>
              <a:chExt cx="1344149" cy="20162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306670" y="3429000"/>
                <a:ext cx="1258488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283603" y="3429000"/>
                <a:ext cx="1344149" cy="20162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</a:t>
                </a:r>
                <a:endParaRPr lang="en-US" altLang="ko-KR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000" dirty="0" smtClean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Server</a:t>
                </a:r>
                <a:endParaRPr lang="ko-KR" altLang="en-US" sz="20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10631890" y="4009575"/>
              <a:ext cx="918072" cy="8550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</a:t>
              </a:r>
            </a:p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base</a:t>
              </a:r>
              <a:endPara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8" idx="1"/>
            </p:cNvCxnSpPr>
            <p:nvPr/>
          </p:nvCxnSpPr>
          <p:spPr>
            <a:xfrm>
              <a:off x="10084137" y="4005064"/>
              <a:ext cx="547753" cy="432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10080423" y="4437113"/>
              <a:ext cx="551467" cy="4679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27478" y="4005064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6723764" y="4905112"/>
              <a:ext cx="3914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327211" y="4005064"/>
              <a:ext cx="7643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4323497" y="4905112"/>
              <a:ext cx="76808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65520" y="5260558"/>
              <a:ext cx="12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Client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7809" y="3728065"/>
              <a:ext cx="4331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1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7809" y="4924893"/>
              <a:ext cx="434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ko-KR" altLang="en-US" sz="1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285954" y="3244334"/>
              <a:ext cx="2675830" cy="2200890"/>
              <a:chOff x="7285954" y="3244334"/>
              <a:chExt cx="2675830" cy="220089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285954" y="3429000"/>
                <a:ext cx="2675830" cy="2016224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51B5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879819" y="4252446"/>
                <a:ext cx="1488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JSP/Servlet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795407" y="3244334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3F51B5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Web Container</a:t>
                </a:r>
                <a:endParaRPr lang="ko-KR" altLang="en-US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9076" y="1120676"/>
            <a:ext cx="77403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+ Applet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합성어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Applet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웹 서버에서 자동으로 설치되어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동작하는 프로그램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→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‘Servlet'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 프로그램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하는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Application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4026" y="4245308"/>
            <a:ext cx="726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요청에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동적으로 작동하고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응답은 </a:t>
            </a: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이용함.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Servlet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HttpServlet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상속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받음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48531" y="4866839"/>
            <a:ext cx="3377122" cy="57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31422" y="-5714"/>
            <a:ext cx="38472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8341" y="1834559"/>
            <a:ext cx="107531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lang="en-US" altLang="ko-KR" sz="3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28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확장자를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가짐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63" y="2727187"/>
            <a:ext cx="2400300" cy="84772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245618" y="3383478"/>
            <a:ext cx="356901" cy="200607"/>
            <a:chOff x="5508104" y="3003798"/>
            <a:chExt cx="267676" cy="20060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508104" y="3003798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559756" y="3204405"/>
              <a:ext cx="216024" cy="0"/>
            </a:xfrm>
            <a:prstGeom prst="line">
              <a:avLst/>
            </a:prstGeom>
            <a:ln w="19050">
              <a:solidFill>
                <a:srgbClr val="DC3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2428341" y="3676073"/>
            <a:ext cx="78586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Multi Thread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동작함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속도와 메모리 면의 효율성</a:t>
            </a:r>
            <a:endParaRPr lang="en-US" altLang="ko-KR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객체지향적 </a:t>
            </a:r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대규모 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개발에 적합함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923" y="1834559"/>
            <a:ext cx="1991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249723" y="2338940"/>
            <a:ext cx="1704037" cy="143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  <p:bldP spid="11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47513" y="4360"/>
            <a:ext cx="523550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25064" y="3672826"/>
            <a:ext cx="4528804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88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44299" y="2254463"/>
            <a:ext cx="3122586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880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sz="8800" dirty="0" smtClean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ain()</a:t>
            </a:r>
            <a:endParaRPr lang="en-US" altLang="ko-KR" sz="880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635" y="2258410"/>
            <a:ext cx="3435664" cy="131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260" y="3725434"/>
            <a:ext cx="5030155" cy="143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-</a:t>
            </a:r>
          </a:p>
        </p:txBody>
      </p:sp>
    </p:spTree>
    <p:extLst>
      <p:ext uri="{BB962C8B-B14F-4D97-AF65-F5344CB8AC3E}">
        <p14:creationId xmlns:p14="http://schemas.microsoft.com/office/powerpoint/2010/main" val="30703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19019" y="1737594"/>
            <a:ext cx="4728038" cy="852347"/>
            <a:chOff x="3063022" y="2020498"/>
            <a:chExt cx="4236720" cy="852347"/>
          </a:xfrm>
        </p:grpSpPr>
        <p:sp>
          <p:nvSpPr>
            <p:cNvPr id="3" name="직사각형 2"/>
            <p:cNvSpPr/>
            <p:nvPr/>
          </p:nvSpPr>
          <p:spPr>
            <a:xfrm>
              <a:off x="3240580" y="2020498"/>
              <a:ext cx="3906246" cy="852347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63022" y="2041848"/>
              <a:ext cx="42367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ServletRequestWrapper</a:t>
              </a:r>
              <a:endPara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880483" y="3525899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01624" y="4360"/>
            <a:ext cx="40730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- Request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54073" y="3200062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46515" y="3525899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ServletRequest</a:t>
            </a:r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46515" y="4258434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Requset</a:t>
            </a:r>
            <a:endParaRPr lang="en-US" altLang="ko-KR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1" name="TextBox 20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343540" y="5643980"/>
            <a:ext cx="10140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데이터를 받아서 처리해야 </a:t>
            </a:r>
            <a:endParaRPr lang="en-US" altLang="ko-KR" sz="3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하는데 그러한 처리를 할 수 있게 해주는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932" y="120403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75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3638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9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Request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2025589"/>
            <a:ext cx="4457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3972" y="2025589"/>
            <a:ext cx="4093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받는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상태로     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 포트를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요청하는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주소를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하는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이름을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Client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통신하기 위해 열어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둔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포트를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요청을 인식하기에 적절한 지역을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</a:t>
            </a: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사용된 프로토콜을 획득</a:t>
            </a:r>
            <a:endParaRPr lang="en-US" altLang="ko-KR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0622" y="4360"/>
            <a:ext cx="732126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5" y="60538"/>
            <a:ext cx="666299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Request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주요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1819" y="2082019"/>
            <a:ext cx="3945311" cy="310854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 접속했을 때 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짝꿍이름 환영합니다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차현석 강사가 접속했을 때는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선생님 환영합니다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학생이 접속했을 때는</a:t>
            </a:r>
            <a:endParaRPr lang="en-US" altLang="ko-KR" sz="28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손님 환영합니다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응답을 해주시오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7" y="2264900"/>
            <a:ext cx="596900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5364" y="5023860"/>
            <a:ext cx="2967544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ex02request.java</a:t>
            </a:r>
          </a:p>
        </p:txBody>
      </p:sp>
    </p:spTree>
    <p:extLst>
      <p:ext uri="{BB962C8B-B14F-4D97-AF65-F5344CB8AC3E}">
        <p14:creationId xmlns:p14="http://schemas.microsoft.com/office/powerpoint/2010/main" val="10936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189" y="1744028"/>
            <a:ext cx="99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Web browser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동작시키기 위해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클래스의 이름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위한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것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253" y="3412828"/>
            <a:ext cx="990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원래 주소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://localhost:8181/helloweb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/servlet/com.javalec.ex.HelloWeb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253" y="4886516"/>
            <a:ext cx="990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&lt;Mapping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주소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://localhost:8181/helloweb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/HWeb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5862" y="2997329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길다 → 불편함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경로가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드러남 →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보안상의 문제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0142" y="4080389"/>
            <a:ext cx="3174426" cy="1079147"/>
            <a:chOff x="4572000" y="3119599"/>
            <a:chExt cx="2702715" cy="107914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4572000" y="3119599"/>
              <a:ext cx="27027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932040" y="3119599"/>
              <a:ext cx="0" cy="107914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-138896" y="-385"/>
            <a:ext cx="556769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75932" y="120403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72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9" y="2512430"/>
            <a:ext cx="4813300" cy="2600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71035" y="3448533"/>
            <a:ext cx="864096" cy="2487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83058" y="3342070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Hweb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→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HeWeb</a:t>
            </a:r>
            <a:endParaRPr lang="ko-KR" altLang="en-US" sz="2400" dirty="0" err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11" y="4295237"/>
            <a:ext cx="5092700" cy="676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59867" y="4633373"/>
            <a:ext cx="864096" cy="2487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706055" y="631"/>
            <a:ext cx="609715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URL Mapping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4892" y="2328214"/>
            <a:ext cx="5839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WebServlet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("/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맵핑할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소스에 직접 입력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84660" y="3525898"/>
            <a:ext cx="3110272" cy="144042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45212" y="4360"/>
            <a:ext cx="435158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Response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1" y="2602610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5265" y="2888966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50692" y="3525898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ServletResponse</a:t>
            </a:r>
            <a:endParaRPr lang="en-US" altLang="ko-KR" sz="2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endParaRPr lang="en-US" altLang="ko-KR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50692" y="4258433"/>
            <a:ext cx="3672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endParaRPr lang="en-US" altLang="ko-KR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569" y="5444733"/>
            <a:ext cx="12149431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666287" y="3169607"/>
            <a:ext cx="2586040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444253" y="1733128"/>
            <a:ext cx="4455773" cy="1200329"/>
            <a:chOff x="6444253" y="1733128"/>
            <a:chExt cx="4455773" cy="1200329"/>
          </a:xfrm>
        </p:grpSpPr>
        <p:sp>
          <p:nvSpPr>
            <p:cNvPr id="15" name="직사각형 14"/>
            <p:cNvSpPr/>
            <p:nvPr/>
          </p:nvSpPr>
          <p:spPr>
            <a:xfrm>
              <a:off x="6523705" y="1750263"/>
              <a:ext cx="4296871" cy="852347"/>
            </a:xfrm>
            <a:prstGeom prst="rect">
              <a:avLst/>
            </a:prstGeom>
            <a:solidFill>
              <a:schemeClr val="bg2">
                <a:lumMod val="5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44253" y="1733128"/>
              <a:ext cx="44557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2400" dirty="0" err="1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ServletResponseWrapper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Class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445570" y="2688374"/>
            <a:ext cx="1648594" cy="1236444"/>
            <a:chOff x="5229395" y="3103811"/>
            <a:chExt cx="1648594" cy="1236444"/>
          </a:xfrm>
        </p:grpSpPr>
        <p:sp>
          <p:nvSpPr>
            <p:cNvPr id="25" name="TextBox 24"/>
            <p:cNvSpPr txBox="1"/>
            <p:nvPr/>
          </p:nvSpPr>
          <p:spPr>
            <a:xfrm>
              <a:off x="5353821" y="3320650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</a:t>
              </a:r>
              <a:endParaRPr lang="ko-KR" altLang="en-US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395" y="3103811"/>
              <a:ext cx="1648594" cy="123644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905540" y="5637843"/>
            <a:ext cx="838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데이터를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sz="3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응답을 할 수 있게 해주는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15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60829" y="5110690"/>
            <a:ext cx="208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4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163450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웹통신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2312" y="5110691"/>
            <a:ext cx="173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73469" y="2903345"/>
            <a:ext cx="4487360" cy="850120"/>
            <a:chOff x="4921713" y="751103"/>
            <a:chExt cx="2590873" cy="850120"/>
          </a:xfrm>
        </p:grpSpPr>
        <p:sp>
          <p:nvSpPr>
            <p:cNvPr id="23" name="TextBox 22"/>
            <p:cNvSpPr txBox="1"/>
            <p:nvPr/>
          </p:nvSpPr>
          <p:spPr>
            <a:xfrm>
              <a:off x="5049085" y="751103"/>
              <a:ext cx="2253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926738" y="4368679"/>
            <a:ext cx="4420848" cy="909161"/>
            <a:chOff x="4844142" y="2057759"/>
            <a:chExt cx="2586040" cy="909161"/>
          </a:xfrm>
        </p:grpSpPr>
        <p:sp>
          <p:nvSpPr>
            <p:cNvPr id="26" name="TextBox 25"/>
            <p:cNvSpPr txBox="1"/>
            <p:nvPr/>
          </p:nvSpPr>
          <p:spPr>
            <a:xfrm>
              <a:off x="5139047" y="2382145"/>
              <a:ext cx="2006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8" y="3324314"/>
            <a:ext cx="1437452" cy="132746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4" y="3324314"/>
            <a:ext cx="1805034" cy="1438796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803875" y="1315684"/>
            <a:ext cx="1403710" cy="1399386"/>
            <a:chOff x="7327983" y="657159"/>
            <a:chExt cx="1403710" cy="1399386"/>
          </a:xfrm>
        </p:grpSpPr>
        <p:sp>
          <p:nvSpPr>
            <p:cNvPr id="7" name="타원 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421730" y="1315684"/>
            <a:ext cx="2476960" cy="1739040"/>
            <a:chOff x="2247285" y="991219"/>
            <a:chExt cx="2476960" cy="17390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422169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5" y="4525292"/>
            <a:ext cx="4972810" cy="184979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07802" y="4457646"/>
            <a:ext cx="62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38779" y="4870939"/>
            <a:ext cx="4682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2" y="1840126"/>
            <a:ext cx="5781675" cy="11715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84154" y="4525292"/>
            <a:ext cx="230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출력 스트림 획득</a:t>
            </a:r>
            <a:endParaRPr lang="en-US" altLang="ko-KR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347" y="3021150"/>
            <a:ext cx="3146502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ex03response.java</a:t>
            </a:r>
          </a:p>
        </p:txBody>
      </p:sp>
    </p:spTree>
    <p:extLst>
      <p:ext uri="{BB962C8B-B14F-4D97-AF65-F5344CB8AC3E}">
        <p14:creationId xmlns:p14="http://schemas.microsoft.com/office/powerpoint/2010/main" val="36732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13666" y="1461640"/>
            <a:ext cx="17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936" y="310689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데이터가 넘어오면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받아서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처리하는 객체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응답을 할 수 있게 </a:t>
            </a:r>
            <a:r>
              <a:rPr lang="ko-KR" altLang="en-US" sz="2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 객체</a:t>
            </a:r>
            <a:endParaRPr lang="ko-KR" altLang="en-US" sz="2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13666" y="2828835"/>
            <a:ext cx="2529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Response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6762" y="1461640"/>
            <a:ext cx="7730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작동하는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62" y="47500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동작시키기 위해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클래스의 이름 대신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요청하기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 문자열을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맵핑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시키는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3666" y="5027026"/>
            <a:ext cx="25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Mapping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8499" y="3121515"/>
            <a:ext cx="145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6982" y="2256175"/>
            <a:ext cx="121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08194" y="2840950"/>
            <a:ext cx="4374119" cy="428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0880" y="4045895"/>
            <a:ext cx="342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926740" y="3945476"/>
            <a:ext cx="4420848" cy="2349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803875" y="2830650"/>
            <a:ext cx="1403710" cy="1399386"/>
            <a:chOff x="7327983" y="657159"/>
            <a:chExt cx="1403710" cy="1399386"/>
          </a:xfrm>
        </p:grpSpPr>
        <p:sp>
          <p:nvSpPr>
            <p:cNvPr id="15" name="타원 14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1730" y="2830650"/>
            <a:ext cx="2476960" cy="1739040"/>
            <a:chOff x="2247285" y="991219"/>
            <a:chExt cx="2476960" cy="173904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7" y="1781509"/>
            <a:ext cx="2476960" cy="3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41794" y="2248380"/>
            <a:ext cx="181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" y="5052"/>
            <a:ext cx="12192000" cy="6852948"/>
          </a:xfrm>
          <a:prstGeom prst="rect">
            <a:avLst/>
          </a:prstGeom>
          <a:solidFill>
            <a:srgbClr val="61575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1109" y="2357535"/>
            <a:ext cx="6382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form </a:t>
            </a:r>
            <a:r>
              <a:rPr lang="ko-KR" altLang="en-US" sz="115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</a:t>
            </a:r>
            <a:endParaRPr lang="ko-KR" altLang="en-US" sz="115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31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5703 2.22222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7" grpId="1"/>
      <p:bldP spid="10" grpId="0"/>
      <p:bldP spid="23" grpId="0"/>
      <p:bldP spid="27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18" y="1062153"/>
            <a:ext cx="7296190" cy="43490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2714" y="2780817"/>
            <a:ext cx="3333509" cy="41668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52906" y="3295791"/>
            <a:ext cx="1556626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29151" y="3736809"/>
            <a:ext cx="2279057" cy="313065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20975" y="1475362"/>
            <a:ext cx="306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어디로 보낼지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01950" y="2711016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값을 보내는지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7826" y="4403492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보내는 시점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꺾인 연결선 8"/>
          <p:cNvCxnSpPr>
            <a:stCxn id="7" idx="0"/>
            <a:endCxn id="25" idx="1"/>
          </p:cNvCxnSpPr>
          <p:nvPr/>
        </p:nvCxnSpPr>
        <p:spPr>
          <a:xfrm rot="5400000" flipH="1" flipV="1">
            <a:off x="5668689" y="1828531"/>
            <a:ext cx="1013067" cy="89150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3" idx="0"/>
            <a:endCxn id="26" idx="1"/>
          </p:cNvCxnSpPr>
          <p:nvPr/>
        </p:nvCxnSpPr>
        <p:spPr>
          <a:xfrm rot="5400000" flipH="1" flipV="1">
            <a:off x="8270391" y="2864233"/>
            <a:ext cx="292387" cy="570731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2"/>
            <a:endCxn id="27" idx="1"/>
          </p:cNvCxnSpPr>
          <p:nvPr/>
        </p:nvCxnSpPr>
        <p:spPr>
          <a:xfrm rot="16200000" flipH="1">
            <a:off x="5960250" y="4058304"/>
            <a:ext cx="646006" cy="62914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1745" y="5439653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보낼 때 반드시 기억할 것</a:t>
            </a:r>
            <a:r>
              <a:rPr lang="en-US" altLang="ko-KR" sz="4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530265" y="6209094"/>
            <a:ext cx="7179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1284787" y="631"/>
            <a:ext cx="6110787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97" y="122580"/>
            <a:ext cx="478510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전송을 위한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en-US" altLang="ko-KR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34368" y="151576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110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4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/>
      <p:bldP spid="26" grpId="0"/>
      <p:bldP spid="27" grpId="0"/>
      <p:bldP spid="3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24" y="4555432"/>
            <a:ext cx="9518320" cy="138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9" y="2211123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2562" y="2996935"/>
            <a:ext cx="31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ex04datasend.html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1378" y="1558795"/>
            <a:ext cx="682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전송하여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창에 띄우기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6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78" y="4343979"/>
            <a:ext cx="5427491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0" y="2141880"/>
            <a:ext cx="7458644" cy="7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844579" y="4601459"/>
            <a:ext cx="4287934" cy="114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00979" y="4320479"/>
            <a:ext cx="3236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요청의 </a:t>
            </a:r>
            <a:endParaRPr lang="en-US" altLang="ko-KR" sz="2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파라미터</a:t>
            </a:r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얻는 </a:t>
            </a:r>
            <a:r>
              <a:rPr lang="ko-KR" altLang="en-US" sz="20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63134" y="2955476"/>
            <a:ext cx="343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ex04datasend.java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3824" y="1475737"/>
            <a:ext cx="59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언어를 사용해보기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26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463279"/>
            <a:ext cx="11494560" cy="8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191471"/>
            <a:ext cx="6005407" cy="13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3277" y="3245460"/>
            <a:ext cx="354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ex05plus.html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3894" y="5498674"/>
            <a:ext cx="24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ex05plus.java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5932" y="120403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94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64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0" y="2874929"/>
            <a:ext cx="11729343" cy="4669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6736" y="2856196"/>
            <a:ext cx="3431232" cy="488816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3484" y="3392488"/>
            <a:ext cx="3197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</a:t>
            </a:r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Type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endParaRPr lang="ko-KR" altLang="en-US" sz="28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06054" y="631"/>
            <a:ext cx="437523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0" y="112049"/>
            <a:ext cx="351388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정수형 타입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형변환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77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706" y="3059994"/>
            <a:ext cx="43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ex06ball.html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7706" y="5590360"/>
            <a:ext cx="509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ex06ball.java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63" y="1564569"/>
            <a:ext cx="6000750" cy="1495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00" y="4607151"/>
            <a:ext cx="2733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39" y="3076211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1169" y="4352523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x06table.java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2807" y="2496691"/>
            <a:ext cx="59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테이블을 만드시오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2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226772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186500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웹의 흐름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87106" y="2035363"/>
            <a:ext cx="4308903" cy="46245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56" y="756844"/>
            <a:ext cx="1583526" cy="1262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49587" y="1101385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5876" y="110362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3735" y="75811"/>
            <a:ext cx="3830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http://www.naver.com/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21713" y="1122251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44143" y="1535243"/>
            <a:ext cx="2586040" cy="23492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00" y="2159391"/>
            <a:ext cx="4485004" cy="46364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40" y="2417360"/>
            <a:ext cx="5350509" cy="3077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725261" y="215939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90324" y="262828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22743" y="3297811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87806" y="3766705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20227" y="2169697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785290" y="2638591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37824" y="4408296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02887" y="4877190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9931" y="3558494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24994" y="4027388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04750" y="478030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69813" y="524919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89467" y="2485048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454530" y="2953942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1287" y="934969"/>
            <a:ext cx="1115813" cy="661496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64549" y="1011690"/>
            <a:ext cx="1218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4617100" y="1686160"/>
            <a:ext cx="1939160" cy="2523643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45" y="866507"/>
            <a:ext cx="1174174" cy="108432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657423" y="491922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522486" y="5388117"/>
            <a:ext cx="1476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7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34987 0.008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38567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8" grpId="1"/>
      <p:bldP spid="24" grpId="0" animBg="1"/>
      <p:bldP spid="25" grpId="0"/>
      <p:bldP spid="26" grpId="0" animBg="1"/>
      <p:bldP spid="27" grpId="0"/>
      <p:bldP spid="28" grpId="0" animBg="1"/>
      <p:bldP spid="32" grpId="0"/>
      <p:bldP spid="34" grpId="0" animBg="1"/>
      <p:bldP spid="37" grpId="0"/>
      <p:bldP spid="38" grpId="0" animBg="1"/>
      <p:bldP spid="39" grpId="0"/>
      <p:bldP spid="40" grpId="0" animBg="1"/>
      <p:bldP spid="43" grpId="0"/>
      <p:bldP spid="44" grpId="0" animBg="1"/>
      <p:bldP spid="45" grpId="0"/>
      <p:bldP spid="46" grpId="0" animBg="1"/>
      <p:bldP spid="47" grpId="0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53" y="2200089"/>
            <a:ext cx="9748681" cy="6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07" y="3942903"/>
            <a:ext cx="3894252" cy="11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6943" y="3045473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ex07maketable.html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6943" y="5219215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ex07maketable.java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2235" y="1475737"/>
            <a:ext cx="6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태그를 활용하여 입력한 숫자에 따라 방 생성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9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339085"/>
            <a:ext cx="4486275" cy="1362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4207" y="2758645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ex07changeBg.html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2" y="3339351"/>
            <a:ext cx="4486275" cy="2004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4207" y="5458564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ex07changeBg.java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4130" y="3211129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4130" y="5769621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ex07.java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9" y="1492604"/>
            <a:ext cx="5600700" cy="1685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49" y="3940821"/>
            <a:ext cx="1714500" cy="1828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31666" t="7973" r="31860" b="66790"/>
          <a:stretch/>
        </p:blipFill>
        <p:spPr>
          <a:xfrm>
            <a:off x="3181349" y="1159519"/>
            <a:ext cx="5516338" cy="2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62" y="2538902"/>
            <a:ext cx="4391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63" y="3943031"/>
            <a:ext cx="158882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944801" y="2900852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ex08.html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5583" y="4649188"/>
            <a:ext cx="232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ex08.java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1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4024" y="2559106"/>
            <a:ext cx="43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ex10makemul.html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0600" y="5813905"/>
            <a:ext cx="509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ex10makemul.java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FC7B715-D658-48AE-9206-1958CA2D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6" y="1402162"/>
            <a:ext cx="9493430" cy="980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B469CFC-D025-4D2E-B0DE-E638E3A8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67" y="3365440"/>
            <a:ext cx="9688530" cy="21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8" y="1485920"/>
            <a:ext cx="10917452" cy="50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53" y="2659776"/>
            <a:ext cx="1079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09025" y="2107317"/>
            <a:ext cx="37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ex08mul.html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7395" y="5508732"/>
            <a:ext cx="44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ex08mul.java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4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98" y="1578552"/>
            <a:ext cx="6391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0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5" y="631"/>
            <a:ext cx="550954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9" y="112049"/>
            <a:ext cx="472922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81" y="1293667"/>
            <a:ext cx="2973965" cy="52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6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2347" y="4369648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1387" y="1478835"/>
            <a:ext cx="1901773" cy="1752600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24474" y="972273"/>
            <a:ext cx="12588" cy="5741043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615680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039" y="2061465"/>
            <a:ext cx="103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496" y="4966262"/>
            <a:ext cx="129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1352" y="1662637"/>
            <a:ext cx="629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한계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(1024byte)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보안상 문제가 있음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데이터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2312" y="4553450"/>
            <a:ext cx="6231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전송하는 데이터의 길이에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제한없음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강함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Packet(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부분에 담아서 전송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75932" y="120403"/>
            <a:ext cx="122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86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6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9870" y="3750923"/>
            <a:ext cx="4110356" cy="25549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&lt;GET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</a:t>
            </a:r>
            <a:r>
              <a:rPr lang="en-US" altLang="ko-KR" sz="2667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정보가 전송됨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보안에 약함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길이에 제한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4499" y="3750923"/>
            <a:ext cx="4270272" cy="21444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&lt;Post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: method </a:t>
            </a:r>
            <a:r>
              <a:rPr lang="en-US" altLang="ko-KR" sz="2667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</a:p>
          <a:p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: </a:t>
            </a:r>
            <a:r>
              <a:rPr lang="en-US" altLang="ko-KR" sz="26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</a:p>
          <a:p>
            <a:endParaRPr lang="ko-KR" altLang="en-US" sz="26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header</a:t>
            </a:r>
            <a:r>
              <a:rPr lang="ko-KR" altLang="en-US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정보 전송</a:t>
            </a:r>
            <a:r>
              <a:rPr lang="en-US" altLang="ko-KR" sz="26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667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706055" y="631"/>
            <a:ext cx="336974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6" y="151978"/>
            <a:ext cx="27212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68" y="1503872"/>
            <a:ext cx="8887180" cy="150729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222263" y="2427291"/>
            <a:ext cx="5474988" cy="419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3" y="1932242"/>
            <a:ext cx="10581893" cy="863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86136" y="1734301"/>
            <a:ext cx="2215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endParaRPr lang="ko-KR" altLang="en-US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2171" y="2217408"/>
            <a:ext cx="7844613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7288424" y="2217408"/>
            <a:ext cx="3778360" cy="4495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515" y="1317786"/>
            <a:ext cx="5219980" cy="2248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08" y="1921561"/>
            <a:ext cx="4933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30" grpId="0" animBg="1"/>
      <p:bldP spid="2" grpId="0"/>
      <p:bldP spid="2" grpId="1"/>
      <p:bldP spid="14" grpId="0" animBg="1"/>
      <p:bldP spid="14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39" y="2590326"/>
            <a:ext cx="1805034" cy="14387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16842" y="2908479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881" y="4180855"/>
            <a:ext cx="423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문서를 요청하는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4946" y="4180855"/>
            <a:ext cx="4487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문서를 제공하는 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1445" y="2229382"/>
            <a:ext cx="225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754073" y="3079502"/>
            <a:ext cx="2590873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347" y="3860425"/>
            <a:ext cx="200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 smtClean="0">
              <a:solidFill>
                <a:schemeClr val="accent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4676503" y="3536038"/>
            <a:ext cx="2586040" cy="23492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Users\Jason_Cha\Desktop\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87" y="1621890"/>
            <a:ext cx="5905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705104" y="293461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62" y="2699736"/>
            <a:ext cx="1174174" cy="10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50" grpId="0"/>
      <p:bldP spid="52" grpId="0"/>
      <p:bldP spid="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/>
          <a:stretch/>
        </p:blipFill>
        <p:spPr bwMode="auto">
          <a:xfrm>
            <a:off x="136107" y="1832029"/>
            <a:ext cx="5863883" cy="32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281491" y="1441802"/>
            <a:ext cx="5850008" cy="3614874"/>
            <a:chOff x="-859080" y="1844824"/>
            <a:chExt cx="5116830" cy="421576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28600" y="1844824"/>
              <a:ext cx="5086350" cy="376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59080" y="5546239"/>
              <a:ext cx="5114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595955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28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endParaRPr lang="ko-KR" altLang="en-US" sz="2800" b="1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6315" y="5259592"/>
            <a:ext cx="6528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2800" b="1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endParaRPr lang="ko-KR" altLang="en-US" sz="2800" b="1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28" y="4760693"/>
            <a:ext cx="4157301" cy="295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1491" y="4760693"/>
            <a:ext cx="4134988" cy="302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706055" y="631"/>
            <a:ext cx="44833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9" y="112049"/>
            <a:ext cx="370307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GET/POST 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차이점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45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706055" y="631"/>
            <a:ext cx="336974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446" y="151978"/>
            <a:ext cx="27212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6272" y="2365373"/>
            <a:ext cx="1598078" cy="412646"/>
            <a:chOff x="4921713" y="1188577"/>
            <a:chExt cx="2590873" cy="412646"/>
          </a:xfrm>
        </p:grpSpPr>
        <p:sp>
          <p:nvSpPr>
            <p:cNvPr id="31" name="TextBox 30"/>
            <p:cNvSpPr txBox="1"/>
            <p:nvPr/>
          </p:nvSpPr>
          <p:spPr>
            <a:xfrm>
              <a:off x="5049085" y="1188577"/>
              <a:ext cx="2253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Request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402428" y="2484458"/>
            <a:ext cx="1153980" cy="1150426"/>
            <a:chOff x="7327983" y="657159"/>
            <a:chExt cx="1403710" cy="1399386"/>
          </a:xfrm>
        </p:grpSpPr>
        <p:sp>
          <p:nvSpPr>
            <p:cNvPr id="37" name="타원 3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32307" y="879177"/>
              <a:ext cx="1399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0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549221" y="1980861"/>
            <a:ext cx="6777431" cy="349514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40746" y="1455805"/>
            <a:ext cx="2281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WAS(Tomcat)</a:t>
            </a:r>
            <a:endParaRPr lang="ko-KR" altLang="en-US" sz="2000" dirty="0">
              <a:solidFill>
                <a:srgbClr val="3F51B5"/>
              </a:solidFill>
            </a:endParaRPr>
          </a:p>
        </p:txBody>
      </p:sp>
      <p:cxnSp>
        <p:nvCxnSpPr>
          <p:cNvPr id="44" name="직선 화살표 연결선 43"/>
          <p:cNvCxnSpPr>
            <a:endCxn id="58" idx="1"/>
          </p:cNvCxnSpPr>
          <p:nvPr/>
        </p:nvCxnSpPr>
        <p:spPr>
          <a:xfrm flipV="1">
            <a:off x="3792314" y="2762887"/>
            <a:ext cx="5266627" cy="259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58941" y="2518083"/>
            <a:ext cx="1529134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service()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64315" y="4618011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doGet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49598" y="4618010"/>
            <a:ext cx="1682047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doPost</a:t>
            </a: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()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2" name="꺾인 연결선 111"/>
          <p:cNvCxnSpPr>
            <a:stCxn id="120" idx="2"/>
            <a:endCxn id="60" idx="0"/>
          </p:cNvCxnSpPr>
          <p:nvPr/>
        </p:nvCxnSpPr>
        <p:spPr>
          <a:xfrm rot="5400000">
            <a:off x="8392728" y="3187230"/>
            <a:ext cx="1243393" cy="1618169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20" idx="2"/>
            <a:endCxn id="61" idx="0"/>
          </p:cNvCxnSpPr>
          <p:nvPr/>
        </p:nvCxnSpPr>
        <p:spPr>
          <a:xfrm rot="16200000" flipH="1">
            <a:off x="9385369" y="3812757"/>
            <a:ext cx="1243392" cy="367114"/>
          </a:xfrm>
          <a:prstGeom prst="bentConnector3">
            <a:avLst/>
          </a:prstGeom>
          <a:ln w="28575">
            <a:solidFill>
              <a:srgbClr val="3F51B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469030" y="3011361"/>
            <a:ext cx="2708955" cy="3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 요청한 방식에 따라</a:t>
            </a:r>
            <a:endParaRPr lang="ko-KR" altLang="en-US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꺾인 연결선 7"/>
          <p:cNvCxnSpPr>
            <a:stCxn id="58" idx="2"/>
          </p:cNvCxnSpPr>
          <p:nvPr/>
        </p:nvCxnSpPr>
        <p:spPr>
          <a:xfrm rot="5400000">
            <a:off x="6694540" y="105464"/>
            <a:ext cx="226743" cy="6031194"/>
          </a:xfrm>
          <a:prstGeom prst="bentConnector2">
            <a:avLst/>
          </a:prstGeom>
          <a:ln w="4445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5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1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2891" y="107410"/>
            <a:ext cx="45538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072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33" y="4709682"/>
            <a:ext cx="955974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64751" y="4679066"/>
            <a:ext cx="3059128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910" y="2439502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932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2114262"/>
            <a:ext cx="7458644" cy="7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97952" y="2114262"/>
            <a:ext cx="1152128" cy="76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1" y="4690080"/>
            <a:ext cx="11535488" cy="59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936427" y="4730915"/>
            <a:ext cx="1824203" cy="527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7828" y="1530822"/>
            <a:ext cx="5012913" cy="55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 String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데이터 전송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0057" y="2945796"/>
            <a:ext cx="242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4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1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5527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3000375"/>
            <a:ext cx="5854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4738192" y="3429000"/>
            <a:ext cx="1165787" cy="0"/>
          </a:xfrm>
          <a:prstGeom prst="straightConnector1">
            <a:avLst/>
          </a:prstGeom>
          <a:ln w="50800">
            <a:solidFill>
              <a:srgbClr val="3F51B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9877" y="3586213"/>
            <a:ext cx="1289315" cy="29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8928" y="2928169"/>
            <a:ext cx="2733509" cy="29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706055" y="631"/>
            <a:ext cx="444203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09" y="107410"/>
            <a:ext cx="370626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13586" y="120403"/>
            <a:ext cx="142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 103</a:t>
            </a:r>
            <a:endParaRPr lang="ko-KR" altLang="en-US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3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75" y="1879480"/>
            <a:ext cx="9012317" cy="5457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" y="4844705"/>
            <a:ext cx="12040055" cy="58304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3572" y="2519080"/>
            <a:ext cx="305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ex10getcontent.html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07" y="2084374"/>
            <a:ext cx="3624812" cy="1176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0" y="5068072"/>
            <a:ext cx="11929401" cy="44352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07" y="3731296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3" y="4498152"/>
            <a:ext cx="294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ServerProcess.java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706055" y="631"/>
            <a:ext cx="464668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9" y="107410"/>
            <a:ext cx="4874558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4309" y="3322713"/>
            <a:ext cx="305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ex10getcontent.html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01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706055" y="631"/>
            <a:ext cx="491882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8" y="4370252"/>
            <a:ext cx="9557917" cy="11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99" y="1783472"/>
            <a:ext cx="8695667" cy="6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64751" y="4361721"/>
            <a:ext cx="3059128" cy="334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9" y="107410"/>
            <a:ext cx="399800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195392"/>
            <a:ext cx="12192000" cy="0"/>
          </a:xfrm>
          <a:prstGeom prst="line">
            <a:avLst/>
          </a:prstGeom>
          <a:ln w="5080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77" y="2513228"/>
            <a:ext cx="200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ex11post.html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339" y="3733728"/>
            <a:ext cx="11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3005560"/>
            <a:ext cx="11287092" cy="56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42335" y="3663179"/>
            <a:ext cx="79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객체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(request)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담겨 넘어오는 데이터에 대해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값을 설정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706055" y="631"/>
            <a:ext cx="454653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8" y="107410"/>
            <a:ext cx="38107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한글처리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0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79" y="2969158"/>
            <a:ext cx="5391150" cy="809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-1738"/>
            <a:ext cx="4855029" cy="8925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endParaRPr lang="en-US" altLang="ko-KR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7" y="1633537"/>
            <a:ext cx="3019425" cy="35909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32" y="1633537"/>
            <a:ext cx="5483202" cy="35909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394" y="5332404"/>
            <a:ext cx="277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ex12userinfo.html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2000" y="5332404"/>
            <a:ext cx="304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ex12userinfo.java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7653" y="1990891"/>
            <a:ext cx="469557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19493" y="3062755"/>
            <a:ext cx="2618198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57142" y="3231922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94491" y="3947628"/>
            <a:ext cx="624980" cy="207159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35409" y="3272753"/>
            <a:ext cx="3168020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2" idx="3"/>
            <a:endCxn id="23" idx="0"/>
          </p:cNvCxnSpPr>
          <p:nvPr/>
        </p:nvCxnSpPr>
        <p:spPr>
          <a:xfrm>
            <a:off x="2397210" y="2094471"/>
            <a:ext cx="6731382" cy="968284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4" idx="0"/>
            <a:endCxn id="26" idx="0"/>
          </p:cNvCxnSpPr>
          <p:nvPr/>
        </p:nvCxnSpPr>
        <p:spPr>
          <a:xfrm rot="16200000" flipH="1">
            <a:off x="6524109" y="277444"/>
            <a:ext cx="40831" cy="5949787"/>
          </a:xfrm>
          <a:prstGeom prst="bentConnector3">
            <a:avLst>
              <a:gd name="adj1" fmla="val -559869"/>
            </a:avLst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702598" y="3453469"/>
            <a:ext cx="4851988" cy="26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702598" y="3429111"/>
            <a:ext cx="4851988" cy="292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390" y="3492043"/>
            <a:ext cx="5057775" cy="2000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570830" y="3463104"/>
            <a:ext cx="5102127" cy="269602"/>
          </a:xfrm>
          <a:prstGeom prst="rect">
            <a:avLst/>
          </a:prstGeom>
          <a:noFill/>
          <a:ln w="28575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>
            <a:stCxn id="25" idx="3"/>
            <a:endCxn id="64" idx="2"/>
          </p:cNvCxnSpPr>
          <p:nvPr/>
        </p:nvCxnSpPr>
        <p:spPr>
          <a:xfrm flipV="1">
            <a:off x="4119471" y="3732706"/>
            <a:ext cx="5002423" cy="318502"/>
          </a:xfrm>
          <a:prstGeom prst="bentConnector2">
            <a:avLst/>
          </a:prstGeom>
          <a:ln w="28575">
            <a:solidFill>
              <a:srgbClr val="3F5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6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6454" y="2319401"/>
            <a:ext cx="85724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만들어주는 </a:t>
            </a:r>
            <a:r>
              <a:rPr lang="ko-KR" altLang="en-US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만든다면</a:t>
            </a:r>
            <a:r>
              <a:rPr lang="en-US" altLang="ko-KR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5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6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70990" y="-2068"/>
            <a:ext cx="5726019" cy="90754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924" y="2317897"/>
            <a:ext cx="6322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값을 가져올 때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 이상의 값을 가져올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1738"/>
            <a:ext cx="5806440" cy="8925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&lt;input&gt; Request </a:t>
            </a:r>
          </a:p>
          <a:p>
            <a:pPr lvl="0">
              <a:defRPr lang="ko-KR" altLang="en-US"/>
            </a:pP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/ </a:t>
            </a:r>
            <a:r>
              <a:rPr lang="en-US" altLang="ko-KR" sz="20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getParameterValues</a:t>
            </a:r>
            <a:r>
              <a:rPr lang="en-US" altLang="ko-KR" sz="2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endParaRPr lang="en-US" altLang="ko-KR" sz="2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8847" y="2322725"/>
            <a:ext cx="28480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 </a:t>
            </a:r>
            <a:r>
              <a:rPr lang="en-US" altLang="ko-KR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019" y="3934335"/>
            <a:ext cx="3332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String[] </a:t>
            </a:r>
            <a:r>
              <a:rPr lang="en-US" altLang="ko-KR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  <a:endParaRPr lang="ko-KR" altLang="en-US" sz="4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70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819 -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296" y="4428797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ex10join.html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8" y="1039931"/>
            <a:ext cx="8254094" cy="3347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6763" y="5096438"/>
            <a:ext cx="8962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데이터들을 아래의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전송할 수 있는 조건을 완성하시오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이름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ex10join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전송방식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post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 name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 해당 입력 값으로 작성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6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3045" y="4804935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ex10join.java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7805" y="2982680"/>
            <a:ext cx="312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콘솔창에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위와 같이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입력한 데이터를 출력하시오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15" y="2314451"/>
            <a:ext cx="3304068" cy="24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981941" y="631"/>
            <a:ext cx="521994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09" y="107410"/>
            <a:ext cx="419226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실습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4217" y="5217585"/>
            <a:ext cx="253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ex10join.java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64" y="2117536"/>
            <a:ext cx="2476715" cy="301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8033" y="3335971"/>
            <a:ext cx="29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브라우저에 위와 같이 응답페이지를 만드시오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59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936" y="1948355"/>
            <a:ext cx="6405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로부터 </a:t>
            </a:r>
            <a:r>
              <a:rPr lang="ko-KR" altLang="en-US" sz="32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서버로 전송할 때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조건</a:t>
            </a:r>
            <a:endParaRPr lang="ko-KR" altLang="en-US" sz="32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2386" y="2040687"/>
            <a:ext cx="426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submit, action, name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62" y="4140919"/>
            <a:ext cx="6060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서버로 데이터를 전송할 때 사용하는 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가지의 방식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2386" y="4035158"/>
            <a:ext cx="392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Post</a:t>
            </a:r>
            <a:r>
              <a:rPr lang="ko-KR" altLang="en-US" sz="36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endParaRPr lang="ko-KR" altLang="en-US" sz="36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1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762" y="1616457"/>
            <a:ext cx="715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방식과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방식에서의 각 한글 처리 방식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8226" y="2419886"/>
            <a:ext cx="8309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r>
              <a:rPr lang="ko-KR" altLang="en-US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server.xml </a:t>
            </a:r>
            <a:r>
              <a:rPr lang="ko-KR" altLang="en-US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connector </a:t>
            </a:r>
            <a:r>
              <a:rPr lang="ko-KR" altLang="en-US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endParaRPr lang="en-US" altLang="ko-KR" sz="2400" b="1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URIEncoding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“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226" y="3592647"/>
            <a:ext cx="912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r>
              <a:rPr lang="ko-KR" altLang="en-US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 </a:t>
            </a:r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servlet </a:t>
            </a:r>
            <a:r>
              <a:rPr lang="ko-KR" altLang="en-US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클래스에 </a:t>
            </a:r>
            <a:endParaRPr lang="en-US" altLang="ko-KR" sz="2400" b="1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request.setCharacterEncoding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문자셋</a:t>
            </a:r>
            <a:r>
              <a:rPr lang="en-US" altLang="ko-KR" sz="2400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”); </a:t>
            </a:r>
            <a:endParaRPr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9519" y="5712957"/>
            <a:ext cx="10165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방식에 맞춰서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euc-kr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utf-8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860370" y="4846826"/>
            <a:ext cx="544286" cy="5660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7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2F2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4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1827" y="1390312"/>
            <a:ext cx="5268131" cy="4766647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779" y="-10701"/>
            <a:ext cx="506749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7" y="3018542"/>
            <a:ext cx="1805034" cy="1438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687" y="3304898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5349" y="2657598"/>
            <a:ext cx="225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37977" y="3507718"/>
            <a:ext cx="1865274" cy="0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0251" y="4288641"/>
            <a:ext cx="200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endParaRPr lang="en-US" altLang="ko-KR" sz="32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660407" y="3964254"/>
            <a:ext cx="1867540" cy="11746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Jason_Cha\Desktop\amc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40" y="1863286"/>
            <a:ext cx="1453283" cy="14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ason_Cha\Desktop\amc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88" y="2220100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son_Cha\Desktop\amc4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30" y="2753381"/>
            <a:ext cx="683429" cy="6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06076" y="3920153"/>
            <a:ext cx="1184717" cy="1645675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0642" y="4487818"/>
            <a:ext cx="730627" cy="1014904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38" idx="1"/>
          </p:cNvCxnSpPr>
          <p:nvPr/>
        </p:nvCxnSpPr>
        <p:spPr>
          <a:xfrm flipV="1">
            <a:off x="5325471" y="2625714"/>
            <a:ext cx="2030055" cy="893354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515658" y="3324240"/>
            <a:ext cx="0" cy="619656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5325472" y="3861117"/>
            <a:ext cx="2082388" cy="71991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55938" y="3677918"/>
            <a:ext cx="1720130" cy="1645675"/>
            <a:chOff x="1574080" y="3677918"/>
            <a:chExt cx="1720130" cy="1645675"/>
          </a:xfrm>
        </p:grpSpPr>
        <p:sp>
          <p:nvSpPr>
            <p:cNvPr id="25" name="직사각형 24"/>
            <p:cNvSpPr/>
            <p:nvPr/>
          </p:nvSpPr>
          <p:spPr>
            <a:xfrm>
              <a:off x="1709017" y="3677918"/>
              <a:ext cx="1184717" cy="1645675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63583" y="4245583"/>
              <a:ext cx="730627" cy="1014904"/>
            </a:xfrm>
            <a:prstGeom prst="rect">
              <a:avLst/>
            </a:prstGeom>
            <a:solidFill>
              <a:schemeClr val="bg2">
                <a:lumMod val="7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74080" y="4146812"/>
              <a:ext cx="14760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</a:t>
              </a:r>
              <a:endParaRPr lang="ko-KR" altLang="en-US" sz="4000" dirty="0">
                <a:solidFill>
                  <a:srgbClr val="3F51B5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37718" y="2633711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5526" y="2251931"/>
            <a:ext cx="2474753" cy="74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68284" y="4410140"/>
            <a:ext cx="153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75" y="3268652"/>
            <a:ext cx="1437452" cy="132746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4652" y="786415"/>
            <a:ext cx="6523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WAS(Web Appliction Server)</a:t>
            </a:r>
            <a:endParaRPr lang="ko-KR" altLang="en-US" sz="3200" dirty="0">
              <a:solidFill>
                <a:srgbClr val="3F51B5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0709606" y="2476973"/>
            <a:ext cx="1298517" cy="22406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703329" y="2753381"/>
            <a:ext cx="914119" cy="583492"/>
          </a:xfrm>
          <a:prstGeom prst="straightConnector1">
            <a:avLst/>
          </a:prstGeom>
          <a:ln w="47625">
            <a:solidFill>
              <a:schemeClr val="tx2">
                <a:lumMod val="75000"/>
              </a:schemeClr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9589010" y="3070352"/>
            <a:ext cx="876953" cy="533042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13020" y="3336873"/>
            <a:ext cx="247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5229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9" grpId="1"/>
      <p:bldP spid="11" grpId="0"/>
      <p:bldP spid="11" grpId="1"/>
      <p:bldP spid="18" grpId="0" animBg="1"/>
      <p:bldP spid="18" grpId="1" animBg="1"/>
      <p:bldP spid="19" grpId="0" animBg="1"/>
      <p:bldP spid="19" grpId="1" animBg="1"/>
      <p:bldP spid="32" grpId="0"/>
      <p:bldP spid="38" grpId="0"/>
      <p:bldP spid="38" grpId="1"/>
      <p:bldP spid="40" grpId="0"/>
      <p:bldP spid="40" grpId="1"/>
      <p:bldP spid="29" grpId="0"/>
      <p:bldP spid="29" grpId="1"/>
      <p:bldP spid="7" grpId="0" animBg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5" y="1085531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16" y="4052912"/>
            <a:ext cx="5348323" cy="2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25524" y="1637660"/>
            <a:ext cx="379967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페이지</a:t>
            </a:r>
            <a:endParaRPr lang="en-US" altLang="ko-KR" sz="5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Static Web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89166" y="4450375"/>
            <a:ext cx="407239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</a:t>
            </a:r>
            <a:r>
              <a:rPr lang="ko-KR" altLang="en-US" sz="5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  <a:r>
              <a:rPr lang="ko-KR" altLang="en-US" sz="54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페이지</a:t>
            </a:r>
            <a:endParaRPr lang="en-US" altLang="ko-KR" sz="54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Web</a:t>
            </a:r>
            <a:endParaRPr lang="en-US" altLang="ko-KR" sz="40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0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12779" y="-10701"/>
            <a:ext cx="436914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45" y="151978"/>
            <a:ext cx="4304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서버프로그램의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요성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977586"/>
            <a:ext cx="120534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프로그래밍 언어 중에서</a:t>
            </a:r>
            <a:endParaRPr lang="en-US" altLang="ko-KR" sz="8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JSP/Servlet</a:t>
            </a:r>
            <a:r>
              <a:rPr lang="ko-KR" altLang="en-US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사용하는 </a:t>
            </a:r>
            <a:endParaRPr lang="en-US" altLang="ko-KR" sz="80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이유는</a:t>
            </a:r>
            <a:r>
              <a:rPr lang="en-US" altLang="ko-KR" sz="8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44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74770" y="988006"/>
            <a:ext cx="7783829" cy="400957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003972" y="2719558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813" y="1159731"/>
            <a:ext cx="202651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 smtClean="0">
                <a:solidFill>
                  <a:srgbClr val="FF0000"/>
                </a:solidFill>
              </a:rPr>
              <a:t>X</a:t>
            </a:r>
            <a:endParaRPr lang="ko-KR" altLang="en-US" sz="23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1372" y="1170260"/>
            <a:ext cx="1275860" cy="3645067"/>
          </a:xfrm>
          <a:prstGeom prst="rect">
            <a:avLst/>
          </a:prstGeom>
          <a:solidFill>
            <a:schemeClr val="bg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745386" y="1152866"/>
            <a:ext cx="717408" cy="651554"/>
            <a:chOff x="7239285" y="1997203"/>
            <a:chExt cx="914230" cy="830309"/>
          </a:xfrm>
        </p:grpSpPr>
        <p:pic>
          <p:nvPicPr>
            <p:cNvPr id="1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그룹 94"/>
          <p:cNvGrpSpPr/>
          <p:nvPr/>
        </p:nvGrpSpPr>
        <p:grpSpPr>
          <a:xfrm>
            <a:off x="6933074" y="1057421"/>
            <a:ext cx="1661160" cy="736806"/>
            <a:chOff x="6933074" y="1241937"/>
            <a:chExt cx="1661160" cy="736806"/>
          </a:xfrm>
        </p:grpSpPr>
        <p:sp>
          <p:nvSpPr>
            <p:cNvPr id="14" name="직사각형 13"/>
            <p:cNvSpPr/>
            <p:nvPr/>
          </p:nvSpPr>
          <p:spPr>
            <a:xfrm>
              <a:off x="6933074" y="1241937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26391" y="1272471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stCxn id="14" idx="3"/>
          </p:cNvCxnSpPr>
          <p:nvPr/>
        </p:nvCxnSpPr>
        <p:spPr>
          <a:xfrm flipV="1">
            <a:off x="8594234" y="1422955"/>
            <a:ext cx="2151152" cy="2869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5692" y="5306127"/>
            <a:ext cx="11356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유저가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접속할때마다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3600" dirty="0" err="1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생성해야하기</a:t>
            </a:r>
            <a:endParaRPr lang="en-US" altLang="ko-KR" sz="3600" dirty="0" smtClean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때문에 많은 사람이 접속할 경우 </a:t>
            </a: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허용량을 초과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4534" y="2703760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212779" y="-10701"/>
            <a:ext cx="506415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445" y="151978"/>
            <a:ext cx="623839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CGI &amp; Server Program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" name="직선 화살표 연결선 1"/>
          <p:cNvCxnSpPr/>
          <p:nvPr/>
        </p:nvCxnSpPr>
        <p:spPr>
          <a:xfrm>
            <a:off x="4516765" y="2753495"/>
            <a:ext cx="2395948" cy="2014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7099" y="2151465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745386" y="2176112"/>
            <a:ext cx="717408" cy="651554"/>
            <a:chOff x="7239285" y="1997203"/>
            <a:chExt cx="914230" cy="830309"/>
          </a:xfrm>
        </p:grpSpPr>
        <p:pic>
          <p:nvPicPr>
            <p:cNvPr id="6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6933074" y="2080667"/>
            <a:ext cx="1661160" cy="736806"/>
            <a:chOff x="6933074" y="2265183"/>
            <a:chExt cx="1661160" cy="736806"/>
          </a:xfrm>
        </p:grpSpPr>
        <p:sp>
          <p:nvSpPr>
            <p:cNvPr id="66" name="직사각형 65"/>
            <p:cNvSpPr/>
            <p:nvPr/>
          </p:nvSpPr>
          <p:spPr>
            <a:xfrm>
              <a:off x="6933074" y="2265183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51B5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226391" y="2295718"/>
              <a:ext cx="1074525" cy="69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 smtClean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3F51B5"/>
                </a:solidFill>
              </a:endParaRPr>
            </a:p>
          </p:txBody>
        </p:sp>
      </p:grpSp>
      <p:cxnSp>
        <p:nvCxnSpPr>
          <p:cNvPr id="68" name="직선 화살표 연결선 67"/>
          <p:cNvCxnSpPr>
            <a:stCxn id="66" idx="3"/>
            <a:endCxn id="62" idx="1"/>
          </p:cNvCxnSpPr>
          <p:nvPr/>
        </p:nvCxnSpPr>
        <p:spPr>
          <a:xfrm flipV="1">
            <a:off x="8594234" y="2447835"/>
            <a:ext cx="2151152" cy="1235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93351" y="2753495"/>
            <a:ext cx="2358816" cy="3961"/>
          </a:xfrm>
          <a:prstGeom prst="straightConnector1">
            <a:avLst/>
          </a:prstGeom>
          <a:ln w="47625">
            <a:solidFill>
              <a:srgbClr val="3F51B5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693351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47099" y="3348689"/>
            <a:ext cx="104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530302" y="3322590"/>
            <a:ext cx="2358816" cy="396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0745386" y="3222045"/>
            <a:ext cx="717408" cy="651554"/>
            <a:chOff x="7239285" y="1997203"/>
            <a:chExt cx="914230" cy="830309"/>
          </a:xfrm>
        </p:grpSpPr>
        <p:pic>
          <p:nvPicPr>
            <p:cNvPr id="8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6933074" y="3128236"/>
            <a:ext cx="1661160" cy="736806"/>
            <a:chOff x="6933074" y="3311118"/>
            <a:chExt cx="1661160" cy="736806"/>
          </a:xfrm>
        </p:grpSpPr>
        <p:sp>
          <p:nvSpPr>
            <p:cNvPr id="84" name="직사각형 83"/>
            <p:cNvSpPr/>
            <p:nvPr/>
          </p:nvSpPr>
          <p:spPr>
            <a:xfrm>
              <a:off x="6933074" y="3311118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26391" y="3322770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직선 화살표 연결선 85"/>
          <p:cNvCxnSpPr>
            <a:stCxn id="84" idx="3"/>
            <a:endCxn id="80" idx="1"/>
          </p:cNvCxnSpPr>
          <p:nvPr/>
        </p:nvCxnSpPr>
        <p:spPr>
          <a:xfrm flipV="1">
            <a:off x="8594234" y="3493768"/>
            <a:ext cx="2151152" cy="287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0745386" y="4278440"/>
            <a:ext cx="717408" cy="651554"/>
            <a:chOff x="7239285" y="1997203"/>
            <a:chExt cx="914230" cy="830309"/>
          </a:xfrm>
        </p:grpSpPr>
        <p:pic>
          <p:nvPicPr>
            <p:cNvPr id="88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285" y="1997203"/>
              <a:ext cx="692541" cy="69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6549" y="2180710"/>
              <a:ext cx="416966" cy="41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son_Cha\Desktop\amc4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5074" y="2501834"/>
              <a:ext cx="325678" cy="32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그룹 97"/>
          <p:cNvGrpSpPr/>
          <p:nvPr/>
        </p:nvGrpSpPr>
        <p:grpSpPr>
          <a:xfrm>
            <a:off x="6933074" y="4186207"/>
            <a:ext cx="1661160" cy="736806"/>
            <a:chOff x="6933074" y="4369089"/>
            <a:chExt cx="1661160" cy="736806"/>
          </a:xfrm>
        </p:grpSpPr>
        <p:sp>
          <p:nvSpPr>
            <p:cNvPr id="92" name="직사각형 91"/>
            <p:cNvSpPr/>
            <p:nvPr/>
          </p:nvSpPr>
          <p:spPr>
            <a:xfrm>
              <a:off x="6933074" y="4369089"/>
              <a:ext cx="1661160" cy="73680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226391" y="4380741"/>
              <a:ext cx="10745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join</a:t>
              </a:r>
            </a:p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Process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4" name="직선 화살표 연결선 93"/>
          <p:cNvCxnSpPr>
            <a:stCxn id="92" idx="3"/>
            <a:endCxn id="88" idx="1"/>
          </p:cNvCxnSpPr>
          <p:nvPr/>
        </p:nvCxnSpPr>
        <p:spPr>
          <a:xfrm flipV="1">
            <a:off x="8594234" y="4550163"/>
            <a:ext cx="2151152" cy="444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43280" y="94099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43280" y="197681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51301" y="2992793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81135" y="4063359"/>
            <a:ext cx="169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9884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5" grpId="0"/>
      <p:bldP spid="77" grpId="0"/>
      <p:bldP spid="48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2513</Words>
  <Application>Microsoft Office PowerPoint</Application>
  <PresentationFormat>와이드스크린</PresentationFormat>
  <Paragraphs>495</Paragraphs>
  <Slides>56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HY견고딕</vt:lpstr>
      <vt:lpstr>Rix고딕 B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cha hyeonseok</cp:lastModifiedBy>
  <cp:revision>148</cp:revision>
  <dcterms:created xsi:type="dcterms:W3CDTF">2017-02-18T17:33:45Z</dcterms:created>
  <dcterms:modified xsi:type="dcterms:W3CDTF">2018-11-19T13:56:31Z</dcterms:modified>
</cp:coreProperties>
</file>