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6" r:id="rId2"/>
    <p:sldId id="420" r:id="rId3"/>
    <p:sldId id="422" r:id="rId4"/>
    <p:sldId id="423" r:id="rId5"/>
    <p:sldId id="424" r:id="rId6"/>
    <p:sldId id="382" r:id="rId7"/>
    <p:sldId id="385" r:id="rId8"/>
    <p:sldId id="421" r:id="rId9"/>
    <p:sldId id="384" r:id="rId10"/>
    <p:sldId id="386" r:id="rId11"/>
    <p:sldId id="387" r:id="rId12"/>
    <p:sldId id="388" r:id="rId13"/>
    <p:sldId id="411" r:id="rId14"/>
    <p:sldId id="412" r:id="rId15"/>
    <p:sldId id="396" r:id="rId16"/>
    <p:sldId id="397" r:id="rId17"/>
    <p:sldId id="399" r:id="rId18"/>
    <p:sldId id="400" r:id="rId19"/>
    <p:sldId id="425" r:id="rId20"/>
    <p:sldId id="42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DC3434"/>
    <a:srgbClr val="F7F7F7"/>
    <a:srgbClr val="F5F5F5"/>
    <a:srgbClr val="FBFBFB"/>
    <a:srgbClr val="F4F4F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0346" autoAdjust="0"/>
  </p:normalViewPr>
  <p:slideViewPr>
    <p:cSldViewPr>
      <p:cViewPr varScale="1">
        <p:scale>
          <a:sx n="105" d="100"/>
          <a:sy n="105" d="100"/>
        </p:scale>
        <p:origin x="653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7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8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4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4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838"/>
            <a:ext cx="8023666" cy="347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>
            <a:off x="2339752" y="2499742"/>
            <a:ext cx="183645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632039-DC5D-4129-A4E1-365B1AC4AAC3}"/>
              </a:ext>
            </a:extLst>
          </p:cNvPr>
          <p:cNvSpPr txBox="1"/>
          <p:nvPr/>
        </p:nvSpPr>
        <p:spPr>
          <a:xfrm>
            <a:off x="611560" y="62753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매개변수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X, </a:t>
            </a:r>
            <a:r>
              <a:rPr lang="ko-KR" altLang="en-US" sz="2400" dirty="0" err="1">
                <a:latin typeface="나눔바른고딕" pitchFamily="50" charset="-127"/>
                <a:ea typeface="나눔바른고딕" pitchFamily="50" charset="-127"/>
              </a:rPr>
              <a:t>반환값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X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1" y="1287639"/>
            <a:ext cx="7065722" cy="308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3420294" y="2332659"/>
            <a:ext cx="2303412" cy="6523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20167" y="2332477"/>
            <a:ext cx="3050465" cy="639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0FEA3A-1E05-49EC-BFEC-87FDFF4DC403}"/>
              </a:ext>
            </a:extLst>
          </p:cNvPr>
          <p:cNvSpPr txBox="1"/>
          <p:nvPr/>
        </p:nvSpPr>
        <p:spPr>
          <a:xfrm>
            <a:off x="611560" y="62753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매개변수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O,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반환 값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X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1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38779"/>
            <a:ext cx="6369624" cy="325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786704" y="2405435"/>
            <a:ext cx="826117" cy="8851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33971" y="2405435"/>
            <a:ext cx="1593226" cy="8851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334216" y="2269526"/>
            <a:ext cx="406188" cy="139013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FBC5C9-72B1-4E01-9AA0-001DB4F330C3}"/>
              </a:ext>
            </a:extLst>
          </p:cNvPr>
          <p:cNvSpPr txBox="1"/>
          <p:nvPr/>
        </p:nvSpPr>
        <p:spPr>
          <a:xfrm>
            <a:off x="611560" y="62753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매개변수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O,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반환 값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O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-10887" y="623758"/>
            <a:ext cx="7416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키보드로부터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입력받은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두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개의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정수를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인자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매개변수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)로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넘겨받아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ctr" fontAlgn="base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뺀 결과값을 절대값으로 바꾸어 출력하는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 fontAlgn="base"/>
            <a:r>
              <a:rPr lang="en-US" altLang="ko-KR" sz="2000" dirty="0" err="1"/>
              <a:t>getA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bsoluteValue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 )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8634"/>
            <a:ext cx="581025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r="8807"/>
          <a:stretch/>
        </p:blipFill>
        <p:spPr bwMode="auto">
          <a:xfrm>
            <a:off x="6839729" y="1746805"/>
            <a:ext cx="1823358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29" y="3111756"/>
            <a:ext cx="1823358" cy="1256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55552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정수형 변수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num1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각각 초기화 하고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문자형 변수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op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선언해 원하는 연산자로 초기화 하세요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num1, num2, op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받아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op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 맞게 연산한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최종 값을 반환해주는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cal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97627"/>
            <a:ext cx="2362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800016"/>
            <a:ext cx="2214578" cy="107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211710"/>
            <a:ext cx="3842175" cy="150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211710"/>
            <a:ext cx="3825504" cy="1483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47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765" y="667783"/>
            <a:ext cx="7812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약수인지 확인하여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false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반환하는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/>
              <a:t>isDivisor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2" y="1612007"/>
            <a:ext cx="4050953" cy="1001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84" y="2733690"/>
            <a:ext cx="1243928" cy="124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88" y="1604363"/>
            <a:ext cx="4104456" cy="1008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52" y="2733690"/>
            <a:ext cx="1243928" cy="11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6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765" y="667783"/>
            <a:ext cx="781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약수를 구하는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getDivisor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419622"/>
            <a:ext cx="51149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003798"/>
            <a:ext cx="32766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2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765" y="667783"/>
            <a:ext cx="781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약수의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합을 구하여 반환하는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getSumOfDivisors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03598"/>
            <a:ext cx="596265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10" y="3507854"/>
            <a:ext cx="302572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5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9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765" y="667783"/>
            <a:ext cx="7812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startValue~endValue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까지의 숫자 중 완전수를 출력하는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getPerfectNumber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563638"/>
            <a:ext cx="554355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47814"/>
            <a:ext cx="3200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3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479" y="4742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기본 구조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59632" y="2252047"/>
            <a:ext cx="7029556" cy="210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600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7" name="Picture 2" descr="C:\Users\JYW\Desktop\20150421_1025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77" y="2406100"/>
            <a:ext cx="6797023" cy="17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 설명선 57"/>
          <p:cNvSpPr/>
          <p:nvPr/>
        </p:nvSpPr>
        <p:spPr>
          <a:xfrm>
            <a:off x="1086359" y="967965"/>
            <a:ext cx="1325402" cy="339390"/>
          </a:xfrm>
          <a:prstGeom prst="wedgeRectCallout">
            <a:avLst>
              <a:gd name="adj1" fmla="val -3372"/>
              <a:gd name="adj2" fmla="val 39433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접근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제한자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사각형 설명선 58"/>
          <p:cNvSpPr/>
          <p:nvPr/>
        </p:nvSpPr>
        <p:spPr>
          <a:xfrm>
            <a:off x="2267744" y="1448705"/>
            <a:ext cx="1269164" cy="329226"/>
          </a:xfrm>
          <a:prstGeom prst="wedgeRectCallout">
            <a:avLst>
              <a:gd name="adj1" fmla="val -13481"/>
              <a:gd name="adj2" fmla="val 27305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리턴 타입</a:t>
            </a:r>
          </a:p>
        </p:txBody>
      </p:sp>
      <p:sp>
        <p:nvSpPr>
          <p:cNvPr id="60" name="사각형 설명선 59"/>
          <p:cNvSpPr/>
          <p:nvPr/>
        </p:nvSpPr>
        <p:spPr>
          <a:xfrm>
            <a:off x="3679777" y="1036505"/>
            <a:ext cx="1485189" cy="351904"/>
          </a:xfrm>
          <a:prstGeom prst="wedgeRectCallout">
            <a:avLst>
              <a:gd name="adj1" fmla="val -34617"/>
              <a:gd name="adj2" fmla="val 38225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이름</a:t>
            </a:r>
          </a:p>
        </p:txBody>
      </p:sp>
      <p:sp>
        <p:nvSpPr>
          <p:cNvPr id="61" name="사각형 설명선 60"/>
          <p:cNvSpPr/>
          <p:nvPr/>
        </p:nvSpPr>
        <p:spPr>
          <a:xfrm>
            <a:off x="5724128" y="1388409"/>
            <a:ext cx="1758431" cy="359634"/>
          </a:xfrm>
          <a:prstGeom prst="wedgeRectCallout">
            <a:avLst>
              <a:gd name="adj1" fmla="val -47116"/>
              <a:gd name="adj2" fmla="val 24876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매개변수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사각형 설명선 62"/>
          <p:cNvSpPr/>
          <p:nvPr/>
        </p:nvSpPr>
        <p:spPr>
          <a:xfrm>
            <a:off x="4776656" y="3651870"/>
            <a:ext cx="1485189" cy="351904"/>
          </a:xfrm>
          <a:prstGeom prst="wedgeRectCallout">
            <a:avLst>
              <a:gd name="adj1" fmla="val -75128"/>
              <a:gd name="adj2" fmla="val -543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반환데이터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5377" y="2499742"/>
            <a:ext cx="110839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81306" y="2499742"/>
            <a:ext cx="623223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104529" y="2499742"/>
            <a:ext cx="146747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573041" y="2499742"/>
            <a:ext cx="316731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80887" y="3339357"/>
            <a:ext cx="2303081" cy="3473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5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4" grpId="0"/>
      <p:bldP spid="55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2" grpId="0" animBg="1"/>
      <p:bldP spid="64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1779662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메소드의 필요성을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메소드의 종류와 사용법을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메소드를 활용하여 간단한 예제를 작성할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6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43714" y="2663442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20143" y="2339189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2376052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3297" y="228371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감사합니다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9982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Ice Break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7966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태어난 달에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곱해주세요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6268F-AD76-4BE0-A065-05C6F6329045}"/>
              </a:ext>
            </a:extLst>
          </p:cNvPr>
          <p:cNvSpPr txBox="1"/>
          <p:nvPr/>
        </p:nvSpPr>
        <p:spPr>
          <a:xfrm>
            <a:off x="2339752" y="799003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원호의 생일 맞추기 프로그램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2E9B3-FB79-4EDD-9BD7-3A3065F9EB7F}"/>
              </a:ext>
            </a:extLst>
          </p:cNvPr>
          <p:cNvSpPr txBox="1"/>
          <p:nvPr/>
        </p:nvSpPr>
        <p:spPr>
          <a:xfrm>
            <a:off x="2915816" y="257560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ko-KR" altLang="en-US" sz="24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1F11C-36DD-4B43-B9D6-D2A8FB9CE760}"/>
              </a:ext>
            </a:extLst>
          </p:cNvPr>
          <p:cNvSpPr txBox="1"/>
          <p:nvPr/>
        </p:nvSpPr>
        <p:spPr>
          <a:xfrm>
            <a:off x="2699792" y="2532740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 값에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9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더해주세요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E2224-2C4C-4017-AEA5-9C2AB36B038C}"/>
              </a:ext>
            </a:extLst>
          </p:cNvPr>
          <p:cNvSpPr txBox="1"/>
          <p:nvPr/>
        </p:nvSpPr>
        <p:spPr>
          <a:xfrm>
            <a:off x="2699792" y="4004753"/>
            <a:ext cx="3632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4.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태어난 날을 더해주세요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A2279-106C-40ED-9BB7-EA68949BB280}"/>
              </a:ext>
            </a:extLst>
          </p:cNvPr>
          <p:cNvSpPr txBox="1"/>
          <p:nvPr/>
        </p:nvSpPr>
        <p:spPr>
          <a:xfrm>
            <a:off x="2699792" y="3291830"/>
            <a:ext cx="396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3.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나온 값에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25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곱해주세요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1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Ice Break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C6268F-AD76-4BE0-A065-05C6F6329045}"/>
              </a:ext>
            </a:extLst>
          </p:cNvPr>
          <p:cNvSpPr txBox="1"/>
          <p:nvPr/>
        </p:nvSpPr>
        <p:spPr>
          <a:xfrm>
            <a:off x="2553624" y="795160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원호의 생일 맞추기 프로그램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7A74AF-C864-40E1-89CE-82400903378F}"/>
              </a:ext>
            </a:extLst>
          </p:cNvPr>
          <p:cNvGrpSpPr/>
          <p:nvPr/>
        </p:nvGrpSpPr>
        <p:grpSpPr>
          <a:xfrm>
            <a:off x="563653" y="1713047"/>
            <a:ext cx="3979942" cy="3071338"/>
            <a:chOff x="736074" y="1904870"/>
            <a:chExt cx="2962275" cy="2286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19DBA3-8A40-4257-9CF2-7C0BD8F0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074" y="1904870"/>
              <a:ext cx="2105025" cy="7334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62DF8E-43B5-4880-81EA-FE7DDE578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074" y="2638295"/>
              <a:ext cx="2962275" cy="155257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DC961B-EA33-439D-8ECD-581B5E91D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20" y="1717847"/>
            <a:ext cx="2747802" cy="980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1A9A78-08EA-4F6D-88B2-0DA5DB779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759" y="2796265"/>
            <a:ext cx="4202528" cy="19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Ice Break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2E8C8B-528E-4D53-917F-F2AA989746EE}"/>
              </a:ext>
            </a:extLst>
          </p:cNvPr>
          <p:cNvGrpSpPr/>
          <p:nvPr/>
        </p:nvGrpSpPr>
        <p:grpSpPr>
          <a:xfrm>
            <a:off x="1979712" y="555526"/>
            <a:ext cx="4689947" cy="4396410"/>
            <a:chOff x="2483768" y="540245"/>
            <a:chExt cx="4689947" cy="43964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3A9EDB5-4010-4DA6-9DB5-93423C366485}"/>
                </a:ext>
              </a:extLst>
            </p:cNvPr>
            <p:cNvGrpSpPr/>
            <p:nvPr/>
          </p:nvGrpSpPr>
          <p:grpSpPr>
            <a:xfrm>
              <a:off x="2483768" y="540245"/>
              <a:ext cx="4689947" cy="3777084"/>
              <a:chOff x="1603408" y="869829"/>
              <a:chExt cx="4689947" cy="377708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419DBA3-8A40-4257-9CF2-7C0BD8F08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3613" y="869829"/>
                <a:ext cx="1693616" cy="590084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A62DF8E-43B5-4880-81EA-FE7DDE578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0549" y="2701716"/>
                <a:ext cx="1912340" cy="1002288"/>
              </a:xfrm>
              <a:prstGeom prst="rect">
                <a:avLst/>
              </a:prstGeom>
            </p:spPr>
          </p:pic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EBE9DEA-18D8-4907-8516-3BE5F8BF369D}"/>
                  </a:ext>
                </a:extLst>
              </p:cNvPr>
              <p:cNvGrpSpPr/>
              <p:nvPr/>
            </p:nvGrpSpPr>
            <p:grpSpPr>
              <a:xfrm>
                <a:off x="1603408" y="1601395"/>
                <a:ext cx="4689947" cy="3045518"/>
                <a:chOff x="3131840" y="1251166"/>
                <a:chExt cx="2808312" cy="2592881"/>
              </a:xfrm>
            </p:grpSpPr>
            <p:grpSp>
              <p:nvGrpSpPr>
                <p:cNvPr id="15" name="그룹 36">
                  <a:extLst>
                    <a:ext uri="{FF2B5EF4-FFF2-40B4-BE49-F238E27FC236}">
                      <a16:creationId xmlns:a16="http://schemas.microsoft.com/office/drawing/2014/main" id="{137F520B-12AF-4AE6-AB16-92776BFC968F}"/>
                    </a:ext>
                  </a:extLst>
                </p:cNvPr>
                <p:cNvGrpSpPr/>
                <p:nvPr/>
              </p:nvGrpSpPr>
              <p:grpSpPr>
                <a:xfrm>
                  <a:off x="3131840" y="1492424"/>
                  <a:ext cx="2808312" cy="2232248"/>
                  <a:chOff x="2843808" y="2212504"/>
                  <a:chExt cx="2808312" cy="2232248"/>
                </a:xfrm>
              </p:grpSpPr>
              <p:grpSp>
                <p:nvGrpSpPr>
                  <p:cNvPr id="21" name="그룹 29">
                    <a:extLst>
                      <a:ext uri="{FF2B5EF4-FFF2-40B4-BE49-F238E27FC236}">
                        <a16:creationId xmlns:a16="http://schemas.microsoft.com/office/drawing/2014/main" id="{68CBEC05-A8AB-4D52-AF13-D7255F13AEA1}"/>
                      </a:ext>
                    </a:extLst>
                  </p:cNvPr>
                  <p:cNvGrpSpPr/>
                  <p:nvPr/>
                </p:nvGrpSpPr>
                <p:grpSpPr>
                  <a:xfrm>
                    <a:off x="2843808" y="2212504"/>
                    <a:ext cx="2808312" cy="1656184"/>
                    <a:chOff x="2843808" y="2212504"/>
                    <a:chExt cx="2808312" cy="1656184"/>
                  </a:xfrm>
                </p:grpSpPr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id="{780AD44A-A310-422A-8157-6720B25720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55976" y="2212504"/>
                      <a:ext cx="216024" cy="576064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842DD68E-2DA7-494D-87E5-4E28485F16F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076056" y="2212504"/>
                      <a:ext cx="216024" cy="576064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직선 연결선 31">
                      <a:extLst>
                        <a:ext uri="{FF2B5EF4-FFF2-40B4-BE49-F238E27FC236}">
                          <a16:creationId xmlns:a16="http://schemas.microsoft.com/office/drawing/2014/main" id="{DB699A76-5720-4EA9-8E4C-6C829EC3FE1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43808" y="2788568"/>
                      <a:ext cx="1728192" cy="0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직선 연결선 34">
                      <a:extLst>
                        <a:ext uri="{FF2B5EF4-FFF2-40B4-BE49-F238E27FC236}">
                          <a16:creationId xmlns:a16="http://schemas.microsoft.com/office/drawing/2014/main" id="{4CCC8A7A-F683-42A6-8951-F77A0715DE0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43808" y="2788568"/>
                      <a:ext cx="0" cy="1080120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직선 연결선 35">
                      <a:extLst>
                        <a:ext uri="{FF2B5EF4-FFF2-40B4-BE49-F238E27FC236}">
                          <a16:creationId xmlns:a16="http://schemas.microsoft.com/office/drawing/2014/main" id="{9541B936-26CB-4259-8122-12B1C18EFF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076056" y="2788568"/>
                      <a:ext cx="576064" cy="0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그룹 30">
                    <a:extLst>
                      <a:ext uri="{FF2B5EF4-FFF2-40B4-BE49-F238E27FC236}">
                        <a16:creationId xmlns:a16="http://schemas.microsoft.com/office/drawing/2014/main" id="{08BB7AE2-7FC3-407F-A746-F5A387D3CED5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2843808" y="2788568"/>
                    <a:ext cx="2808312" cy="1656184"/>
                    <a:chOff x="2843808" y="2212504"/>
                    <a:chExt cx="2808312" cy="1656184"/>
                  </a:xfrm>
                </p:grpSpPr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id="{AE4D97F8-917E-4A3F-8DAD-F0617CACBB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55976" y="2212504"/>
                      <a:ext cx="216024" cy="576064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직선 연결선 24">
                      <a:extLst>
                        <a:ext uri="{FF2B5EF4-FFF2-40B4-BE49-F238E27FC236}">
                          <a16:creationId xmlns:a16="http://schemas.microsoft.com/office/drawing/2014/main" id="{08E302C0-D2F2-4E3A-A813-D72502092A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076056" y="2212504"/>
                      <a:ext cx="216024" cy="576064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id="{D647410B-EB77-4072-97F3-0D1983ACE2F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43808" y="2788568"/>
                      <a:ext cx="1728192" cy="0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C796030E-4E09-4E01-A9C3-8743F7424F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43808" y="2788568"/>
                      <a:ext cx="0" cy="1080120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직선 연결선 28">
                      <a:extLst>
                        <a:ext uri="{FF2B5EF4-FFF2-40B4-BE49-F238E27FC236}">
                          <a16:creationId xmlns:a16="http://schemas.microsoft.com/office/drawing/2014/main" id="{C688EB01-6946-4399-A217-2F902CE82A2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076056" y="2788568"/>
                      <a:ext cx="576064" cy="0"/>
                    </a:xfrm>
                    <a:prstGeom prst="line">
                      <a:avLst/>
                    </a:prstGeom>
                    <a:ln w="254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070547-AF27-4AE1-86BE-0A9D552B8E37}"/>
                    </a:ext>
                  </a:extLst>
                </p:cNvPr>
                <p:cNvSpPr txBox="1"/>
                <p:nvPr/>
              </p:nvSpPr>
              <p:spPr>
                <a:xfrm>
                  <a:off x="3131840" y="2156708"/>
                  <a:ext cx="1394565" cy="497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200" dirty="0">
                      <a:solidFill>
                        <a:srgbClr val="595959"/>
                      </a:solidFill>
                      <a:latin typeface="나눔스퀘어 Bold" pitchFamily="50" charset="-127"/>
                      <a:ea typeface="나눔스퀘어 Bold" pitchFamily="50" charset="-127"/>
                    </a:rPr>
                    <a:t>함수</a:t>
                  </a:r>
                  <a:r>
                    <a:rPr lang="en-US" altLang="ko-KR" sz="3200" dirty="0">
                      <a:solidFill>
                        <a:srgbClr val="595959"/>
                      </a:solidFill>
                      <a:latin typeface="나눔스퀘어 Bold" pitchFamily="50" charset="-127"/>
                      <a:ea typeface="나눔스퀘어 Bold" pitchFamily="50" charset="-127"/>
                    </a:rPr>
                    <a:t> f(x)</a:t>
                  </a:r>
                  <a:endParaRPr lang="ko-KR" altLang="en-US" sz="3200" dirty="0">
                    <a:solidFill>
                      <a:srgbClr val="595959"/>
                    </a:solidFill>
                    <a:latin typeface="나눔스퀘어 Bold" pitchFamily="50" charset="-127"/>
                    <a:ea typeface="나눔스퀘어 Bold" pitchFamily="50" charset="-127"/>
                  </a:endParaRPr>
                </a:p>
              </p:txBody>
            </p:sp>
            <p:sp>
              <p:nvSpPr>
                <p:cNvPr id="17" name="아래쪽 화살표 16">
                  <a:extLst>
                    <a:ext uri="{FF2B5EF4-FFF2-40B4-BE49-F238E27FC236}">
                      <a16:creationId xmlns:a16="http://schemas.microsoft.com/office/drawing/2014/main" id="{B39CFDD3-60AA-431F-BC0C-AF795778766C}"/>
                    </a:ext>
                  </a:extLst>
                </p:cNvPr>
                <p:cNvSpPr/>
                <p:nvPr/>
              </p:nvSpPr>
              <p:spPr>
                <a:xfrm>
                  <a:off x="5040051" y="1251166"/>
                  <a:ext cx="216025" cy="388844"/>
                </a:xfrm>
                <a:prstGeom prst="downArrow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8" name="아래쪽 화살표 17">
                  <a:extLst>
                    <a:ext uri="{FF2B5EF4-FFF2-40B4-BE49-F238E27FC236}">
                      <a16:creationId xmlns:a16="http://schemas.microsoft.com/office/drawing/2014/main" id="{8C3BDF26-9F21-48AF-8F17-CDA32EEC9BCE}"/>
                    </a:ext>
                  </a:extLst>
                </p:cNvPr>
                <p:cNvSpPr/>
                <p:nvPr/>
              </p:nvSpPr>
              <p:spPr>
                <a:xfrm>
                  <a:off x="3841605" y="3436640"/>
                  <a:ext cx="226338" cy="407407"/>
                </a:xfrm>
                <a:prstGeom prst="downArrow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E335DC1-0F26-41CA-B3D4-E950DA4FE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043" y="4349534"/>
              <a:ext cx="1649277" cy="587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964" y="347118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반복적으로 사용되는 코드를 줄이기 위해서 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964" y="398887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어떤 작업을 수행하기 위한 명령문의 집합</a:t>
            </a:r>
          </a:p>
        </p:txBody>
      </p:sp>
      <p:sp>
        <p:nvSpPr>
          <p:cNvPr id="39" name="제목 12">
            <a:extLst>
              <a:ext uri="{FF2B5EF4-FFF2-40B4-BE49-F238E27FC236}">
                <a16:creationId xmlns:a16="http://schemas.microsoft.com/office/drawing/2014/main" id="{93BF4D5D-6CA9-4DA8-9920-C0A1CB1C4264}"/>
              </a:ext>
            </a:extLst>
          </p:cNvPr>
          <p:cNvSpPr txBox="1">
            <a:spLocks/>
          </p:cNvSpPr>
          <p:nvPr/>
        </p:nvSpPr>
        <p:spPr>
          <a:xfrm>
            <a:off x="525318" y="785291"/>
            <a:ext cx="8093363" cy="1368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메소드</a:t>
            </a: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(method)</a:t>
            </a:r>
            <a:b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 - </a:t>
            </a:r>
            <a:r>
              <a:rPr lang="ko-KR" altLang="en-US" sz="2800" dirty="0"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수학의 함수와 유사한 개념 </a:t>
            </a:r>
            <a:r>
              <a:rPr lang="en-US" altLang="ko-KR" sz="2800" dirty="0"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800" dirty="0"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 - </a:t>
            </a:r>
            <a:r>
              <a:rPr lang="ko-KR" altLang="en-US" sz="2800" dirty="0"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입력 값을 받아</a:t>
            </a:r>
            <a:r>
              <a:rPr lang="en-US" altLang="ko-KR" sz="2800" dirty="0"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dirty="0">
                <a:solidFill>
                  <a:srgbClr val="282828"/>
                </a:solidFill>
                <a:latin typeface="나눔스퀘어 Bold" pitchFamily="50" charset="-127"/>
                <a:ea typeface="나눔스퀘어 Bold" pitchFamily="50" charset="-127"/>
              </a:rPr>
              <a:t>결과를 도출해 내는 방식</a:t>
            </a:r>
            <a:endParaRPr lang="ko-KR" altLang="en-US" sz="3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282828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3620C-CD43-4D6B-95D4-A8EE3665676F}"/>
              </a:ext>
            </a:extLst>
          </p:cNvPr>
          <p:cNvSpPr txBox="1"/>
          <p:nvPr/>
        </p:nvSpPr>
        <p:spPr>
          <a:xfrm>
            <a:off x="525318" y="2704591"/>
            <a:ext cx="487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메소드를 사용 하는 이유</a:t>
            </a:r>
          </a:p>
        </p:txBody>
      </p:sp>
    </p:spTree>
    <p:extLst>
      <p:ext uri="{BB962C8B-B14F-4D97-AF65-F5344CB8AC3E}">
        <p14:creationId xmlns:p14="http://schemas.microsoft.com/office/powerpoint/2010/main" val="39893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479" y="4742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기본 구조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59632" y="2252047"/>
            <a:ext cx="7029556" cy="210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600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7" name="Picture 2" descr="C:\Users\JYW\Desktop\20150421_1025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77" y="2406100"/>
            <a:ext cx="6797023" cy="17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 설명선 57"/>
          <p:cNvSpPr/>
          <p:nvPr/>
        </p:nvSpPr>
        <p:spPr>
          <a:xfrm>
            <a:off x="1086359" y="967965"/>
            <a:ext cx="1325402" cy="339390"/>
          </a:xfrm>
          <a:prstGeom prst="wedgeRectCallout">
            <a:avLst>
              <a:gd name="adj1" fmla="val -3372"/>
              <a:gd name="adj2" fmla="val 39433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접근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제한자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사각형 설명선 58"/>
          <p:cNvSpPr/>
          <p:nvPr/>
        </p:nvSpPr>
        <p:spPr>
          <a:xfrm>
            <a:off x="2267744" y="1448705"/>
            <a:ext cx="1269164" cy="329226"/>
          </a:xfrm>
          <a:prstGeom prst="wedgeRectCallout">
            <a:avLst>
              <a:gd name="adj1" fmla="val -13481"/>
              <a:gd name="adj2" fmla="val 27305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리턴 타입</a:t>
            </a:r>
          </a:p>
        </p:txBody>
      </p:sp>
      <p:sp>
        <p:nvSpPr>
          <p:cNvPr id="60" name="사각형 설명선 59"/>
          <p:cNvSpPr/>
          <p:nvPr/>
        </p:nvSpPr>
        <p:spPr>
          <a:xfrm>
            <a:off x="3679777" y="1036505"/>
            <a:ext cx="1485189" cy="351904"/>
          </a:xfrm>
          <a:prstGeom prst="wedgeRectCallout">
            <a:avLst>
              <a:gd name="adj1" fmla="val -34617"/>
              <a:gd name="adj2" fmla="val 38225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이름</a:t>
            </a:r>
          </a:p>
        </p:txBody>
      </p:sp>
      <p:sp>
        <p:nvSpPr>
          <p:cNvPr id="61" name="사각형 설명선 60"/>
          <p:cNvSpPr/>
          <p:nvPr/>
        </p:nvSpPr>
        <p:spPr>
          <a:xfrm>
            <a:off x="5724128" y="1388409"/>
            <a:ext cx="1758431" cy="359634"/>
          </a:xfrm>
          <a:prstGeom prst="wedgeRectCallout">
            <a:avLst>
              <a:gd name="adj1" fmla="val -47116"/>
              <a:gd name="adj2" fmla="val 24876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매개변수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사각형 설명선 62"/>
          <p:cNvSpPr/>
          <p:nvPr/>
        </p:nvSpPr>
        <p:spPr>
          <a:xfrm>
            <a:off x="4776656" y="3651870"/>
            <a:ext cx="1485189" cy="351904"/>
          </a:xfrm>
          <a:prstGeom prst="wedgeRectCallout">
            <a:avLst>
              <a:gd name="adj1" fmla="val -75128"/>
              <a:gd name="adj2" fmla="val -543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반환데이터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5377" y="2499742"/>
            <a:ext cx="110839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81306" y="2499742"/>
            <a:ext cx="623223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104529" y="2499742"/>
            <a:ext cx="146747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573041" y="2499742"/>
            <a:ext cx="3167311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80887" y="3339357"/>
            <a:ext cx="2303081" cy="3473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4" grpId="0"/>
      <p:bldP spid="55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2" grpId="0" animBg="1"/>
      <p:bldP spid="64" grpId="0" animBg="1"/>
      <p:bldP spid="67" grpId="0" animBg="1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479" y="4742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기본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57AFAF-38D7-4EA8-A2EC-5D7F43D4470A}"/>
              </a:ext>
            </a:extLst>
          </p:cNvPr>
          <p:cNvGrpSpPr/>
          <p:nvPr/>
        </p:nvGrpSpPr>
        <p:grpSpPr>
          <a:xfrm>
            <a:off x="729289" y="974457"/>
            <a:ext cx="7029556" cy="2104948"/>
            <a:chOff x="1259632" y="2252047"/>
            <a:chExt cx="7029556" cy="2104948"/>
          </a:xfrm>
        </p:grpSpPr>
        <p:sp>
          <p:nvSpPr>
            <p:cNvPr id="55" name="직사각형 54"/>
            <p:cNvSpPr/>
            <p:nvPr/>
          </p:nvSpPr>
          <p:spPr>
            <a:xfrm>
              <a:off x="1259632" y="2252047"/>
              <a:ext cx="7029556" cy="21049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57" name="Picture 2" descr="C:\Users\JYW\Desktop\20150421_10253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77" y="2406100"/>
              <a:ext cx="6797023" cy="1791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2481306" y="2499742"/>
              <a:ext cx="623223" cy="43204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80887" y="3339357"/>
              <a:ext cx="2303081" cy="34734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19A8EA-DD06-43B4-BB6C-A4DBDF1BEB8F}"/>
              </a:ext>
            </a:extLst>
          </p:cNvPr>
          <p:cNvGrpSpPr/>
          <p:nvPr/>
        </p:nvGrpSpPr>
        <p:grpSpPr>
          <a:xfrm>
            <a:off x="658890" y="3173047"/>
            <a:ext cx="6479125" cy="1816463"/>
            <a:chOff x="755576" y="2716560"/>
            <a:chExt cx="6479125" cy="18164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F7F476-12B7-4C12-A678-1CDAEA3C8774}"/>
                </a:ext>
              </a:extLst>
            </p:cNvPr>
            <p:cNvSpPr txBox="1"/>
            <p:nvPr/>
          </p:nvSpPr>
          <p:spPr>
            <a:xfrm>
              <a:off x="755576" y="2716560"/>
              <a:ext cx="2646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ko-KR" altLang="en-US" sz="2000" b="1" dirty="0">
                  <a:solidFill>
                    <a:srgbClr val="595959"/>
                  </a:solidFill>
                  <a:latin typeface="나눔스퀘어 Bold" pitchFamily="50" charset="-127"/>
                  <a:ea typeface="나눔스퀘어 Bold" pitchFamily="50" charset="-127"/>
                </a:rPr>
                <a:t>리턴 타입 이란</a:t>
              </a:r>
              <a:r>
                <a:rPr lang="en-US" altLang="ko-KR" sz="2000" b="1" dirty="0">
                  <a:solidFill>
                    <a:srgbClr val="595959"/>
                  </a:solidFill>
                  <a:latin typeface="나눔스퀘어 Bold" pitchFamily="50" charset="-127"/>
                  <a:ea typeface="나눔스퀘어 Bold" pitchFamily="50" charset="-127"/>
                </a:rPr>
                <a:t>?</a:t>
              </a:r>
              <a:endParaRPr lang="ko-KR" altLang="en-US" sz="2000" b="1" dirty="0">
                <a:solidFill>
                  <a:srgbClr val="595959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6B0E1-1FD6-4638-BB94-0AFA28A17301}"/>
                </a:ext>
              </a:extLst>
            </p:cNvPr>
            <p:cNvSpPr txBox="1"/>
            <p:nvPr/>
          </p:nvSpPr>
          <p:spPr>
            <a:xfrm>
              <a:off x="904122" y="3116670"/>
              <a:ext cx="633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메소드의 수행결과를 어떤 자료형으로 반환할 것인지 알려주는 것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D36D15-DD66-49AA-A302-F89532B868C0}"/>
                </a:ext>
              </a:extLst>
            </p:cNvPr>
            <p:cNvSpPr txBox="1"/>
            <p:nvPr/>
          </p:nvSpPr>
          <p:spPr>
            <a:xfrm>
              <a:off x="896862" y="3517360"/>
              <a:ext cx="426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아무것도 반환하지 않을 경우엔 </a:t>
              </a:r>
              <a:r>
                <a:rPr lang="en-US" altLang="ko-KR" dirty="0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void</a:t>
              </a:r>
              <a:r>
                <a:rPr lang="ko-KR" altLang="en-US" dirty="0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를 작성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C17DC4-25DC-45DF-BFF6-C0A3AD23F413}"/>
                </a:ext>
              </a:extLst>
            </p:cNvPr>
            <p:cNvSpPr txBox="1"/>
            <p:nvPr/>
          </p:nvSpPr>
          <p:spPr>
            <a:xfrm>
              <a:off x="904122" y="3886692"/>
              <a:ext cx="5124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결과값을 반환하는 경우에는 </a:t>
              </a:r>
              <a:r>
                <a:rPr lang="ko-KR" altLang="en-US" dirty="0">
                  <a:solidFill>
                    <a:srgbClr val="EA428A"/>
                  </a:solidFill>
                  <a:latin typeface="나눔스퀘어" pitchFamily="50" charset="-127"/>
                  <a:ea typeface="나눔스퀘어" pitchFamily="50" charset="-127"/>
                </a:rPr>
                <a:t>반드시 </a:t>
              </a:r>
              <a:r>
                <a:rPr lang="en-US" altLang="ko-KR" dirty="0">
                  <a:solidFill>
                    <a:srgbClr val="EA428A"/>
                  </a:solidFill>
                  <a:latin typeface="나눔스퀘어" pitchFamily="50" charset="-127"/>
                  <a:ea typeface="나눔스퀘어" pitchFamily="50" charset="-127"/>
                </a:rPr>
                <a:t>return</a:t>
              </a:r>
              <a:r>
                <a:rPr lang="ko-KR" altLang="en-US" dirty="0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문을 사용</a:t>
              </a:r>
              <a:endParaRPr lang="en-US" altLang="ko-KR" dirty="0">
                <a:solidFill>
                  <a:srgbClr val="646464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r>
                <a:rPr lang="ko-KR" altLang="en-US" dirty="0" err="1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리턴타입에</a:t>
              </a:r>
              <a:r>
                <a:rPr lang="ko-KR" altLang="en-US" dirty="0">
                  <a:solidFill>
                    <a:srgbClr val="646464"/>
                  </a:solidFill>
                  <a:latin typeface="나눔스퀘어" pitchFamily="50" charset="-127"/>
                  <a:ea typeface="나눔스퀘어" pitchFamily="50" charset="-127"/>
                </a:rPr>
                <a:t> 맞는 자료형을 반환하도록 해야함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(Method)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479" y="47426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메소드의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기본 구조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746514" y="2580045"/>
            <a:ext cx="0" cy="5089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JYW\Desktop\20150421_1043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0" y="935929"/>
            <a:ext cx="4040308" cy="143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JYW\Desktop\20150421_1043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22" y="922733"/>
            <a:ext cx="358543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JYW\Desktop\20150421_104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53" y="3304977"/>
            <a:ext cx="3495961" cy="169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5580" y="3445421"/>
            <a:ext cx="3921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메소드가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결과값을 반환하는 경우에는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내에 반드시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return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문을 사용해서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리턴타입에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맞는 결과값을 호출한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에게 반환하도록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해야함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7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4" grpId="0"/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13492</TotalTime>
  <Words>394</Words>
  <Application>Microsoft Office PowerPoint</Application>
  <PresentationFormat>화면 슬라이드 쇼(16:9)</PresentationFormat>
  <Paragraphs>112</Paragraphs>
  <Slides>20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10X10 Bold</vt:lpstr>
      <vt:lpstr>Rix고딕 B</vt:lpstr>
      <vt:lpstr>나눔바른고딕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박 원호</cp:lastModifiedBy>
  <cp:revision>739</cp:revision>
  <dcterms:created xsi:type="dcterms:W3CDTF">2015-03-17T10:14:13Z</dcterms:created>
  <dcterms:modified xsi:type="dcterms:W3CDTF">2019-05-01T09:30:06Z</dcterms:modified>
</cp:coreProperties>
</file>