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392" r:id="rId4"/>
    <p:sldId id="393" r:id="rId5"/>
    <p:sldId id="347" r:id="rId6"/>
    <p:sldId id="332" r:id="rId7"/>
    <p:sldId id="378" r:id="rId8"/>
    <p:sldId id="336" r:id="rId9"/>
    <p:sldId id="394" r:id="rId10"/>
    <p:sldId id="348" r:id="rId11"/>
    <p:sldId id="351" r:id="rId12"/>
    <p:sldId id="372" r:id="rId13"/>
    <p:sldId id="376" r:id="rId14"/>
    <p:sldId id="384" r:id="rId15"/>
    <p:sldId id="385" r:id="rId16"/>
    <p:sldId id="386" r:id="rId17"/>
    <p:sldId id="379" r:id="rId18"/>
    <p:sldId id="395" r:id="rId19"/>
    <p:sldId id="396" r:id="rId20"/>
  </p:sldIdLst>
  <p:sldSz cx="9144000" cy="5143500" type="screen16x9"/>
  <p:notesSz cx="6858000" cy="9144000"/>
  <p:embeddedFontLst>
    <p:embeddedFont>
      <p:font typeface="10X10" panose="020B0600000101010101" charset="-127"/>
      <p:regular r:id="rId22"/>
    </p:embeddedFont>
    <p:embeddedFont>
      <p:font typeface="10X10 Bold" panose="020B0600000101010101" charset="-127"/>
      <p:regular r:id="rId23"/>
    </p:embeddedFont>
    <p:embeddedFont>
      <p:font typeface="나눔바른고딕" panose="020B0603020101020101" pitchFamily="50" charset="-127"/>
      <p:regular r:id="rId24"/>
      <p:bold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  <a:srgbClr val="F7F7F7"/>
    <a:srgbClr val="FBFBFB"/>
    <a:srgbClr val="F4F4F4"/>
    <a:srgbClr val="DC3434"/>
    <a:srgbClr val="F5F5F5"/>
    <a:srgbClr val="F2F2F2"/>
    <a:srgbClr val="F3F3F3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866" autoAdjust="0"/>
  </p:normalViewPr>
  <p:slideViewPr>
    <p:cSldViewPr>
      <p:cViewPr varScale="1">
        <p:scale>
          <a:sx n="99" d="100"/>
          <a:sy n="99" d="100"/>
        </p:scale>
        <p:origin x="97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hanghozz.tistory.com/entry/%EC%B0%B8%EC%A1%B0%EB%B3%80%EC%88%98%EC%9D%98-%EB%8C%80%ED%95%9C-%EC%84%A4%EB%AA%85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03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325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59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303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7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496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497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5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41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419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 번째 사진은 </a:t>
            </a:r>
            <a:r>
              <a:rPr lang="ko-KR" altLang="en-US" dirty="0" err="1"/>
              <a:t>어떤게</a:t>
            </a:r>
            <a:r>
              <a:rPr lang="ko-KR" altLang="en-US" dirty="0"/>
              <a:t> 나열되어 있죠</a:t>
            </a:r>
            <a:r>
              <a:rPr lang="en-US" altLang="ko-KR" dirty="0"/>
              <a:t>? </a:t>
            </a:r>
            <a:r>
              <a:rPr lang="ko-KR" altLang="en-US" dirty="0"/>
              <a:t>신발이죠</a:t>
            </a:r>
            <a:r>
              <a:rPr lang="en-US" altLang="ko-KR" dirty="0"/>
              <a:t>? </a:t>
            </a:r>
            <a:r>
              <a:rPr lang="ko-KR" altLang="en-US" dirty="0"/>
              <a:t>그러면 저건 신발장이라고 볼 수가 있겠죠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신발들만 놓을 수 있는 공간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 </a:t>
            </a:r>
            <a:r>
              <a:rPr lang="ko-KR" altLang="en-US" dirty="0" err="1"/>
              <a:t>사진은요</a:t>
            </a:r>
            <a:r>
              <a:rPr lang="en-US" altLang="ko-KR" dirty="0"/>
              <a:t>? </a:t>
            </a:r>
            <a:r>
              <a:rPr lang="ko-KR" altLang="en-US" dirty="0"/>
              <a:t>저게 뭘까요</a:t>
            </a:r>
            <a:r>
              <a:rPr lang="en-US" altLang="ko-KR" dirty="0"/>
              <a:t>? </a:t>
            </a:r>
            <a:r>
              <a:rPr lang="ko-KR" altLang="en-US" dirty="0" err="1"/>
              <a:t>와인이에요</a:t>
            </a:r>
            <a:r>
              <a:rPr lang="ko-KR" altLang="en-US" dirty="0"/>
              <a:t> 그러면 저기는 와인저장고로 볼 수가 있겠죠</a:t>
            </a:r>
            <a:r>
              <a:rPr lang="en-US" altLang="ko-KR" dirty="0"/>
              <a:t>? </a:t>
            </a:r>
            <a:r>
              <a:rPr lang="ko-KR" altLang="en-US" dirty="0"/>
              <a:t>와인만 저장하는 공간이죠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이렇게 신발장에는 신발만 놓을 수 있고 와인저장고에는 와인만 놓을 수 있는 공간이 있는 것처럼 </a:t>
            </a:r>
            <a:r>
              <a:rPr lang="ko-KR" altLang="en-US" dirty="0" err="1"/>
              <a:t>프로그링</a:t>
            </a:r>
            <a:r>
              <a:rPr lang="ko-KR" altLang="en-US" dirty="0"/>
              <a:t> 언어에서도 같은 타입의 데이터를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공간에 묶어서 다루는 것을 배열이라고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67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레퍼런스변수란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값을 의미하는게 아니라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값을 저장할 수 있는 메모리상의 공간을 의미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http://changhozz.tistory.com/entry/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참조변수의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대한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설명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changhozz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56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90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74797"/>
            <a:chOff x="3020482" y="1902486"/>
            <a:chExt cx="3761184" cy="1074797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JAVA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1859C"/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기초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배열</a:t>
              </a:r>
            </a:p>
          </p:txBody>
        </p:sp>
        <p:cxnSp>
          <p:nvCxnSpPr>
            <p:cNvPr id="6" name="직선 연결선 5"/>
            <p:cNvCxnSpPr>
              <a:stCxn id="4" idx="2"/>
            </p:cNvCxnSpPr>
            <p:nvPr/>
          </p:nvCxnSpPr>
          <p:spPr>
            <a:xfrm>
              <a:off x="4168126" y="2156402"/>
              <a:ext cx="2195285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338896" y="2700284"/>
              <a:ext cx="3112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10X10" panose="020D0604000000000000" pitchFamily="50" charset="-127"/>
                  <a:ea typeface="10X10" panose="020D0604000000000000" pitchFamily="50" charset="-127"/>
                </a:rPr>
                <a:t>KISM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10X10" panose="020D0604000000000000" pitchFamily="50" charset="-127"/>
                <a:ea typeface="10X10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배열을 초기화하면서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9651" y="213798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1221" y="2137985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786974" y="2245142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64000"/>
              </p:ext>
            </p:extLst>
          </p:nvPr>
        </p:nvGraphicFramePr>
        <p:xfrm>
          <a:off x="2572791" y="2137985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3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2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1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18887"/>
              </p:ext>
            </p:extLst>
          </p:nvPr>
        </p:nvGraphicFramePr>
        <p:xfrm>
          <a:off x="3144295" y="2137985"/>
          <a:ext cx="1019596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19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[0]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[1]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[2]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[3]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[4]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1929850" y="2316580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63892" y="216869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floatArray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21214" y="2168698"/>
            <a:ext cx="714380" cy="357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806967" y="2275855"/>
            <a:ext cx="142876" cy="142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548006"/>
              </p:ext>
            </p:extLst>
          </p:nvPr>
        </p:nvGraphicFramePr>
        <p:xfrm>
          <a:off x="6592784" y="2168698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0.01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0.02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0.03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0.04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E22B37"/>
                          </a:solidFill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0.05</a:t>
                      </a:r>
                      <a:endParaRPr lang="ko-KR" altLang="en-US" sz="1200" b="1" dirty="0">
                        <a:solidFill>
                          <a:srgbClr val="E22B37"/>
                        </a:solidFill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08069"/>
              </p:ext>
            </p:extLst>
          </p:nvPr>
        </p:nvGraphicFramePr>
        <p:xfrm>
          <a:off x="7164288" y="2168698"/>
          <a:ext cx="1165616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16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[0]</a:t>
                      </a:r>
                      <a:endParaRPr lang="ko-KR" altLang="en-US" sz="11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[1]</a:t>
                      </a:r>
                      <a:endParaRPr lang="ko-KR" altLang="en-US" sz="11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[2]</a:t>
                      </a:r>
                      <a:endParaRPr lang="ko-KR" altLang="en-US" sz="11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[3]</a:t>
                      </a:r>
                      <a:endParaRPr lang="ko-KR" altLang="en-US" sz="11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floatArray</a:t>
                      </a:r>
                      <a:r>
                        <a:rPr lang="en-US" altLang="ko-KR" sz="11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[4]</a:t>
                      </a:r>
                      <a:endParaRPr lang="ko-KR" altLang="en-US" sz="11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5949843" y="234729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6987" y="908720"/>
            <a:ext cx="6844273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5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12" grpId="0"/>
      <p:bldP spid="13" grpId="0" animBg="1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배열의 크기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473" y="1670861"/>
            <a:ext cx="604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배열의 크기는 배열 </a:t>
            </a:r>
            <a:r>
              <a:rPr lang="ko-KR" altLang="en-US" dirty="0" err="1">
                <a:latin typeface="나눔바른고딕" pitchFamily="50" charset="-127"/>
                <a:ea typeface="나눔바른고딕" pitchFamily="50" charset="-127"/>
              </a:rPr>
              <a:t>래퍼런스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변수를 선언할 때 결정되지 않음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배열의 크기는 배열 생성 시에 결정되며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나중에 바꿀 수 없음</a:t>
            </a: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endParaRPr lang="en-US" altLang="ko-KR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buClr>
                <a:srgbClr val="4D9DCB"/>
              </a:buClr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-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배열의 크기는 배열의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length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라는 속성에 저장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966567"/>
            <a:ext cx="20859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318495"/>
            <a:ext cx="658873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57224" y="96794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배열의 크기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0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560" y="1563638"/>
            <a:ext cx="74213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값 중 짝수인 값만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CE4E1-69A8-48E2-B343-8D5FC3B28127}"/>
              </a:ext>
            </a:extLst>
          </p:cNvPr>
          <p:cNvSpPr txBox="1"/>
          <p:nvPr/>
        </p:nvSpPr>
        <p:spPr>
          <a:xfrm>
            <a:off x="611560" y="917774"/>
            <a:ext cx="74213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부터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20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까지의 숫자가 들어 있는 배열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(</a:t>
            </a:r>
            <a:r>
              <a:rPr lang="en-US" altLang="ko-KR" sz="2000" dirty="0" err="1">
                <a:latin typeface="나눔바른고딕" pitchFamily="50" charset="-127"/>
                <a:ea typeface="나눔바른고딕" pitchFamily="50" charset="-127"/>
              </a:rPr>
              <a:t>intArray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)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을 초기화 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5ABB7A-A0EF-442F-96DF-CE5257D02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09" y="2715766"/>
            <a:ext cx="6943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배열의 값 중 가장 큰 값과 작은 값을 찾아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8A0F1F-010C-4FC3-94E4-B66A8C46E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357" y="2339839"/>
            <a:ext cx="4911286" cy="174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크기가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인 정수형 배열을 생성한다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다음과 같이 정수형 배열에 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5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개의 점수를 입력하여 저장한다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입력된 점수를 모두 출력한다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995686"/>
            <a:ext cx="3317177" cy="248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 중 최고 점수와 최저 점수를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037" y="1816927"/>
            <a:ext cx="3317177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2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실습문제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3020" y="924044"/>
            <a:ext cx="81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D9DCB"/>
              </a:buClr>
              <a:buFont typeface="Wingdings" pitchFamily="2" charset="2"/>
              <a:buChar char="§"/>
            </a:pPr>
            <a:r>
              <a:rPr lang="ko-KR" altLang="en-US" dirty="0">
                <a:latin typeface="나눔바른고딕" pitchFamily="50" charset="-127"/>
                <a:ea typeface="나눔바른고딕" pitchFamily="50" charset="-127"/>
              </a:rPr>
              <a:t> 입력한 점수의 총합과 평균을 출력하세요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09" y="1491630"/>
            <a:ext cx="3062833" cy="31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7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43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과제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1473" y="1125519"/>
            <a:ext cx="8336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1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차원 정수형 배열을 선언한 후 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10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개의 공간으로 생성합니다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>
              <a:lnSpc>
                <a:spcPct val="150000"/>
              </a:lnSpc>
              <a:buClr>
                <a:srgbClr val="4D9DCB"/>
              </a:buClr>
              <a:buFont typeface="Wingdings" pitchFamily="2" charset="2"/>
              <a:buChar char="§"/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숫자를 입력 받아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 배수인 숫자를</a:t>
            </a:r>
            <a:endParaRPr lang="en-US" altLang="ko-KR" sz="2000" dirty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ct val="150000"/>
              </a:lnSpc>
              <a:buClr>
                <a:srgbClr val="4D9DCB"/>
              </a:buClr>
            </a:pP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출력하는 프로그램을 작성하세요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2000" dirty="0">
              <a:latin typeface="나눔바른고딕" pitchFamily="50" charset="-127"/>
              <a:ea typeface="나눔바른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952033"/>
            <a:ext cx="2549809" cy="35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4504C7-5641-49F1-8DB0-508180E4FE08}"/>
              </a:ext>
            </a:extLst>
          </p:cNvPr>
          <p:cNvSpPr txBox="1"/>
          <p:nvPr/>
        </p:nvSpPr>
        <p:spPr>
          <a:xfrm>
            <a:off x="409810" y="819751"/>
            <a:ext cx="565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OO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학교의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과목 시험관리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48FF2-191F-49D1-8E23-AF8010E807E2}"/>
              </a:ext>
            </a:extLst>
          </p:cNvPr>
          <p:cNvSpPr txBox="1"/>
          <p:nvPr/>
        </p:nvSpPr>
        <p:spPr>
          <a:xfrm>
            <a:off x="539552" y="1700674"/>
            <a:ext cx="3814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stu1 = “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차현석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stu1_javaScore = 100;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6266AF-1AF4-4D60-B684-A957C3495622}"/>
              </a:ext>
            </a:extLst>
          </p:cNvPr>
          <p:cNvSpPr txBox="1"/>
          <p:nvPr/>
        </p:nvSpPr>
        <p:spPr>
          <a:xfrm>
            <a:off x="569579" y="2728825"/>
            <a:ext cx="362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stu2 = 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황해도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stu2_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90;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AAC5A-AF26-4D72-9BDE-F86AB25DE2EC}"/>
              </a:ext>
            </a:extLst>
          </p:cNvPr>
          <p:cNvSpPr txBox="1"/>
          <p:nvPr/>
        </p:nvSpPr>
        <p:spPr>
          <a:xfrm>
            <a:off x="569579" y="3756976"/>
            <a:ext cx="362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stu3 = 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박원호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stu3_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80;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E24EC10-34AA-4981-9C45-6E86601943FB}"/>
              </a:ext>
            </a:extLst>
          </p:cNvPr>
          <p:cNvSpPr/>
          <p:nvPr/>
        </p:nvSpPr>
        <p:spPr>
          <a:xfrm>
            <a:off x="4353994" y="2572217"/>
            <a:ext cx="648072" cy="461665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B1168-7DAD-45D1-97D4-7B0E0CB78FEE}"/>
              </a:ext>
            </a:extLst>
          </p:cNvPr>
          <p:cNvSpPr txBox="1"/>
          <p:nvPr/>
        </p:nvSpPr>
        <p:spPr>
          <a:xfrm>
            <a:off x="5076056" y="1541402"/>
            <a:ext cx="3947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String[]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student =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{“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차현석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”,”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황해도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”,”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박원호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”};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1CA9B-B89B-495B-A4F2-1B1E5A9ACCAF}"/>
              </a:ext>
            </a:extLst>
          </p:cNvPr>
          <p:cNvSpPr txBox="1"/>
          <p:nvPr/>
        </p:nvSpPr>
        <p:spPr>
          <a:xfrm>
            <a:off x="5076056" y="2682311"/>
            <a:ext cx="3131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int[]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stu_javaScore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{100, 90, 80};</a:t>
            </a:r>
            <a:endParaRPr lang="ko-KR" altLang="en-US" sz="24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93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4" grpId="0" animBg="1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4504C7-5641-49F1-8DB0-508180E4FE08}"/>
              </a:ext>
            </a:extLst>
          </p:cNvPr>
          <p:cNvSpPr txBox="1"/>
          <p:nvPr/>
        </p:nvSpPr>
        <p:spPr>
          <a:xfrm>
            <a:off x="251520" y="799003"/>
            <a:ext cx="610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학생들의 자바 점수 평균을 구하고 싶다면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48FF2-191F-49D1-8E23-AF8010E807E2}"/>
              </a:ext>
            </a:extLst>
          </p:cNvPr>
          <p:cNvSpPr txBox="1"/>
          <p:nvPr/>
        </p:nvSpPr>
        <p:spPr>
          <a:xfrm>
            <a:off x="251520" y="1727399"/>
            <a:ext cx="7857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avg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(stu1_javaScore+ stu2_ javaScore+stu3_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)/3;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CA3E9FD-B330-44A0-A3A5-9F7389F2D2EB}"/>
              </a:ext>
            </a:extLst>
          </p:cNvPr>
          <p:cNvSpPr/>
          <p:nvPr/>
        </p:nvSpPr>
        <p:spPr>
          <a:xfrm>
            <a:off x="319948" y="3669278"/>
            <a:ext cx="1080120" cy="432048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66BA-9A57-420C-BAD2-93712F2C1908}"/>
              </a:ext>
            </a:extLst>
          </p:cNvPr>
          <p:cNvSpPr txBox="1"/>
          <p:nvPr/>
        </p:nvSpPr>
        <p:spPr>
          <a:xfrm>
            <a:off x="1619672" y="3025127"/>
            <a:ext cx="7056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for(int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stu_javaScore.length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++{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sum += 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stu_javaScore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avg = sum/</a:t>
            </a:r>
            <a:r>
              <a:rPr lang="en-US" altLang="ko-KR" sz="28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stu_javaScore.length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0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169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학습목표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3608" y="1602254"/>
            <a:ext cx="70567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배열의 필요성을 이해한다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배열을 선언하고 생성하는 법을 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간단한 예제를 통해 배열의 개념을 이해 할 수 있다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25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4504C7-5641-49F1-8DB0-508180E4FE08}"/>
              </a:ext>
            </a:extLst>
          </p:cNvPr>
          <p:cNvSpPr txBox="1"/>
          <p:nvPr/>
        </p:nvSpPr>
        <p:spPr>
          <a:xfrm>
            <a:off x="409810" y="819751"/>
            <a:ext cx="565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OO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학교의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과목 시험관리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48FF2-191F-49D1-8E23-AF8010E807E2}"/>
              </a:ext>
            </a:extLst>
          </p:cNvPr>
          <p:cNvSpPr txBox="1"/>
          <p:nvPr/>
        </p:nvSpPr>
        <p:spPr>
          <a:xfrm>
            <a:off x="2263770" y="1563638"/>
            <a:ext cx="3689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stu1 = “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차현석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stu1_javaScore = 100;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6266AF-1AF4-4D60-B684-A957C3495622}"/>
              </a:ext>
            </a:extLst>
          </p:cNvPr>
          <p:cNvSpPr txBox="1"/>
          <p:nvPr/>
        </p:nvSpPr>
        <p:spPr>
          <a:xfrm>
            <a:off x="2263770" y="2643758"/>
            <a:ext cx="362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stu2 = 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황해도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stu2_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90;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AAC5A-AF26-4D72-9BDE-F86AB25DE2EC}"/>
              </a:ext>
            </a:extLst>
          </p:cNvPr>
          <p:cNvSpPr txBox="1"/>
          <p:nvPr/>
        </p:nvSpPr>
        <p:spPr>
          <a:xfrm>
            <a:off x="2281662" y="3756977"/>
            <a:ext cx="3628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String stu3 = “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박원호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”;</a:t>
            </a: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int stu3_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= 80;</a:t>
            </a:r>
          </a:p>
        </p:txBody>
      </p:sp>
    </p:spTree>
    <p:extLst>
      <p:ext uri="{BB962C8B-B14F-4D97-AF65-F5344CB8AC3E}">
        <p14:creationId xmlns:p14="http://schemas.microsoft.com/office/powerpoint/2010/main" val="108392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3" grpId="0"/>
      <p:bldP spid="1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4504C7-5641-49F1-8DB0-508180E4FE08}"/>
              </a:ext>
            </a:extLst>
          </p:cNvPr>
          <p:cNvSpPr txBox="1"/>
          <p:nvPr/>
        </p:nvSpPr>
        <p:spPr>
          <a:xfrm>
            <a:off x="251520" y="799003"/>
            <a:ext cx="6102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학생들의 자바 점수 평균을 구하고 싶다면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48FF2-191F-49D1-8E23-AF8010E807E2}"/>
              </a:ext>
            </a:extLst>
          </p:cNvPr>
          <p:cNvSpPr txBox="1"/>
          <p:nvPr/>
        </p:nvSpPr>
        <p:spPr>
          <a:xfrm>
            <a:off x="279345" y="2110085"/>
            <a:ext cx="7857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avg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(stu1_javaScore+ stu2_ javaScore+stu3_ </a:t>
            </a:r>
            <a:r>
              <a:rPr lang="en-US" altLang="ko-KR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javaScore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)/3;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CA3E9FD-B330-44A0-A3A5-9F7389F2D2EB}"/>
              </a:ext>
            </a:extLst>
          </p:cNvPr>
          <p:cNvSpPr/>
          <p:nvPr/>
        </p:nvSpPr>
        <p:spPr>
          <a:xfrm>
            <a:off x="1036549" y="3565650"/>
            <a:ext cx="1080120" cy="432048"/>
          </a:xfrm>
          <a:prstGeom prst="rightArrow">
            <a:avLst/>
          </a:prstGeom>
          <a:solidFill>
            <a:srgbClr val="3185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A66BA-9A57-420C-BAD2-93712F2C1908}"/>
              </a:ext>
            </a:extLst>
          </p:cNvPr>
          <p:cNvSpPr txBox="1"/>
          <p:nvPr/>
        </p:nvSpPr>
        <p:spPr>
          <a:xfrm>
            <a:off x="2476709" y="3560698"/>
            <a:ext cx="3823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만약 학생이 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명이라면</a:t>
            </a:r>
            <a:r>
              <a:rPr lang="en-US" altLang="ko-KR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8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4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7524" y="2571750"/>
            <a:ext cx="7168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  <a:buSzPct val="150000"/>
            </a:pPr>
            <a:r>
              <a:rPr lang="ko-KR" altLang="en-US" sz="3200" b="1" dirty="0">
                <a:solidFill>
                  <a:srgbClr val="FFC000"/>
                </a:solidFill>
                <a:latin typeface="나눔바른고딕" pitchFamily="50" charset="-127"/>
                <a:ea typeface="나눔바른고딕" pitchFamily="50" charset="-127"/>
              </a:rPr>
              <a:t>같은 타입의 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여러 변수를 </a:t>
            </a:r>
            <a:r>
              <a:rPr lang="ko-KR" altLang="en-US" sz="2800" b="1" dirty="0">
                <a:solidFill>
                  <a:srgbClr val="FF0000"/>
                </a:solidFill>
                <a:latin typeface="나눔바른고딕" pitchFamily="50" charset="-127"/>
                <a:ea typeface="나눔바른고딕" pitchFamily="50" charset="-127"/>
              </a:rPr>
              <a:t>하나의 묶음</a:t>
            </a:r>
            <a:r>
              <a:rPr lang="ko-KR" altLang="en-US" sz="2400" b="1" dirty="0">
                <a:latin typeface="나눔바른고딕" pitchFamily="50" charset="-127"/>
                <a:ea typeface="나눔바른고딕" pitchFamily="50" charset="-127"/>
              </a:rPr>
              <a:t>으로 다루는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196D4-3111-4708-BD21-432C1EDB7B08}"/>
              </a:ext>
            </a:extLst>
          </p:cNvPr>
          <p:cNvSpPr txBox="1"/>
          <p:nvPr/>
        </p:nvSpPr>
        <p:spPr>
          <a:xfrm>
            <a:off x="3390426" y="1203598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3200" b="1" dirty="0">
                <a:latin typeface="나눔바른고딕" pitchFamily="50" charset="-127"/>
                <a:ea typeface="나눔바른고딕" pitchFamily="50" charset="-127"/>
              </a:rPr>
              <a:t>(array) </a:t>
            </a:r>
            <a:endParaRPr lang="ko-KR" altLang="en-US" sz="3200" dirty="0" err="1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09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327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배열의 필요성 및 배열의 구조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0" y="387860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15243" y="555526"/>
            <a:ext cx="3102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(1) 10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개의 정수형 변수를 선언하는 경우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5243" y="912716"/>
            <a:ext cx="324960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 i0, i1, i2, i3, i4, i5, i6, i7, i8, i9;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972433" y="1412782"/>
            <a:ext cx="1071570" cy="276999"/>
            <a:chOff x="1000100" y="2285992"/>
            <a:chExt cx="1071570" cy="276999"/>
          </a:xfrm>
        </p:grpSpPr>
        <p:sp>
          <p:nvSpPr>
            <p:cNvPr id="86" name="TextBox 85"/>
            <p:cNvSpPr txBox="1"/>
            <p:nvPr/>
          </p:nvSpPr>
          <p:spPr>
            <a:xfrm>
              <a:off x="1428728" y="228599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94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00100" y="228599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i0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258317" y="1727639"/>
            <a:ext cx="1071570" cy="276999"/>
            <a:chOff x="2428860" y="2643182"/>
            <a:chExt cx="1071570" cy="276999"/>
          </a:xfrm>
        </p:grpSpPr>
        <p:sp>
          <p:nvSpPr>
            <p:cNvPr id="89" name="TextBox 88"/>
            <p:cNvSpPr txBox="1"/>
            <p:nvPr/>
          </p:nvSpPr>
          <p:spPr>
            <a:xfrm>
              <a:off x="2857488" y="264318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55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28860" y="264318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i1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043871" y="2042496"/>
            <a:ext cx="1071570" cy="276999"/>
            <a:chOff x="1071538" y="3000372"/>
            <a:chExt cx="1071570" cy="276999"/>
          </a:xfrm>
        </p:grpSpPr>
        <p:sp>
          <p:nvSpPr>
            <p:cNvPr id="92" name="TextBox 91"/>
            <p:cNvSpPr txBox="1"/>
            <p:nvPr/>
          </p:nvSpPr>
          <p:spPr>
            <a:xfrm>
              <a:off x="1500166" y="300037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82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71538" y="300037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i2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258317" y="2357353"/>
            <a:ext cx="1071570" cy="276999"/>
            <a:chOff x="2357422" y="3286124"/>
            <a:chExt cx="1071570" cy="276999"/>
          </a:xfrm>
        </p:grpSpPr>
        <p:sp>
          <p:nvSpPr>
            <p:cNvPr id="95" name="TextBox 94"/>
            <p:cNvSpPr txBox="1"/>
            <p:nvPr/>
          </p:nvSpPr>
          <p:spPr>
            <a:xfrm>
              <a:off x="2786050" y="328612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88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357422" y="328612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i3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829557" y="2672210"/>
            <a:ext cx="1071570" cy="276999"/>
            <a:chOff x="857224" y="3714752"/>
            <a:chExt cx="1071570" cy="276999"/>
          </a:xfrm>
        </p:grpSpPr>
        <p:sp>
          <p:nvSpPr>
            <p:cNvPr id="98" name="TextBox 97"/>
            <p:cNvSpPr txBox="1"/>
            <p:nvPr/>
          </p:nvSpPr>
          <p:spPr>
            <a:xfrm>
              <a:off x="1285852" y="371475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75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7224" y="371475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i4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2115441" y="2987067"/>
            <a:ext cx="1071570" cy="276999"/>
            <a:chOff x="2143108" y="4000504"/>
            <a:chExt cx="1071570" cy="276999"/>
          </a:xfrm>
        </p:grpSpPr>
        <p:sp>
          <p:nvSpPr>
            <p:cNvPr id="101" name="TextBox 100"/>
            <p:cNvSpPr txBox="1"/>
            <p:nvPr/>
          </p:nvSpPr>
          <p:spPr>
            <a:xfrm>
              <a:off x="2571736" y="400050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72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143108" y="400050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i5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829557" y="3301924"/>
            <a:ext cx="1071570" cy="276999"/>
            <a:chOff x="857224" y="4500570"/>
            <a:chExt cx="1071570" cy="276999"/>
          </a:xfrm>
        </p:grpSpPr>
        <p:sp>
          <p:nvSpPr>
            <p:cNvPr id="104" name="TextBox 103"/>
            <p:cNvSpPr txBox="1"/>
            <p:nvPr/>
          </p:nvSpPr>
          <p:spPr>
            <a:xfrm>
              <a:off x="1285852" y="450057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99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57224" y="450057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i6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2115441" y="3616781"/>
            <a:ext cx="1071570" cy="276999"/>
            <a:chOff x="2143108" y="4786322"/>
            <a:chExt cx="1071570" cy="276999"/>
          </a:xfrm>
        </p:grpSpPr>
        <p:sp>
          <p:nvSpPr>
            <p:cNvPr id="107" name="TextBox 106"/>
            <p:cNvSpPr txBox="1"/>
            <p:nvPr/>
          </p:nvSpPr>
          <p:spPr>
            <a:xfrm>
              <a:off x="2571736" y="4786322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83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43108" y="4786322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i7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972433" y="3931638"/>
            <a:ext cx="1071570" cy="276999"/>
            <a:chOff x="1000100" y="5214950"/>
            <a:chExt cx="1071570" cy="276999"/>
          </a:xfrm>
        </p:grpSpPr>
        <p:sp>
          <p:nvSpPr>
            <p:cNvPr id="110" name="TextBox 109"/>
            <p:cNvSpPr txBox="1"/>
            <p:nvPr/>
          </p:nvSpPr>
          <p:spPr>
            <a:xfrm>
              <a:off x="1428728" y="5214950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43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00100" y="5214950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i8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2258317" y="4246492"/>
            <a:ext cx="1071570" cy="276999"/>
            <a:chOff x="2285984" y="5429264"/>
            <a:chExt cx="1071570" cy="276999"/>
          </a:xfrm>
        </p:grpSpPr>
        <p:sp>
          <p:nvSpPr>
            <p:cNvPr id="113" name="TextBox 112"/>
            <p:cNvSpPr txBox="1"/>
            <p:nvPr/>
          </p:nvSpPr>
          <p:spPr>
            <a:xfrm>
              <a:off x="2714612" y="5429264"/>
              <a:ext cx="642942" cy="26161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latin typeface="나눔바른고딕" pitchFamily="50" charset="-127"/>
                  <a:ea typeface="나눔바른고딕" pitchFamily="50" charset="-127"/>
                </a:rPr>
                <a:t>65</a:t>
              </a:r>
              <a:endParaRPr lang="ko-KR" altLang="en-US" sz="11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285984" y="5429264"/>
              <a:ext cx="3193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나눔바른고딕" pitchFamily="50" charset="-127"/>
                  <a:ea typeface="나눔바른고딕" pitchFamily="50" charset="-127"/>
                </a:rPr>
                <a:t>i9</a:t>
              </a:r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4544333" y="555526"/>
            <a:ext cx="362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바른고딕" pitchFamily="50" charset="-127"/>
                <a:ea typeface="나눔바른고딕" pitchFamily="50" charset="-127"/>
              </a:rPr>
              <a:t>(2) 10</a:t>
            </a:r>
            <a:r>
              <a:rPr lang="ko-KR" altLang="en-US" sz="1400" dirty="0">
                <a:latin typeface="나눔바른고딕" pitchFamily="50" charset="-127"/>
                <a:ea typeface="나눔바른고딕" pitchFamily="50" charset="-127"/>
              </a:rPr>
              <a:t>개의 정수로 구성된 배열을 선언하는 경우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687209" y="912716"/>
            <a:ext cx="35719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[] 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= new 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[10];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58713" y="1412782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118" name="그룹 117"/>
          <p:cNvGrpSpPr/>
          <p:nvPr/>
        </p:nvGrpSpPr>
        <p:grpSpPr>
          <a:xfrm>
            <a:off x="5473027" y="1412782"/>
            <a:ext cx="571504" cy="285752"/>
            <a:chOff x="5500694" y="2285992"/>
            <a:chExt cx="714380" cy="357190"/>
          </a:xfrm>
        </p:grpSpPr>
        <p:sp>
          <p:nvSpPr>
            <p:cNvPr id="119" name="직사각형 118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323331"/>
              </p:ext>
            </p:extLst>
          </p:nvPr>
        </p:nvGraphicFramePr>
        <p:xfrm>
          <a:off x="7596336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94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55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82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88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75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72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99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83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43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65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22" name="꺾인 연결선 121"/>
          <p:cNvCxnSpPr>
            <a:stCxn id="120" idx="6"/>
          </p:cNvCxnSpPr>
          <p:nvPr/>
        </p:nvCxnSpPr>
        <p:spPr>
          <a:xfrm>
            <a:off x="5815930" y="1555659"/>
            <a:ext cx="1443047" cy="1428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0448"/>
              </p:ext>
            </p:extLst>
          </p:nvPr>
        </p:nvGraphicFramePr>
        <p:xfrm>
          <a:off x="7167708" y="1646548"/>
          <a:ext cx="547670" cy="328615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[3]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[4]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[5]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[6]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[7]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[8]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[9]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284" y="4219481"/>
            <a:ext cx="226849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968" y="4659982"/>
            <a:ext cx="4143404" cy="32195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313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0008" y="26615"/>
            <a:ext cx="198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배열이란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  <a:endParaRPr lang="ko-KR" altLang="en-US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BEB54A0-B95C-4510-8D1F-C6E5AD4460D9}"/>
              </a:ext>
            </a:extLst>
          </p:cNvPr>
          <p:cNvGrpSpPr/>
          <p:nvPr/>
        </p:nvGrpSpPr>
        <p:grpSpPr>
          <a:xfrm>
            <a:off x="1851908" y="1348275"/>
            <a:ext cx="6643734" cy="2814855"/>
            <a:chOff x="1263802" y="1496120"/>
            <a:chExt cx="6643734" cy="281485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1E54B29-3489-4805-80C9-51B9C98CABB5}"/>
                </a:ext>
              </a:extLst>
            </p:cNvPr>
            <p:cNvGrpSpPr/>
            <p:nvPr/>
          </p:nvGrpSpPr>
          <p:grpSpPr>
            <a:xfrm>
              <a:off x="1263802" y="1496120"/>
              <a:ext cx="6250825" cy="695083"/>
              <a:chOff x="1393009" y="2215215"/>
              <a:chExt cx="6250825" cy="69508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6621E6-B519-4AE3-9468-775D9493AC1F}"/>
                  </a:ext>
                </a:extLst>
              </p:cNvPr>
              <p:cNvSpPr txBox="1"/>
              <p:nvPr/>
            </p:nvSpPr>
            <p:spPr>
              <a:xfrm>
                <a:off x="1393009" y="2215215"/>
                <a:ext cx="500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4D9DCB"/>
                  </a:buClr>
                </a:pPr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1. 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인덱스에 대응하는 데이터들로 이루어진 자료 구조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B4B8DAD-8ADF-4C2F-BC87-4C4E579F3172}"/>
                  </a:ext>
                </a:extLst>
              </p:cNvPr>
              <p:cNvSpPr/>
              <p:nvPr/>
            </p:nvSpPr>
            <p:spPr>
              <a:xfrm>
                <a:off x="1785918" y="2571744"/>
                <a:ext cx="58579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ko-KR" sz="1600" dirty="0">
                    <a:latin typeface="나눔바른고딕" pitchFamily="50" charset="-127"/>
                    <a:ea typeface="나눔바른고딕" pitchFamily="50" charset="-127"/>
                  </a:rPr>
                  <a:t>- </a:t>
                </a:r>
                <a:r>
                  <a:rPr lang="ko-KR" altLang="en-US" sz="1600" dirty="0">
                    <a:latin typeface="나눔바른고딕" pitchFamily="50" charset="-127"/>
                    <a:ea typeface="나눔바른고딕" pitchFamily="50" charset="-127"/>
                  </a:rPr>
                  <a:t>배열을 이용하면 한 번에 많은 메모리 공간 선언 가능 </a:t>
                </a:r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86F9BD9-80D3-4FDF-AFAF-C32B7655CDF3}"/>
                </a:ext>
              </a:extLst>
            </p:cNvPr>
            <p:cNvSpPr/>
            <p:nvPr/>
          </p:nvSpPr>
          <p:spPr>
            <a:xfrm>
              <a:off x="1263802" y="2534929"/>
              <a:ext cx="664373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4D9DCB"/>
                </a:buClr>
              </a:pPr>
              <a:r>
                <a:rPr lang="en-US" altLang="ko-KR" dirty="0">
                  <a:latin typeface="나눔바른고딕" pitchFamily="50" charset="-127"/>
                  <a:ea typeface="나눔바른고딕" pitchFamily="50" charset="-127"/>
                </a:rPr>
                <a:t>2. </a:t>
              </a:r>
              <a:r>
                <a:rPr lang="ko-KR" altLang="en-US" dirty="0">
                  <a:latin typeface="나눔바른고딕" pitchFamily="50" charset="-127"/>
                  <a:ea typeface="나눔바른고딕" pitchFamily="50" charset="-127"/>
                </a:rPr>
                <a:t>같은 종류의 데이터들이  저장되는 공간 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A313056-6007-42C8-B8F1-F05850726DF6}"/>
                </a:ext>
              </a:extLst>
            </p:cNvPr>
            <p:cNvGrpSpPr/>
            <p:nvPr/>
          </p:nvGrpSpPr>
          <p:grpSpPr>
            <a:xfrm>
              <a:off x="1263802" y="3369010"/>
              <a:ext cx="6572296" cy="941965"/>
              <a:chOff x="1428728" y="4286256"/>
              <a:chExt cx="6572296" cy="941965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4104B4C-CD38-48CF-8800-8B800F82F364}"/>
                  </a:ext>
                </a:extLst>
              </p:cNvPr>
              <p:cNvSpPr/>
              <p:nvPr/>
            </p:nvSpPr>
            <p:spPr>
              <a:xfrm>
                <a:off x="1428728" y="4286256"/>
                <a:ext cx="1568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Clr>
                    <a:srgbClr val="4D9DCB"/>
                  </a:buClr>
                </a:pPr>
                <a:r>
                  <a:rPr lang="en-US" altLang="ko-KR" dirty="0">
                    <a:latin typeface="나눔바른고딕" pitchFamily="50" charset="-127"/>
                    <a:ea typeface="나눔바른고딕" pitchFamily="50" charset="-127"/>
                  </a:rPr>
                  <a:t>3. </a:t>
                </a:r>
                <a:r>
                  <a:rPr lang="ko-KR" altLang="en-US" dirty="0">
                    <a:latin typeface="나눔바른고딕" pitchFamily="50" charset="-127"/>
                    <a:ea typeface="나눔바른고딕" pitchFamily="50" charset="-127"/>
                  </a:rPr>
                  <a:t>배열 인덱스 </a:t>
                </a: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9E14426-31F6-4FEB-B180-9BDDD4D0284B}"/>
                  </a:ext>
                </a:extLst>
              </p:cNvPr>
              <p:cNvSpPr/>
              <p:nvPr/>
            </p:nvSpPr>
            <p:spPr>
              <a:xfrm>
                <a:off x="1785918" y="4643446"/>
                <a:ext cx="621510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6"/>
                  </a:buClr>
                </a:pPr>
                <a:r>
                  <a:rPr lang="en-US" altLang="ko-KR" sz="1600" dirty="0">
                    <a:latin typeface="나눔바른고딕" pitchFamily="50" charset="-127"/>
                    <a:ea typeface="나눔바른고딕" pitchFamily="50" charset="-127"/>
                  </a:rPr>
                  <a:t>- 0</a:t>
                </a:r>
                <a:r>
                  <a:rPr lang="ko-KR" altLang="en-US" sz="1600" dirty="0">
                    <a:latin typeface="나눔바른고딕" pitchFamily="50" charset="-127"/>
                    <a:ea typeface="나눔바른고딕" pitchFamily="50" charset="-127"/>
                  </a:rPr>
                  <a:t>부터 시작 </a:t>
                </a:r>
              </a:p>
              <a:p>
                <a:pPr>
                  <a:buClr>
                    <a:schemeClr val="accent6"/>
                  </a:buClr>
                </a:pPr>
                <a:r>
                  <a:rPr lang="en-US" altLang="ko-KR" sz="1600" dirty="0">
                    <a:latin typeface="나눔바른고딕" pitchFamily="50" charset="-127"/>
                    <a:ea typeface="나눔바른고딕" pitchFamily="50" charset="-127"/>
                  </a:rPr>
                  <a:t>-</a:t>
                </a:r>
                <a:r>
                  <a:rPr lang="ko-KR" altLang="en-US" sz="1600" dirty="0">
                    <a:latin typeface="나눔바른고딕" pitchFamily="50" charset="-127"/>
                    <a:ea typeface="나눔바른고딕" pitchFamily="50" charset="-127"/>
                  </a:rPr>
                  <a:t> 반복문을 이용하여 처리하기에 적합한 자료 구조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1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4164" y="1072202"/>
            <a:ext cx="23582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665732" y="583536"/>
            <a:ext cx="3900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(1)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배열에 대한 </a:t>
            </a:r>
            <a:r>
              <a:rPr lang="ko-KR" altLang="en-US" sz="1600" dirty="0" err="1">
                <a:latin typeface="나눔바른고딕" pitchFamily="50" charset="-127"/>
                <a:ea typeface="나눔바른고딕" pitchFamily="50" charset="-127"/>
              </a:rPr>
              <a:t>레퍼런스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 변수 </a:t>
            </a:r>
            <a:r>
              <a:rPr lang="en-US" altLang="ko-KR" sz="1600" dirty="0" err="1">
                <a:latin typeface="나눔바른고딕" pitchFamily="50" charset="-127"/>
                <a:ea typeface="나눔바른고딕" pitchFamily="50" charset="-127"/>
              </a:rPr>
              <a:t>intArray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선언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1308674" y="1440792"/>
            <a:ext cx="40753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737170" y="1583668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37" name="모서리가 둥근 사각형 설명선 36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1848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배열 타입</a:t>
              </a: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012356" y="1648266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40" name="모서리가 둥근 사각형 설명선 39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42689"/>
                <a:gd name="adj2" fmla="val 93138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43" name="직선 연결선 42"/>
          <p:cNvCxnSpPr/>
          <p:nvPr/>
        </p:nvCxnSpPr>
        <p:spPr>
          <a:xfrm>
            <a:off x="2292276" y="1433952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1932236" y="1720274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45" name="모서리가 둥근 사각형 설명선 44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39058"/>
                <a:gd name="adj2" fmla="val 11696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배열 선언</a:t>
              </a:r>
            </a:p>
          </p:txBody>
        </p:sp>
      </p:grpSp>
      <p:cxnSp>
        <p:nvCxnSpPr>
          <p:cNvPr id="47" name="직선 연결선 46"/>
          <p:cNvCxnSpPr/>
          <p:nvPr/>
        </p:nvCxnSpPr>
        <p:spPr>
          <a:xfrm>
            <a:off x="1860798" y="1434522"/>
            <a:ext cx="28575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80574" y="115504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5952144" y="1155040"/>
            <a:ext cx="714380" cy="357190"/>
            <a:chOff x="5500694" y="2285992"/>
            <a:chExt cx="714380" cy="357190"/>
          </a:xfrm>
        </p:grpSpPr>
        <p:sp>
          <p:nvSpPr>
            <p:cNvPr id="50" name="직사각형 49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7236" y="3155304"/>
            <a:ext cx="278948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TextBox 52"/>
          <p:cNvSpPr txBox="1"/>
          <p:nvPr/>
        </p:nvSpPr>
        <p:spPr>
          <a:xfrm>
            <a:off x="665732" y="2512362"/>
            <a:ext cx="1342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(2)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배열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생성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308674" y="3441056"/>
            <a:ext cx="92869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65732" y="3726808"/>
            <a:ext cx="1214446" cy="461668"/>
            <a:chOff x="795308" y="2428866"/>
            <a:chExt cx="857420" cy="461668"/>
          </a:xfrm>
          <a:solidFill>
            <a:srgbClr val="31859C"/>
          </a:solidFill>
        </p:grpSpPr>
        <p:sp>
          <p:nvSpPr>
            <p:cNvPr id="56" name="모서리가 둥근 사각형 설명선 55"/>
            <p:cNvSpPr/>
            <p:nvPr/>
          </p:nvSpPr>
          <p:spPr>
            <a:xfrm rot="10800000">
              <a:off x="795308" y="2428866"/>
              <a:ext cx="857420" cy="428628"/>
            </a:xfrm>
            <a:prstGeom prst="wedgeRoundRectCallout">
              <a:avLst>
                <a:gd name="adj1" fmla="val -28256"/>
                <a:gd name="adj2" fmla="val 109025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21502" y="2428869"/>
              <a:ext cx="80502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배열에 대한</a:t>
              </a:r>
              <a:endPara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  <a:p>
              <a:pPr algn="ctr"/>
              <a:r>
                <a:rPr lang="ko-KR" altLang="en-US" sz="1200" dirty="0" err="1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레퍼런스</a:t>
              </a:r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 변수</a:t>
              </a:r>
              <a:endPara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cxnSp>
        <p:nvCxnSpPr>
          <p:cNvPr id="58" name="직선 연결선 57"/>
          <p:cNvCxnSpPr/>
          <p:nvPr/>
        </p:nvCxnSpPr>
        <p:spPr>
          <a:xfrm>
            <a:off x="2523120" y="3441056"/>
            <a:ext cx="50006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2023054" y="3655370"/>
            <a:ext cx="958293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0" name="모서리가 둥근 사각형 설명선 59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-26923"/>
                <a:gd name="adj2" fmla="val 113563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배열 생성</a:t>
              </a:r>
            </a:p>
          </p:txBody>
        </p:sp>
      </p:grpSp>
      <p:cxnSp>
        <p:nvCxnSpPr>
          <p:cNvPr id="62" name="직선 연결선 61"/>
          <p:cNvCxnSpPr/>
          <p:nvPr/>
        </p:nvCxnSpPr>
        <p:spPr>
          <a:xfrm>
            <a:off x="3094624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3023186" y="3726808"/>
            <a:ext cx="64294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4" name="모서리가 둥근 사각형 설명선 63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18872"/>
                <a:gd name="adj2" fmla="val 130584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57224" y="2428869"/>
              <a:ext cx="805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타입</a:t>
              </a:r>
            </a:p>
          </p:txBody>
        </p:sp>
      </p:grpSp>
      <p:cxnSp>
        <p:nvCxnSpPr>
          <p:cNvPr id="66" name="직선 연결선 65"/>
          <p:cNvCxnSpPr/>
          <p:nvPr/>
        </p:nvCxnSpPr>
        <p:spPr>
          <a:xfrm>
            <a:off x="3523252" y="3441056"/>
            <a:ext cx="35719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3809004" y="3726808"/>
            <a:ext cx="1000132" cy="285754"/>
            <a:chOff x="785782" y="2428866"/>
            <a:chExt cx="958293" cy="285754"/>
          </a:xfrm>
          <a:solidFill>
            <a:srgbClr val="31859C"/>
          </a:solidFill>
        </p:grpSpPr>
        <p:sp>
          <p:nvSpPr>
            <p:cNvPr id="68" name="모서리가 둥근 사각형 설명선 67"/>
            <p:cNvSpPr/>
            <p:nvPr/>
          </p:nvSpPr>
          <p:spPr>
            <a:xfrm rot="10800000">
              <a:off x="785782" y="2428866"/>
              <a:ext cx="958293" cy="285754"/>
            </a:xfrm>
            <a:prstGeom prst="wedgeRoundRectCallout">
              <a:avLst>
                <a:gd name="adj1" fmla="val 55562"/>
                <a:gd name="adj2" fmla="val 133987"/>
                <a:gd name="adj3" fmla="val 16667"/>
              </a:avLst>
            </a:prstGeom>
            <a:grpFill/>
            <a:ln>
              <a:solidFill>
                <a:srgbClr val="3185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7224" y="2428869"/>
              <a:ext cx="8229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원소 개수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4880574" y="308386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952144" y="3083866"/>
            <a:ext cx="714380" cy="357190"/>
            <a:chOff x="5500694" y="2285992"/>
            <a:chExt cx="714380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781908"/>
              </p:ext>
            </p:extLst>
          </p:nvPr>
        </p:nvGraphicFramePr>
        <p:xfrm>
          <a:off x="7023714" y="3083866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0402"/>
              </p:ext>
            </p:extLst>
          </p:nvPr>
        </p:nvGraphicFramePr>
        <p:xfrm>
          <a:off x="7595218" y="3075806"/>
          <a:ext cx="1000132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00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[0]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[1]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[2]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[3]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[4]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6380773" y="3262461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60008" y="26615"/>
            <a:ext cx="23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itchFamily="50" charset="-127"/>
                <a:ea typeface="나눔바른고딕" pitchFamily="50" charset="-127"/>
              </a:rPr>
              <a:t>배열의 선언 및 생성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31859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652" y="112461"/>
            <a:ext cx="726316" cy="276999"/>
          </a:xfrm>
          <a:prstGeom prst="rect">
            <a:avLst/>
          </a:prstGeom>
          <a:solidFill>
            <a:srgbClr val="31859C"/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자바</a:t>
            </a:r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-10887" y="398893"/>
            <a:ext cx="8866518" cy="16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461" y="1512051"/>
            <a:ext cx="235826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323528" y="926331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(3)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선언과 동시에 생성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1610573" y="1873801"/>
            <a:ext cx="1143008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8514" y="1512051"/>
            <a:ext cx="3422060" cy="43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" name="TextBox 69"/>
          <p:cNvSpPr txBox="1"/>
          <p:nvPr/>
        </p:nvSpPr>
        <p:spPr>
          <a:xfrm>
            <a:off x="2001372" y="256583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바른고딕" pitchFamily="50" charset="-127"/>
                <a:ea typeface="나눔바른고딕" pitchFamily="50" charset="-127"/>
              </a:rPr>
              <a:t>int</a:t>
            </a:r>
            <a:r>
              <a:rPr lang="en-US" altLang="ko-KR" dirty="0">
                <a:latin typeface="나눔바른고딕" pitchFamily="50" charset="-127"/>
                <a:ea typeface="나눔바른고딕" pitchFamily="50" charset="-127"/>
              </a:rPr>
              <a:t> Array</a:t>
            </a:r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3072942" y="2565838"/>
            <a:ext cx="714380" cy="357190"/>
            <a:chOff x="5500694" y="2285992"/>
            <a:chExt cx="714380" cy="357190"/>
          </a:xfrm>
        </p:grpSpPr>
        <p:sp>
          <p:nvSpPr>
            <p:cNvPr id="72" name="직사각형 71"/>
            <p:cNvSpPr/>
            <p:nvPr/>
          </p:nvSpPr>
          <p:spPr>
            <a:xfrm>
              <a:off x="5500694" y="2285992"/>
              <a:ext cx="714380" cy="357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175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786447" y="2393149"/>
              <a:ext cx="142876" cy="1428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10732"/>
              </p:ext>
            </p:extLst>
          </p:nvPr>
        </p:nvGraphicFramePr>
        <p:xfrm>
          <a:off x="4144512" y="2565838"/>
          <a:ext cx="547670" cy="164307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547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280442"/>
              </p:ext>
            </p:extLst>
          </p:nvPr>
        </p:nvGraphicFramePr>
        <p:xfrm>
          <a:off x="4716016" y="2565838"/>
          <a:ext cx="1024134" cy="164307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024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86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[0]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[1]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[2]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[3]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intArray</a:t>
                      </a:r>
                      <a:r>
                        <a:rPr lang="en-US" altLang="ko-KR" sz="1200" dirty="0">
                          <a:latin typeface="Rix고딕 B" panose="02020603020101020101" pitchFamily="18" charset="-127"/>
                          <a:ea typeface="Rix고딕 B" panose="02020603020101020101" pitchFamily="18" charset="-127"/>
                        </a:rPr>
                        <a:t>[4]</a:t>
                      </a:r>
                      <a:endParaRPr lang="ko-KR" altLang="en-US" sz="1200" dirty="0">
                        <a:latin typeface="Rix고딕 B" panose="02020603020101020101" pitchFamily="18" charset="-127"/>
                        <a:ea typeface="Rix고딕 B" panose="02020603020101020101" pitchFamily="18" charset="-127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73" idx="6"/>
          </p:cNvCxnSpPr>
          <p:nvPr/>
        </p:nvCxnSpPr>
        <p:spPr>
          <a:xfrm>
            <a:off x="3501571" y="2744433"/>
            <a:ext cx="6429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1859C"/>
        </a:solidFill>
        <a:ln>
          <a:noFill/>
        </a:ln>
      </a:spPr>
      <a:bodyPr rtlCol="0" anchor="ctr"/>
      <a:lstStyle>
        <a:defPPr algn="ctr">
          <a:defRPr dirty="0">
            <a:solidFill>
              <a:schemeClr val="bg1"/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457200" indent="-457200">
          <a:buAutoNum type="arabicPeriod"/>
          <a:defRPr sz="2400" dirty="0" err="1" smtClean="0">
            <a:ln>
              <a:solidFill>
                <a:schemeClr val="bg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Rix고딕 B" panose="02020603020101020101" pitchFamily="18" charset="-127"/>
            <a:ea typeface="Rix고딕 B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</TotalTime>
  <Words>721</Words>
  <Application>Microsoft Office PowerPoint</Application>
  <PresentationFormat>화면 슬라이드 쇼(16:9)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10X10</vt:lpstr>
      <vt:lpstr>10X10 Bold</vt:lpstr>
      <vt:lpstr>Rix고딕 B</vt:lpstr>
      <vt:lpstr>나눔바른고딕</vt:lpstr>
      <vt:lpstr>맑은 고딕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박 원호</cp:lastModifiedBy>
  <cp:revision>625</cp:revision>
  <dcterms:created xsi:type="dcterms:W3CDTF">2015-03-17T10:14:13Z</dcterms:created>
  <dcterms:modified xsi:type="dcterms:W3CDTF">2019-04-29T08:56:06Z</dcterms:modified>
</cp:coreProperties>
</file>