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26" r:id="rId2"/>
    <p:sldId id="335" r:id="rId3"/>
    <p:sldId id="427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9" r:id="rId19"/>
    <p:sldId id="443" r:id="rId20"/>
    <p:sldId id="444" r:id="rId21"/>
    <p:sldId id="445" r:id="rId22"/>
    <p:sldId id="446" r:id="rId23"/>
    <p:sldId id="447" r:id="rId24"/>
    <p:sldId id="448" r:id="rId25"/>
    <p:sldId id="416" r:id="rId26"/>
    <p:sldId id="420" r:id="rId27"/>
    <p:sldId id="419" r:id="rId28"/>
    <p:sldId id="421" r:id="rId29"/>
    <p:sldId id="422" r:id="rId30"/>
    <p:sldId id="408" r:id="rId31"/>
  </p:sldIdLst>
  <p:sldSz cx="9144000" cy="5143500" type="screen16x9"/>
  <p:notesSz cx="6858000" cy="9144000"/>
  <p:embeddedFontLst>
    <p:embeddedFont>
      <p:font typeface="10X10 Bold" panose="020D0604000000000000" pitchFamily="50" charset="-127"/>
      <p:regular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10X10" panose="020D0604000000000000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5F5F5"/>
    <a:srgbClr val="31859C"/>
    <a:srgbClr val="FBFBFB"/>
    <a:srgbClr val="F4F4F4"/>
    <a:srgbClr val="DC343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 autoAdjust="0"/>
    <p:restoredTop sz="95963" autoAdjust="0"/>
  </p:normalViewPr>
  <p:slideViewPr>
    <p:cSldViewPr>
      <p:cViewPr varScale="1">
        <p:scale>
          <a:sx n="86" d="100"/>
          <a:sy n="86" d="100"/>
        </p:scale>
        <p:origin x="84" y="10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9BA71634-8475-469E-9C9C-C30064C50F8B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0X10" panose="020D0604000000000000" pitchFamily="50" charset="-127"/>
        <a:ea typeface="10X10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46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5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04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0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47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92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49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25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78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8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0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6FA861D8-6508-491B-8C2C-F8B1F60BE4BB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10X10" panose="020D0604000000000000" pitchFamily="50" charset="-127"/>
          <a:ea typeface="10X10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Java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51920" y="1203598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7522" y="1203598"/>
            <a:ext cx="339464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9987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흐름도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581056" y="1527634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시작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659216" y="4299210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끝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5" name="직선 화살표 연결선 54"/>
          <p:cNvCxnSpPr>
            <a:stCxn id="53" idx="4"/>
            <a:endCxn id="56" idx="0"/>
          </p:cNvCxnSpPr>
          <p:nvPr/>
        </p:nvCxnSpPr>
        <p:spPr>
          <a:xfrm flipH="1">
            <a:off x="1959097" y="2175706"/>
            <a:ext cx="1" cy="19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1230116" y="2370088"/>
            <a:ext cx="1457961" cy="530767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5838" y="3363838"/>
            <a:ext cx="1074140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403" y="206915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27933" y="206790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38356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4070" y="1714041"/>
            <a:ext cx="176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if(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}else{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5218" y="1723757"/>
            <a:ext cx="1296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if(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lse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35218" y="1723757"/>
            <a:ext cx="1373468" cy="1177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346568" y="2905861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037500" y="3363838"/>
            <a:ext cx="10783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66" name="직선 연결선 65"/>
          <p:cNvCxnSpPr>
            <a:stCxn id="56" idx="1"/>
          </p:cNvCxnSpPr>
          <p:nvPr/>
        </p:nvCxnSpPr>
        <p:spPr>
          <a:xfrm flipH="1" flipV="1">
            <a:off x="544817" y="2635471"/>
            <a:ext cx="6852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44817" y="2635472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57" idx="1"/>
          </p:cNvCxnSpPr>
          <p:nvPr/>
        </p:nvCxnSpPr>
        <p:spPr>
          <a:xfrm>
            <a:off x="544817" y="3579862"/>
            <a:ext cx="2310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6" idx="3"/>
          </p:cNvCxnSpPr>
          <p:nvPr/>
        </p:nvCxnSpPr>
        <p:spPr>
          <a:xfrm flipH="1" flipV="1">
            <a:off x="2688077" y="2635472"/>
            <a:ext cx="685300" cy="1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78884" y="2631060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3115832" y="3579862"/>
            <a:ext cx="2575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7" idx="2"/>
          </p:cNvCxnSpPr>
          <p:nvPr/>
        </p:nvCxnSpPr>
        <p:spPr>
          <a:xfrm>
            <a:off x="1312908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5" idx="2"/>
          </p:cNvCxnSpPr>
          <p:nvPr/>
        </p:nvCxnSpPr>
        <p:spPr>
          <a:xfrm>
            <a:off x="2576666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312908" y="4551238"/>
            <a:ext cx="2681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337140" y="4551238"/>
            <a:ext cx="2395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664270" y="1714041"/>
            <a:ext cx="774086" cy="353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7" name="직선 연결선 76"/>
          <p:cNvCxnSpPr>
            <a:stCxn id="76" idx="3"/>
          </p:cNvCxnSpPr>
          <p:nvPr/>
        </p:nvCxnSpPr>
        <p:spPr>
          <a:xfrm flipV="1">
            <a:off x="5438356" y="1890973"/>
            <a:ext cx="5940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032422" y="1890974"/>
            <a:ext cx="0" cy="1854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4088205" y="3867893"/>
            <a:ext cx="4320481" cy="431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6218" y="390389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조건식의</a:t>
            </a:r>
            <a:r>
              <a:rPr lang="ko-KR" altLang="en-US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값이 </a:t>
            </a:r>
            <a:r>
              <a:rPr lang="en-US" altLang="ko-KR" b="1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r>
              <a:rPr lang="en-US" altLang="ko-KR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혹은 </a:t>
            </a:r>
            <a:r>
              <a:rPr lang="en-US" altLang="ko-KR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b="1" dirty="0" err="1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이여야합니다</a:t>
            </a:r>
            <a:r>
              <a:rPr lang="en-US" altLang="ko-KR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374070" y="2499742"/>
            <a:ext cx="794256" cy="406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82" name="직선 연결선 81"/>
          <p:cNvCxnSpPr>
            <a:stCxn id="81" idx="3"/>
          </p:cNvCxnSpPr>
          <p:nvPr/>
        </p:nvCxnSpPr>
        <p:spPr>
          <a:xfrm>
            <a:off x="5168326" y="2702802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16398" y="2702801"/>
            <a:ext cx="0" cy="8770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018855" y="3771131"/>
            <a:ext cx="4243157" cy="97578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위의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조건식의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값이 </a:t>
            </a:r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일때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실행되는 부분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95744" y="3472353"/>
            <a:ext cx="3367458" cy="122239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if~else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문도 마찬가지로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실행문장이 여러 줄이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아닌 경우에는 </a:t>
            </a:r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{ } (</a:t>
            </a:r>
            <a:r>
              <a:rPr lang="ko-KR" altLang="en-US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</a:t>
            </a:r>
            <a:r>
              <a:rPr lang="ko-KR" altLang="en-US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괄호</a:t>
            </a:r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생략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하셔도 됩니다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16298" y="2499742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23316" y="3319085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if-else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509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2" grpId="0"/>
      <p:bldP spid="63" grpId="0" animBg="1"/>
      <p:bldP spid="76" grpId="0" animBg="1"/>
      <p:bldP spid="76" grpId="1" animBg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13362" y="206769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nt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타입의 변수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grade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선언하고 키보드로 값을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입력받으세요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만약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grade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가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60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점이상이면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합격입니다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.”</a:t>
            </a:r>
          </a:p>
          <a:p>
            <a:pPr algn="ctr"/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grade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가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60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점 미만이면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불합격입니다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.”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출력하는 프로그램을 작성해보세요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2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8786" y="811697"/>
            <a:ext cx="3466648" cy="3960440"/>
            <a:chOff x="431540" y="2564904"/>
            <a:chExt cx="3466648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31540" y="2780928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33892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흐름도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7150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시작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793234" y="587654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 flipH="1">
              <a:off x="2093115" y="3753036"/>
              <a:ext cx="1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1364134" y="3947418"/>
              <a:ext cx="1457961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?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4345" y="4905164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“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합격입니다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.”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421" y="364648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1951" y="3645236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28860" y="4905164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“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불합격입니다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.”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18" name="직선 연결선 17"/>
            <p:cNvCxnSpPr>
              <a:stCxn id="13" idx="1"/>
            </p:cNvCxnSpPr>
            <p:nvPr/>
          </p:nvCxnSpPr>
          <p:spPr>
            <a:xfrm flipH="1">
              <a:off x="585820" y="4212802"/>
              <a:ext cx="778314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85820" y="421280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>
              <a:off x="585820" y="5157192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13" idx="3"/>
            </p:cNvCxnSpPr>
            <p:nvPr/>
          </p:nvCxnSpPr>
          <p:spPr>
            <a:xfrm flipH="1" flipV="1">
              <a:off x="2822095" y="4212802"/>
              <a:ext cx="839387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61482" y="4212801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3466141" y="5157192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4" idx="2"/>
            </p:cNvCxnSpPr>
            <p:nvPr/>
          </p:nvCxnSpPr>
          <p:spPr>
            <a:xfrm>
              <a:off x="1410163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2"/>
            </p:cNvCxnSpPr>
            <p:nvPr/>
          </p:nvCxnSpPr>
          <p:spPr>
            <a:xfrm>
              <a:off x="2797500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1410162" y="6128568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2471158" y="6128942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897238" y="843558"/>
            <a:ext cx="3466648" cy="3960440"/>
            <a:chOff x="4885772" y="2596765"/>
            <a:chExt cx="3466648" cy="396044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885772" y="2812789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688124" y="2596765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정답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169306" y="3136825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시작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247466" y="5908401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37" name="직선 화살표 연결선 36"/>
            <p:cNvCxnSpPr>
              <a:stCxn id="35" idx="4"/>
              <a:endCxn id="38" idx="0"/>
            </p:cNvCxnSpPr>
            <p:nvPr/>
          </p:nvCxnSpPr>
          <p:spPr>
            <a:xfrm>
              <a:off x="6547348" y="3784897"/>
              <a:ext cx="17742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5533844" y="3979279"/>
              <a:ext cx="2062492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Grade &gt;= 60</a:t>
              </a:r>
              <a:endPara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48577" y="4937025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“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합격입니다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.”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0653" y="3678343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6183" y="3677097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83092" y="4937025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“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불합격입니다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.”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43" name="직선 연결선 42"/>
            <p:cNvCxnSpPr>
              <a:stCxn id="38" idx="1"/>
            </p:cNvCxnSpPr>
            <p:nvPr/>
          </p:nvCxnSpPr>
          <p:spPr>
            <a:xfrm flipH="1">
              <a:off x="5040052" y="4244663"/>
              <a:ext cx="493792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052" y="4244663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39" idx="1"/>
            </p:cNvCxnSpPr>
            <p:nvPr/>
          </p:nvCxnSpPr>
          <p:spPr>
            <a:xfrm>
              <a:off x="5040052" y="5189053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8" idx="3"/>
            </p:cNvCxnSpPr>
            <p:nvPr/>
          </p:nvCxnSpPr>
          <p:spPr>
            <a:xfrm flipH="1" flipV="1">
              <a:off x="7596336" y="4244663"/>
              <a:ext cx="519380" cy="1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15714" y="424466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7920373" y="5189053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9" idx="2"/>
            </p:cNvCxnSpPr>
            <p:nvPr/>
          </p:nvCxnSpPr>
          <p:spPr>
            <a:xfrm>
              <a:off x="5864395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2" idx="2"/>
            </p:cNvCxnSpPr>
            <p:nvPr/>
          </p:nvCxnSpPr>
          <p:spPr>
            <a:xfrm>
              <a:off x="7251732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5864394" y="6160429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6925390" y="6160803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2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정수를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입력받아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홀수인지 짝수인지 판별하세요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nt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타입의 변수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num1, num2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선언하고 키보드로 값을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입력받으세요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입력받은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num1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과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num2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중 큰 수를 출력하는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프로그램을 만들어보세요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3264" y="799003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정보처리기사의 각 과목의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맞춘 개수를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입력받은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후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한 과목이라도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8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개 미만인 경우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, “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불합격입니다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!”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출력하고 총 개수가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60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개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이상이면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합격입니다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!”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출력하는 프로그램을 만들어보세요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95" y="2467424"/>
            <a:ext cx="1695361" cy="2041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43" y="2467424"/>
            <a:ext cx="1728192" cy="2041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05" y="2467424"/>
            <a:ext cx="1881693" cy="20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675892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다음은 에버랜드 입장료 계산 프로그램입니다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기본료는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5000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원이며 인원수에 따라 지불해야하는 프로그램을 만들어보세요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단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미성년자인 경우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50%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할인이 적용됩니다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16052"/>
            <a:ext cx="2809875" cy="1733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116052"/>
            <a:ext cx="2809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71803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마트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계산대 프로그램입니다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10000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원짜리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추석선물셋트를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구입했을 때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지불해야하는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금액을 계산해 보세요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단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, 11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개 이상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구매시에는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10%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할인이 됩니다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2299749"/>
            <a:ext cx="3236763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99749"/>
            <a:ext cx="3389306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8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96630" y="98757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시급계산기 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기본시급은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5,000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근무시간은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시간입니다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초과근무 수당은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시급의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배를 책정해줍니다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노동시간을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총 임금을 계산하여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44" y="2650621"/>
            <a:ext cx="462051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270319" y="1275606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1257" y="1275606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29959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흐름도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993482" y="1563638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시작</a:t>
            </a:r>
            <a:endParaRPr lang="ko-KR" altLang="en-US" sz="11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21678" y="4382972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끝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8" name="직선 화살표 연결선 57"/>
          <p:cNvCxnSpPr>
            <a:stCxn id="56" idx="4"/>
            <a:endCxn id="59" idx="0"/>
          </p:cNvCxnSpPr>
          <p:nvPr/>
        </p:nvCxnSpPr>
        <p:spPr>
          <a:xfrm>
            <a:off x="1307252" y="2130849"/>
            <a:ext cx="0" cy="207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533233" y="2337855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en-US" altLang="ko-KR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60" name="직선 화살표 연결선 59"/>
          <p:cNvCxnSpPr>
            <a:stCxn id="59" idx="2"/>
            <a:endCxn id="77" idx="0"/>
          </p:cNvCxnSpPr>
          <p:nvPr/>
        </p:nvCxnSpPr>
        <p:spPr>
          <a:xfrm flipH="1">
            <a:off x="1307251" y="2786045"/>
            <a:ext cx="1" cy="195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78" idx="2"/>
            <a:endCxn id="57" idx="0"/>
          </p:cNvCxnSpPr>
          <p:nvPr/>
        </p:nvCxnSpPr>
        <p:spPr>
          <a:xfrm flipH="1">
            <a:off x="1307248" y="4099168"/>
            <a:ext cx="1" cy="283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009394" y="2569896"/>
            <a:ext cx="9721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37586" y="273332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1674903" y="4803999"/>
            <a:ext cx="20626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79410" y="213085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87" y="2715767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68441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66173" y="1795765"/>
            <a:ext cx="2000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if(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1;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1;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}else if(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2;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}else if(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3){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3;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4615" y="1783445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if(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1;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e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lse if(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2)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2;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else if(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3)</a:t>
            </a: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3;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12547" y="1817574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5586633" y="1984014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036683" y="1984014"/>
            <a:ext cx="0" cy="2027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94355" y="4149227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조건식의</a:t>
            </a:r>
            <a:r>
              <a:rPr lang="ko-KR" altLang="en-US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값이 </a:t>
            </a:r>
            <a:r>
              <a:rPr lang="en-US" altLang="ko-KR" sz="1600" b="1" dirty="0" smtClean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r>
              <a:rPr lang="en-US" altLang="ko-KR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혹은 </a:t>
            </a:r>
            <a:r>
              <a:rPr lang="en-US" altLang="ko-KR" sz="16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이여야합니다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22347" y="4104089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34615" y="1748457"/>
            <a:ext cx="1728192" cy="178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222647" y="3529701"/>
            <a:ext cx="0" cy="3485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>
          <a:xfrm>
            <a:off x="533232" y="2981239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en-US" altLang="ko-KR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533230" y="3650978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en-US" altLang="ko-KR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 flipH="1">
            <a:off x="1307249" y="3429429"/>
            <a:ext cx="2" cy="2215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3"/>
          </p:cNvCxnSpPr>
          <p:nvPr/>
        </p:nvCxnSpPr>
        <p:spPr>
          <a:xfrm flipV="1">
            <a:off x="2081269" y="3198352"/>
            <a:ext cx="613757" cy="6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308784" y="3351616"/>
            <a:ext cx="0" cy="1319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674902" y="4671004"/>
            <a:ext cx="1633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88" idx="1"/>
          </p:cNvCxnSpPr>
          <p:nvPr/>
        </p:nvCxnSpPr>
        <p:spPr>
          <a:xfrm>
            <a:off x="2079712" y="3875075"/>
            <a:ext cx="176421" cy="3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015612" y="4063478"/>
            <a:ext cx="0" cy="452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674903" y="4515967"/>
            <a:ext cx="1340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981502" y="2370089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66373" y="2981239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56133" y="3693101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7340" y="274618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514" y="340495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6810" y="413583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17460" y="338388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594355" y="2643758"/>
            <a:ext cx="1656184" cy="320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6264591" y="2804756"/>
            <a:ext cx="243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92533" y="2780606"/>
            <a:ext cx="0" cy="12065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4608654" y="4076006"/>
            <a:ext cx="3960440" cy="82355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의 값이 </a:t>
            </a:r>
            <a:r>
              <a:rPr lang="en-US" altLang="ko-KR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일때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else if</a:t>
            </a: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을 만나서 </a:t>
            </a:r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의 값이 </a:t>
            </a:r>
            <a:r>
              <a:rPr lang="en-US" altLang="ko-KR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면 실행 아니면 </a:t>
            </a:r>
            <a:r>
              <a:rPr lang="ko-KR" altLang="en-US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다음 </a:t>
            </a:r>
            <a:r>
              <a:rPr lang="en-US" altLang="ko-KR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else if 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문으로 이동합니다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36683" y="3875073"/>
            <a:ext cx="2385964" cy="107294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다중 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문도 실행문장이 </a:t>
            </a:r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여러줄이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 아니라면 </a:t>
            </a:r>
            <a:r>
              <a:rPr lang="en-US" altLang="ko-KR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{}(</a:t>
            </a:r>
            <a:r>
              <a:rPr lang="ko-KR" altLang="en-US" sz="16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</a:t>
            </a:r>
            <a:r>
              <a:rPr lang="ko-KR" altLang="en-US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괄호</a:t>
            </a:r>
            <a:r>
              <a:rPr lang="en-US" altLang="ko-KR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생략</a:t>
            </a:r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해주셔도 됩니다</a:t>
            </a:r>
            <a:r>
              <a:rPr lang="en-US" altLang="ko-KR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4131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9" grpId="0"/>
      <p:bldP spid="70" grpId="0" animBg="1"/>
      <p:bldP spid="70" grpId="1" animBg="1"/>
      <p:bldP spid="73" grpId="0"/>
      <p:bldP spid="73" grpId="1"/>
      <p:bldP spid="74" grpId="0" animBg="1"/>
      <p:bldP spid="74" grpId="1" animBg="1"/>
      <p:bldP spid="75" grpId="0" animBg="1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 animBg="1"/>
      <p:bldP spid="93" grpId="1" animBg="1"/>
      <p:bldP spid="96" grpId="0" animBg="1"/>
      <p:bldP spid="96" grpId="1" animBg="1"/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Java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989763" y="1184847"/>
            <a:ext cx="90000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변수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67873" y="1184847"/>
            <a:ext cx="90000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연산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22409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반복문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0220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배열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80312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메소드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2409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클래스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0220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OOP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4598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추상</a:t>
            </a:r>
            <a:endParaRPr lang="en-US" altLang="ko-KR" dirty="0" smtClean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클래스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89763" y="2276489"/>
            <a:ext cx="900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JDBC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1653" y="2276489"/>
            <a:ext cx="900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Pattern</a:t>
            </a:r>
            <a:endParaRPr lang="ko-KR" altLang="en-US" sz="14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45983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Thread</a:t>
            </a:r>
            <a:endParaRPr lang="ko-KR" altLang="en-US" sz="16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67873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인터</a:t>
            </a:r>
            <a:endParaRPr lang="en-US" altLang="ko-KR" dirty="0" smtClean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페이스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88976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967873" y="1506897"/>
            <a:ext cx="178110" cy="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12409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0" idx="2"/>
          </p:cNvCxnSpPr>
          <p:nvPr/>
        </p:nvCxnSpPr>
        <p:spPr>
          <a:xfrm>
            <a:off x="7830312" y="1832919"/>
            <a:ext cx="0" cy="4435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5" idx="2"/>
            <a:endCxn id="74" idx="0"/>
          </p:cNvCxnSpPr>
          <p:nvPr/>
        </p:nvCxnSpPr>
        <p:spPr>
          <a:xfrm>
            <a:off x="1361653" y="2924561"/>
            <a:ext cx="0" cy="443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2889763" y="3692167"/>
            <a:ext cx="18628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202203" y="1508883"/>
            <a:ext cx="1781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45983" y="1184847"/>
            <a:ext cx="900000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76044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I/O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04598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3976044" y="3692167"/>
            <a:ext cx="1699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77" idx="1"/>
            <a:endCxn id="52" idx="3"/>
          </p:cNvCxnSpPr>
          <p:nvPr/>
        </p:nvCxnSpPr>
        <p:spPr>
          <a:xfrm flipH="1">
            <a:off x="7202203" y="2602523"/>
            <a:ext cx="17810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1" idx="1"/>
            <a:endCxn id="53" idx="3"/>
          </p:cNvCxnSpPr>
          <p:nvPr/>
        </p:nvCxnSpPr>
        <p:spPr>
          <a:xfrm flipH="1">
            <a:off x="5045983" y="260252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3" idx="1"/>
            <a:endCxn id="57" idx="3"/>
          </p:cNvCxnSpPr>
          <p:nvPr/>
        </p:nvCxnSpPr>
        <p:spPr>
          <a:xfrm flipH="1">
            <a:off x="3967873" y="260252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7" idx="1"/>
            <a:endCxn id="54" idx="3"/>
          </p:cNvCxnSpPr>
          <p:nvPr/>
        </p:nvCxnSpPr>
        <p:spPr>
          <a:xfrm flipH="1" flipV="1">
            <a:off x="2889763" y="2600525"/>
            <a:ext cx="178110" cy="1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811653" y="3692167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11653" y="3368131"/>
            <a:ext cx="900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GUI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11653" y="1184847"/>
            <a:ext cx="90000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입출력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811653" y="150888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380312" y="2278487"/>
            <a:ext cx="900000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Array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List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8" name="직선 화살표 연결선 77"/>
          <p:cNvCxnSpPr>
            <a:stCxn id="52" idx="1"/>
            <a:endCxn id="51" idx="3"/>
          </p:cNvCxnSpPr>
          <p:nvPr/>
        </p:nvCxnSpPr>
        <p:spPr>
          <a:xfrm flipH="1">
            <a:off x="6124093" y="2602523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4" idx="1"/>
            <a:endCxn id="55" idx="3"/>
          </p:cNvCxnSpPr>
          <p:nvPr/>
        </p:nvCxnSpPr>
        <p:spPr>
          <a:xfrm flipH="1">
            <a:off x="1811653" y="2600525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989763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Collection</a:t>
            </a:r>
            <a:endParaRPr lang="ko-KR" altLang="en-US" sz="12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24093" y="3368131"/>
            <a:ext cx="90000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Network</a:t>
            </a:r>
            <a:endParaRPr lang="ko-KR" altLang="en-US" sz="14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45983" y="3692167"/>
            <a:ext cx="1781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3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48096" y="192367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nt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타입의 변수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grade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를 선언하고 키보드로 값을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입력받으세요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Grade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가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90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이상이면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“A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학점입니다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.”, 80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점 이상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90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점 미만일 경우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“B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학점입니다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.”</a:t>
            </a:r>
          </a:p>
          <a:p>
            <a:pPr algn="ctr"/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70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점이상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80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점 미만일 경우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“C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학점입니다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.”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출력하세요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41096" y="771550"/>
            <a:ext cx="3969062" cy="3960440"/>
            <a:chOff x="278902" y="2528900"/>
            <a:chExt cx="3969062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8902" y="2744924"/>
              <a:ext cx="39690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007604" y="2528900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흐름도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971127" y="3032956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시작</a:t>
              </a:r>
              <a:endParaRPr lang="ko-KR" altLang="en-US" sz="11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9323" y="585229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>
              <a:off x="1284897" y="3600167"/>
              <a:ext cx="0" cy="2070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510878" y="3807173"/>
              <a:ext cx="1548037" cy="448190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?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13" idx="2"/>
              <a:endCxn id="21" idx="0"/>
            </p:cNvCxnSpPr>
            <p:nvPr/>
          </p:nvCxnSpPr>
          <p:spPr>
            <a:xfrm flipH="1">
              <a:off x="1284896" y="4255363"/>
              <a:ext cx="1" cy="1951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3" idx="2"/>
              <a:endCxn id="11" idx="0"/>
            </p:cNvCxnSpPr>
            <p:nvPr/>
          </p:nvCxnSpPr>
          <p:spPr>
            <a:xfrm flipH="1">
              <a:off x="1284893" y="5568486"/>
              <a:ext cx="1" cy="2838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87039" y="4039214"/>
              <a:ext cx="9721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87924" y="4202644"/>
              <a:ext cx="0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1652549" y="6273317"/>
              <a:ext cx="2235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7055" y="3600168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532" y="4185085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510877" y="4450557"/>
              <a:ext cx="1548037" cy="448190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?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3" name="순서도: 판단 22"/>
            <p:cNvSpPr/>
            <p:nvPr/>
          </p:nvSpPr>
          <p:spPr>
            <a:xfrm>
              <a:off x="510875" y="5120296"/>
              <a:ext cx="1548037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?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1" idx="2"/>
              <a:endCxn id="23" idx="0"/>
            </p:cNvCxnSpPr>
            <p:nvPr/>
          </p:nvCxnSpPr>
          <p:spPr>
            <a:xfrm flipH="1">
              <a:off x="1284894" y="4898747"/>
              <a:ext cx="2" cy="2215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1" idx="3"/>
            </p:cNvCxnSpPr>
            <p:nvPr/>
          </p:nvCxnSpPr>
          <p:spPr>
            <a:xfrm flipV="1">
              <a:off x="2058914" y="4667670"/>
              <a:ext cx="613757" cy="69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54103" y="4820934"/>
              <a:ext cx="0" cy="13193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52548" y="6140322"/>
              <a:ext cx="190155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3" idx="3"/>
              <a:endCxn id="36" idx="1"/>
            </p:cNvCxnSpPr>
            <p:nvPr/>
          </p:nvCxnSpPr>
          <p:spPr>
            <a:xfrm>
              <a:off x="2058912" y="5344391"/>
              <a:ext cx="204521" cy="12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93257" y="5532796"/>
              <a:ext cx="0" cy="4524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652548" y="5985285"/>
              <a:ext cx="134070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959146" y="3807173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A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학점입니다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44018" y="4450557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B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학점입니다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3433" y="5170302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C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학점입니다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4985" y="421550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159" y="487427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4455" y="5605151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05" y="4853201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34194" y="822088"/>
            <a:ext cx="4042262" cy="3960440"/>
            <a:chOff x="4572000" y="2579438"/>
            <a:chExt cx="4042262" cy="396044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72000" y="2795462"/>
              <a:ext cx="40422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300702" y="2579438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정</a:t>
              </a:r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답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5264225" y="3083494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시작</a:t>
              </a:r>
              <a:endParaRPr lang="ko-KR" altLang="en-US" sz="11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292421" y="5902828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46" name="직선 화살표 연결선 45"/>
            <p:cNvCxnSpPr>
              <a:stCxn id="44" idx="4"/>
              <a:endCxn id="47" idx="0"/>
            </p:cNvCxnSpPr>
            <p:nvPr/>
          </p:nvCxnSpPr>
          <p:spPr>
            <a:xfrm>
              <a:off x="5577995" y="3650705"/>
              <a:ext cx="5424" cy="2134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판단 46"/>
            <p:cNvSpPr/>
            <p:nvPr/>
          </p:nvSpPr>
          <p:spPr>
            <a:xfrm>
              <a:off x="4655258" y="3864203"/>
              <a:ext cx="1856322" cy="501307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10X10" panose="020D0604000000000000" pitchFamily="50" charset="-127"/>
                  <a:ea typeface="10X10" panose="020D0604000000000000" pitchFamily="50" charset="-127"/>
                </a:rPr>
                <a:t>g</a:t>
              </a:r>
              <a:r>
                <a:rPr lang="en-US" altLang="ko-KR" sz="12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rade&gt;=90</a:t>
              </a:r>
              <a:endPara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7" idx="2"/>
              <a:endCxn id="56" idx="0"/>
            </p:cNvCxnSpPr>
            <p:nvPr/>
          </p:nvCxnSpPr>
          <p:spPr>
            <a:xfrm>
              <a:off x="5583419" y="4365510"/>
              <a:ext cx="0" cy="1516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57" idx="2"/>
              <a:endCxn id="45" idx="0"/>
            </p:cNvCxnSpPr>
            <p:nvPr/>
          </p:nvCxnSpPr>
          <p:spPr>
            <a:xfrm flipH="1">
              <a:off x="5577991" y="5661248"/>
              <a:ext cx="4449" cy="2415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7" idx="3"/>
              <a:endCxn id="65" idx="1"/>
            </p:cNvCxnSpPr>
            <p:nvPr/>
          </p:nvCxnSpPr>
          <p:spPr>
            <a:xfrm>
              <a:off x="6511580" y="4114857"/>
              <a:ext cx="740664" cy="129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352420" y="4329100"/>
              <a:ext cx="0" cy="2012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5945648" y="6323855"/>
              <a:ext cx="24067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350153" y="3650706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2630" y="4235623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6" name="순서도: 판단 55"/>
            <p:cNvSpPr/>
            <p:nvPr/>
          </p:nvSpPr>
          <p:spPr>
            <a:xfrm>
              <a:off x="4632782" y="4517125"/>
              <a:ext cx="1901273" cy="505994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grade&gt;=80</a:t>
              </a:r>
              <a:endPara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7" name="순서도: 판단 56"/>
            <p:cNvSpPr/>
            <p:nvPr/>
          </p:nvSpPr>
          <p:spPr>
            <a:xfrm>
              <a:off x="4648664" y="5213058"/>
              <a:ext cx="1867552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grade=&gt;70</a:t>
              </a:r>
              <a:endPara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6" idx="2"/>
              <a:endCxn id="57" idx="0"/>
            </p:cNvCxnSpPr>
            <p:nvPr/>
          </p:nvCxnSpPr>
          <p:spPr>
            <a:xfrm flipH="1">
              <a:off x="5582440" y="5023119"/>
              <a:ext cx="979" cy="1899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6" idx="3"/>
              <a:endCxn id="66" idx="1"/>
            </p:cNvCxnSpPr>
            <p:nvPr/>
          </p:nvCxnSpPr>
          <p:spPr>
            <a:xfrm>
              <a:off x="6534055" y="4770122"/>
              <a:ext cx="486217" cy="68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064388" y="4962145"/>
              <a:ext cx="3733" cy="12496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945647" y="6190860"/>
              <a:ext cx="212247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7" idx="3"/>
              <a:endCxn id="67" idx="1"/>
            </p:cNvCxnSpPr>
            <p:nvPr/>
          </p:nvCxnSpPr>
          <p:spPr>
            <a:xfrm>
              <a:off x="6516216" y="5437153"/>
              <a:ext cx="290070" cy="34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843468" y="5615954"/>
              <a:ext cx="0" cy="4198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5945648" y="6035823"/>
              <a:ext cx="189782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252244" y="3926489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A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학점입니다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20272" y="4591768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B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학점입니다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06286" y="5265204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C</a:t>
              </a:r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학점입니다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38083" y="4266040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55257" y="492480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37553" y="565568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88203" y="4903739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6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9553" y="525909"/>
            <a:ext cx="427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다중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문과 단순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여러 개의 차이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9553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02009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단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순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004048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66504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다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중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9662"/>
            <a:ext cx="3095625" cy="142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54" y="1775336"/>
            <a:ext cx="3095625" cy="1409700"/>
          </a:xfrm>
          <a:prstGeom prst="rect">
            <a:avLst/>
          </a:prstGeom>
        </p:spPr>
      </p:pic>
      <p:sp>
        <p:nvSpPr>
          <p:cNvPr id="105" name="위로 구부러진 화살표 104"/>
          <p:cNvSpPr/>
          <p:nvPr/>
        </p:nvSpPr>
        <p:spPr>
          <a:xfrm rot="5400000">
            <a:off x="529281" y="1938497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6" name="위로 구부러진 화살표 105"/>
          <p:cNvSpPr/>
          <p:nvPr/>
        </p:nvSpPr>
        <p:spPr>
          <a:xfrm rot="5400000">
            <a:off x="524733" y="253519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7" name="위로 구부러진 화살표 106"/>
          <p:cNvSpPr/>
          <p:nvPr/>
        </p:nvSpPr>
        <p:spPr>
          <a:xfrm rot="5400000">
            <a:off x="529280" y="223963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8" name="위로 구부러진 화살표 107"/>
          <p:cNvSpPr/>
          <p:nvPr/>
        </p:nvSpPr>
        <p:spPr>
          <a:xfrm rot="5400000">
            <a:off x="524733" y="2839896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9" name="위로 구부러진 화살표 108"/>
          <p:cNvSpPr/>
          <p:nvPr/>
        </p:nvSpPr>
        <p:spPr>
          <a:xfrm rot="5400000">
            <a:off x="5034311" y="1896653"/>
            <a:ext cx="285568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0" name="위로 구부러진 화살표 109"/>
          <p:cNvSpPr/>
          <p:nvPr/>
        </p:nvSpPr>
        <p:spPr>
          <a:xfrm rot="5400000">
            <a:off x="4682902" y="2502142"/>
            <a:ext cx="924450" cy="293902"/>
          </a:xfrm>
          <a:prstGeom prst="curvedUpArrow">
            <a:avLst>
              <a:gd name="adj1" fmla="val 8990"/>
              <a:gd name="adj2" fmla="val 44252"/>
              <a:gd name="adj3" fmla="val 25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764837"/>
            <a:ext cx="1395951" cy="1257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532" y="3767627"/>
            <a:ext cx="1191711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75634" y="699542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성과급 계산 프로그램입니다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아래의 표를 보고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실적액을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입력받아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총 급여를 계산하는 프로그램을 작성하시오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17679"/>
              </p:ext>
            </p:extLst>
          </p:nvPr>
        </p:nvGraphicFramePr>
        <p:xfrm>
          <a:off x="1524000" y="242773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실적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보너스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99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 이하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원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100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 </a:t>
                      </a:r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~</a:t>
                      </a:r>
                      <a:r>
                        <a:rPr lang="en-US" altLang="ko-KR" baseline="0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199</a:t>
                      </a:r>
                      <a:r>
                        <a:rPr lang="ko-KR" altLang="en-US" baseline="0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200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 </a:t>
                      </a:r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~ 299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300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 이상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50</a:t>
                      </a:r>
                      <a:r>
                        <a:rPr lang="ko-KR" altLang="en-US" dirty="0" smtClean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만원</a:t>
                      </a:r>
                      <a:endParaRPr lang="ko-KR" altLang="en-US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75634" y="91556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가위바위보 게임입니다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 </a:t>
            </a:r>
          </a:p>
          <a:p>
            <a:pPr algn="ctr"/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user1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과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user2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의 이름을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입력받아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가위바위보 게임을 진행해주세요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15766"/>
            <a:ext cx="19442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15766"/>
            <a:ext cx="191541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1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319972" y="1203598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0910" y="1203598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79612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흐름도</a:t>
            </a:r>
          </a:p>
        </p:txBody>
      </p:sp>
      <p:sp>
        <p:nvSpPr>
          <p:cNvPr id="75" name="타원 74"/>
          <p:cNvSpPr/>
          <p:nvPr/>
        </p:nvSpPr>
        <p:spPr>
          <a:xfrm>
            <a:off x="1043135" y="1491630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10X10" panose="020D0604000000000000" pitchFamily="50" charset="-127"/>
                <a:ea typeface="10X10" panose="020D0604000000000000" pitchFamily="50" charset="-127"/>
              </a:rPr>
              <a:t>시작</a:t>
            </a:r>
          </a:p>
        </p:txBody>
      </p:sp>
      <p:sp>
        <p:nvSpPr>
          <p:cNvPr id="76" name="타원 75"/>
          <p:cNvSpPr/>
          <p:nvPr/>
        </p:nvSpPr>
        <p:spPr>
          <a:xfrm>
            <a:off x="1071331" y="4310964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끝</a:t>
            </a:r>
          </a:p>
        </p:txBody>
      </p:sp>
      <p:cxnSp>
        <p:nvCxnSpPr>
          <p:cNvPr id="77" name="직선 화살표 연결선 76"/>
          <p:cNvCxnSpPr>
            <a:stCxn id="75" idx="4"/>
            <a:endCxn id="78" idx="0"/>
          </p:cNvCxnSpPr>
          <p:nvPr/>
        </p:nvCxnSpPr>
        <p:spPr>
          <a:xfrm>
            <a:off x="1356905" y="2058841"/>
            <a:ext cx="0" cy="20700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582886" y="2265847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식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==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값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9" name="직선 화살표 연결선 78"/>
          <p:cNvCxnSpPr>
            <a:stCxn id="78" idx="2"/>
            <a:endCxn id="87" idx="0"/>
          </p:cNvCxnSpPr>
          <p:nvPr/>
        </p:nvCxnSpPr>
        <p:spPr>
          <a:xfrm flipH="1">
            <a:off x="1356904" y="2714037"/>
            <a:ext cx="1" cy="19519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88" idx="2"/>
            <a:endCxn id="76" idx="0"/>
          </p:cNvCxnSpPr>
          <p:nvPr/>
        </p:nvCxnSpPr>
        <p:spPr>
          <a:xfrm flipH="1">
            <a:off x="1356901" y="4027160"/>
            <a:ext cx="1" cy="28380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059047" y="2497888"/>
            <a:ext cx="97210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787239" y="2661318"/>
            <a:ext cx="0" cy="20882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724556" y="4731991"/>
            <a:ext cx="20626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29063" y="205884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1540" y="264375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41809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문법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582885" y="2909231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식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==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값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8" name="순서도: 판단 87"/>
          <p:cNvSpPr/>
          <p:nvPr/>
        </p:nvSpPr>
        <p:spPr>
          <a:xfrm>
            <a:off x="582883" y="3578970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식</a:t>
            </a:r>
            <a:r>
              <a:rPr lang="en-US" altLang="ko-KR" sz="1200" dirty="0">
                <a:latin typeface="10X10" panose="020D0604000000000000" pitchFamily="50" charset="-127"/>
                <a:ea typeface="10X10" panose="020D0604000000000000" pitchFamily="50" charset="-127"/>
              </a:rPr>
              <a:t>==</a:t>
            </a:r>
            <a:r>
              <a:rPr lang="ko-KR" altLang="en-US" sz="1200" dirty="0">
                <a:latin typeface="10X10" panose="020D0604000000000000" pitchFamily="50" charset="-127"/>
                <a:ea typeface="10X10" panose="020D0604000000000000" pitchFamily="50" charset="-127"/>
              </a:rPr>
              <a:t>값</a:t>
            </a:r>
          </a:p>
        </p:txBody>
      </p:sp>
      <p:cxnSp>
        <p:nvCxnSpPr>
          <p:cNvPr id="89" name="직선 화살표 연결선 88"/>
          <p:cNvCxnSpPr>
            <a:stCxn id="87" idx="2"/>
            <a:endCxn id="88" idx="0"/>
          </p:cNvCxnSpPr>
          <p:nvPr/>
        </p:nvCxnSpPr>
        <p:spPr>
          <a:xfrm flipH="1">
            <a:off x="1356902" y="3357421"/>
            <a:ext cx="2" cy="22154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7" idx="3"/>
          </p:cNvCxnSpPr>
          <p:nvPr/>
        </p:nvCxnSpPr>
        <p:spPr>
          <a:xfrm flipV="1">
            <a:off x="2130922" y="3126344"/>
            <a:ext cx="613757" cy="698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358437" y="3279608"/>
            <a:ext cx="0" cy="13193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1724555" y="4598996"/>
            <a:ext cx="16338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98" idx="1"/>
          </p:cNvCxnSpPr>
          <p:nvPr/>
        </p:nvCxnSpPr>
        <p:spPr>
          <a:xfrm>
            <a:off x="2129365" y="3803067"/>
            <a:ext cx="176421" cy="321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65265" y="3991470"/>
            <a:ext cx="0" cy="45248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724556" y="4443959"/>
            <a:ext cx="134070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031155" y="2298081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16026" y="2909231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05786" y="3621093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16993" y="267417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167" y="333294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6463" y="4063825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67113" y="331187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15826" y="1723757"/>
            <a:ext cx="2000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switch(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식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case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값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1: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  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break;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case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값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2: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  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break;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default: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   break;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28084" y="1723757"/>
            <a:ext cx="360040" cy="335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05" name="직선 화살표 연결선 104"/>
          <p:cNvCxnSpPr>
            <a:stCxn id="104" idx="3"/>
          </p:cNvCxnSpPr>
          <p:nvPr/>
        </p:nvCxnSpPr>
        <p:spPr>
          <a:xfrm>
            <a:off x="5688124" y="1891299"/>
            <a:ext cx="5400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65103" y="1576580"/>
            <a:ext cx="23539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문과 다르게 </a:t>
            </a:r>
            <a:r>
              <a:rPr lang="ko-KR" altLang="en-US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식</a:t>
            </a:r>
            <a:r>
              <a:rPr lang="en-US" altLang="ko-KR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==</a:t>
            </a:r>
            <a:r>
              <a:rPr lang="ko-KR" altLang="en-US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값으로 </a:t>
            </a:r>
            <a:endParaRPr lang="en-US" altLang="ko-KR" sz="1600" dirty="0">
              <a:solidFill>
                <a:srgbClr val="31859C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이루어진 값을 </a:t>
            </a:r>
            <a:r>
              <a:rPr lang="ko-KR" altLang="en-US" sz="16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가지고 </a:t>
            </a:r>
            <a:endParaRPr lang="en-US" altLang="ko-KR" sz="1600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참과 거짓을 판별함</a:t>
            </a:r>
            <a:r>
              <a:rPr lang="en-US" altLang="ko-KR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비교할 대상이 들어감</a:t>
            </a:r>
            <a:endParaRPr lang="en-US" altLang="ko-KR" sz="1600" dirty="0">
              <a:solidFill>
                <a:srgbClr val="31859C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336196" y="1511788"/>
            <a:ext cx="2331087" cy="12858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80012" y="2011944"/>
            <a:ext cx="1116124" cy="307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09" name="직선 화살표 연결선 108"/>
          <p:cNvCxnSpPr>
            <a:stCxn id="108" idx="3"/>
          </p:cNvCxnSpPr>
          <p:nvPr/>
        </p:nvCxnSpPr>
        <p:spPr>
          <a:xfrm flipV="1">
            <a:off x="5796136" y="2162344"/>
            <a:ext cx="432048" cy="3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6300192" y="1820705"/>
            <a:ext cx="2457229" cy="1480953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switch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식과 값을 비교해서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라면 실행문장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을 실행한다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case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문에는 </a:t>
            </a:r>
            <a:r>
              <a:rPr lang="ko-KR" altLang="en-US" sz="1400" dirty="0" err="1">
                <a:latin typeface="10X10" panose="020D0604000000000000" pitchFamily="50" charset="-127"/>
                <a:ea typeface="10X10" panose="020D0604000000000000" pitchFamily="50" charset="-127"/>
              </a:rPr>
              <a:t>연산식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변수를 </a:t>
            </a:r>
            <a:r>
              <a:rPr lang="ko-KR" altLang="en-US" sz="1400" dirty="0" err="1">
                <a:latin typeface="10X10" panose="020D0604000000000000" pitchFamily="50" charset="-127"/>
                <a:ea typeface="10X10" panose="020D0604000000000000" pitchFamily="50" charset="-127"/>
              </a:rPr>
              <a:t>사용할수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 없다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44008" y="2828064"/>
            <a:ext cx="1152128" cy="326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12" name="직선 화살표 연결선 111"/>
          <p:cNvCxnSpPr>
            <a:stCxn id="111" idx="3"/>
          </p:cNvCxnSpPr>
          <p:nvPr/>
        </p:nvCxnSpPr>
        <p:spPr>
          <a:xfrm>
            <a:off x="5796136" y="2991491"/>
            <a:ext cx="44122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300191" y="2674176"/>
            <a:ext cx="2457230" cy="140608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switch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식과 값을 비교해서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라면 실행문장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을 실행한다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case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문에는 </a:t>
            </a:r>
            <a:r>
              <a:rPr lang="ko-KR" altLang="en-US" sz="1400" dirty="0" err="1">
                <a:latin typeface="10X10" panose="020D0604000000000000" pitchFamily="50" charset="-127"/>
                <a:ea typeface="10X10" panose="020D0604000000000000" pitchFamily="50" charset="-127"/>
              </a:rPr>
              <a:t>연산식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변수를 </a:t>
            </a:r>
            <a:r>
              <a:rPr lang="ko-KR" altLang="en-US" sz="1400" dirty="0" err="1">
                <a:latin typeface="10X10" panose="020D0604000000000000" pitchFamily="50" charset="-127"/>
                <a:ea typeface="10X10" panose="020D0604000000000000" pitchFamily="50" charset="-127"/>
              </a:rPr>
              <a:t>사용할수</a:t>
            </a:r>
            <a:r>
              <a: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rPr>
              <a:t> 없다</a:t>
            </a:r>
            <a:r>
              <a:rPr lang="en-US" altLang="ko-KR" sz="1400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680012" y="3687874"/>
            <a:ext cx="1008112" cy="270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15" name="직선 화살표 연결선 114"/>
          <p:cNvCxnSpPr>
            <a:stCxn id="114" idx="3"/>
          </p:cNvCxnSpPr>
          <p:nvPr/>
        </p:nvCxnSpPr>
        <p:spPr>
          <a:xfrm flipV="1">
            <a:off x="5688124" y="3823140"/>
            <a:ext cx="54006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300191" y="3619652"/>
            <a:ext cx="2457229" cy="112989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위의 조건이 모두 </a:t>
            </a:r>
            <a:r>
              <a:rPr lang="en-US" altLang="ko-KR" sz="1600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sz="1600" dirty="0" err="1">
                <a:latin typeface="10X10" panose="020D0604000000000000" pitchFamily="50" charset="-127"/>
                <a:ea typeface="10X10" panose="020D0604000000000000" pitchFamily="50" charset="-127"/>
              </a:rPr>
              <a:t>일때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 실행이 됩니다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switch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7517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/>
      <p:bldP spid="85" grpId="1"/>
      <p:bldP spid="99" grpId="0"/>
      <p:bldP spid="99" grpId="1"/>
      <p:bldP spid="100" grpId="0"/>
      <p:bldP spid="100" grpId="1"/>
      <p:bldP spid="101" grpId="0"/>
      <p:bldP spid="102" grpId="0"/>
      <p:bldP spid="102" grpId="1"/>
      <p:bldP spid="104" grpId="0" animBg="1"/>
      <p:bldP spid="104" grpId="1" animBg="1"/>
      <p:bldP spid="106" grpId="0"/>
      <p:bldP spid="106" grpId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62753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월을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입력 받아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봄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여름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가을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겨울 중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해당하는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계절을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출력하는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프로그램을 만드세요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12, 1, 2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월 → 겨울      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3, 4, 5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월 → 봄       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6, 7, 8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월 → 여름       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9, 10, 11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월 →가을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7" y="2427734"/>
            <a:ext cx="19382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00" y="2427733"/>
            <a:ext cx="1670437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34" y="2427733"/>
            <a:ext cx="1925466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97" y="2427733"/>
            <a:ext cx="1912714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915566"/>
            <a:ext cx="8100900" cy="172819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타입의 변수 </a:t>
            </a:r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totalScore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를 선언하고 키보드로 값을 입력 받으세요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 </a:t>
            </a:r>
          </a:p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totalScore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가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90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이상이면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“A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학점입니다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.”, </a:t>
            </a:r>
          </a:p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80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점 이상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90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점 미만일 경우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“B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학점입니다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.”,</a:t>
            </a:r>
          </a:p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70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점이상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80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점 미만일 경우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“C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학점입니다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.”, </a:t>
            </a:r>
          </a:p>
          <a:p>
            <a:pPr algn="ctr"/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70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점 미만일 경우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“D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학점 입니다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.” 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를 출력하세요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5" y="2884534"/>
            <a:ext cx="1609174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62" y="2884533"/>
            <a:ext cx="1624990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95" y="2884534"/>
            <a:ext cx="1633375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884534"/>
            <a:ext cx="1667411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6462"/>
            <a:ext cx="1740291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72743" y="589770"/>
            <a:ext cx="828092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만약 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break </a:t>
            </a:r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문을 사용하지 않으면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?</a:t>
            </a:r>
            <a:endParaRPr lang="ko-KR" alt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3" y="1661420"/>
            <a:ext cx="4736790" cy="323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5918266" y="4083918"/>
            <a:ext cx="2556284" cy="684076"/>
            <a:chOff x="5868145" y="5913276"/>
            <a:chExt cx="2556284" cy="684076"/>
          </a:xfrm>
        </p:grpSpPr>
        <p:sp>
          <p:nvSpPr>
            <p:cNvPr id="75" name="직사각형 74"/>
            <p:cNvSpPr/>
            <p:nvPr/>
          </p:nvSpPr>
          <p:spPr>
            <a:xfrm>
              <a:off x="5868145" y="5913276"/>
              <a:ext cx="2556284" cy="684076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??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868145" y="5913276"/>
              <a:ext cx="504055" cy="6840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12423" y="60960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1859C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27984" y="591530"/>
            <a:ext cx="4463988" cy="4320480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91780" y="917778"/>
            <a:ext cx="2934326" cy="935287"/>
            <a:chOff x="845586" y="2492896"/>
            <a:chExt cx="2934326" cy="935287"/>
          </a:xfrm>
        </p:grpSpPr>
        <p:sp>
          <p:nvSpPr>
            <p:cNvPr id="15" name="직사각형 14"/>
            <p:cNvSpPr/>
            <p:nvPr/>
          </p:nvSpPr>
          <p:spPr>
            <a:xfrm>
              <a:off x="845586" y="2492896"/>
              <a:ext cx="2934326" cy="935287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9864" y="2532508"/>
              <a:ext cx="620683" cy="8604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9864" y="2784386"/>
              <a:ext cx="57259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>
                  <a:solidFill>
                    <a:srgbClr val="31859C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결과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668" y="2572121"/>
              <a:ext cx="2133600" cy="8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591780" y="267494"/>
            <a:ext cx="2934326" cy="2519853"/>
            <a:chOff x="2771800" y="1844824"/>
            <a:chExt cx="2934326" cy="2519853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2889176" y="1916405"/>
              <a:ext cx="2754306" cy="24482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771800" y="1844824"/>
              <a:ext cx="2934326" cy="251985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/>
          <p:cNvSpPr/>
          <p:nvPr/>
        </p:nvSpPr>
        <p:spPr>
          <a:xfrm>
            <a:off x="251520" y="663538"/>
            <a:ext cx="4037130" cy="424847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63" y="987574"/>
            <a:ext cx="3498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switch ~ case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문은 식과 값의 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연산결과가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true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 되면 </a:t>
            </a:r>
            <a:r>
              <a:rPr lang="en-US" altLang="ko-KR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break</a:t>
            </a:r>
            <a:r>
              <a:rPr lang="ko-KR" altLang="en-US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을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만날 때까지 실행이 됩니다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532" y="2103698"/>
            <a:ext cx="385242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Break</a:t>
            </a:r>
            <a:r>
              <a:rPr lang="ko-KR" altLang="en-US" sz="3600" b="1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문이란</a:t>
            </a:r>
            <a:r>
              <a:rPr lang="en-US" altLang="ko-KR" sz="3600" b="1" dirty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?</a:t>
            </a:r>
            <a:endParaRPr lang="ko-KR" altLang="en-US" sz="3600" b="1" dirty="0">
              <a:solidFill>
                <a:srgbClr val="31859C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717" y="3399842"/>
            <a:ext cx="3042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break </a:t>
            </a:r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문이란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반복문을</a:t>
            </a:r>
            <a:endParaRPr lang="en-US" altLang="ko-KR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탈출하는 키워드 입니다</a:t>
            </a:r>
            <a:r>
              <a:rPr lang="en-US" altLang="ko-KR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9543"/>
            <a:ext cx="4319972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6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197158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조건문이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무엇인지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알고 조건문의 종류를 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다중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문과 단순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 여러 개와의 차이점을 안다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*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반복문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2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1" y="1203598"/>
            <a:ext cx="8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주어진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조건을 비교 판단하여 그 조건에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만족할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경우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지정된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명령을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실행하고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만족하지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않을 경우 다음 단계의 명령을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수행하도록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하는 구문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1528" y="3405398"/>
            <a:ext cx="1191712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</a:t>
            </a:r>
            <a:endParaRPr lang="ko-KR" altLang="en-US" dirty="0">
              <a:solidFill>
                <a:srgbClr val="31859C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4655" y="313794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만족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98430" y="3432347"/>
            <a:ext cx="1508803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지정된 명령</a:t>
            </a:r>
            <a:endParaRPr lang="ko-KR" altLang="en-US" dirty="0">
              <a:solidFill>
                <a:srgbClr val="31859C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6264" y="393640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맞지 않음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56177" y="3432347"/>
            <a:ext cx="1296144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다음 명령</a:t>
            </a:r>
            <a:endParaRPr lang="ko-KR" altLang="en-US" dirty="0">
              <a:solidFill>
                <a:srgbClr val="31859C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113240" y="3101382"/>
            <a:ext cx="4042937" cy="582993"/>
            <a:chOff x="2113240" y="3101382"/>
            <a:chExt cx="4042937" cy="582993"/>
          </a:xfrm>
        </p:grpSpPr>
        <p:cxnSp>
          <p:nvCxnSpPr>
            <p:cNvPr id="25" name="직선 연결선 24"/>
            <p:cNvCxnSpPr>
              <a:stCxn id="19" idx="3"/>
              <a:endCxn id="20" idx="1"/>
            </p:cNvCxnSpPr>
            <p:nvPr/>
          </p:nvCxnSpPr>
          <p:spPr>
            <a:xfrm>
              <a:off x="3176102" y="3322610"/>
              <a:ext cx="522328" cy="361765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0" idx="3"/>
              <a:endCxn id="23" idx="1"/>
            </p:cNvCxnSpPr>
            <p:nvPr/>
          </p:nvCxnSpPr>
          <p:spPr>
            <a:xfrm>
              <a:off x="5207233" y="3684375"/>
              <a:ext cx="948944" cy="0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19" idx="1"/>
            </p:cNvCxnSpPr>
            <p:nvPr/>
          </p:nvCxnSpPr>
          <p:spPr>
            <a:xfrm flipV="1">
              <a:off x="2113240" y="3322610"/>
              <a:ext cx="461415" cy="334816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574655" y="3101382"/>
              <a:ext cx="601447" cy="442455"/>
            </a:xfrm>
            <a:prstGeom prst="ellipse">
              <a:avLst/>
            </a:prstGeom>
            <a:noFill/>
            <a:ln w="19050">
              <a:solidFill>
                <a:srgbClr val="DC343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113240" y="3657426"/>
            <a:ext cx="4691009" cy="682996"/>
            <a:chOff x="2113240" y="3657426"/>
            <a:chExt cx="4691009" cy="682996"/>
          </a:xfrm>
        </p:grpSpPr>
        <p:sp>
          <p:nvSpPr>
            <p:cNvPr id="31" name="타원 30"/>
            <p:cNvSpPr/>
            <p:nvPr/>
          </p:nvSpPr>
          <p:spPr>
            <a:xfrm>
              <a:off x="2366264" y="3897967"/>
              <a:ext cx="1097932" cy="442455"/>
            </a:xfrm>
            <a:prstGeom prst="ellipse">
              <a:avLst/>
            </a:prstGeom>
            <a:noFill/>
            <a:ln w="19050">
              <a:solidFill>
                <a:srgbClr val="DC343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32" name="직선 연결선 31"/>
            <p:cNvCxnSpPr>
              <a:stCxn id="18" idx="3"/>
              <a:endCxn id="21" idx="1"/>
            </p:cNvCxnSpPr>
            <p:nvPr/>
          </p:nvCxnSpPr>
          <p:spPr>
            <a:xfrm>
              <a:off x="2113240" y="3657426"/>
              <a:ext cx="253024" cy="463643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1" idx="6"/>
              <a:endCxn id="23" idx="2"/>
            </p:cNvCxnSpPr>
            <p:nvPr/>
          </p:nvCxnSpPr>
          <p:spPr>
            <a:xfrm flipV="1">
              <a:off x="3464196" y="3936403"/>
              <a:ext cx="3340053" cy="182792"/>
            </a:xfrm>
            <a:prstGeom prst="bentConnector2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6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/>
      <p:bldP spid="18" grpId="0" animBg="1"/>
      <p:bldP spid="19" grpId="0"/>
      <p:bldP spid="20" grpId="0" animBg="1"/>
      <p:bldP spid="21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3" y="113159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조건문의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가지 종류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267744" y="1995686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6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단순 </a:t>
            </a:r>
            <a:r>
              <a:rPr lang="en-US" altLang="ko-KR" sz="36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36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sz="3600" kern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907393" y="1995686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6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if-else</a:t>
            </a:r>
            <a:r>
              <a:rPr lang="ko-KR" altLang="en-US" sz="36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sz="3600" kern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2267744" y="3318458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8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다중 </a:t>
            </a:r>
            <a:r>
              <a:rPr lang="en-US" altLang="ko-KR" sz="38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38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sz="3800" kern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4907393" y="3318458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8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switch</a:t>
            </a:r>
            <a:r>
              <a:rPr lang="ko-KR" altLang="en-US" sz="3800" kern="12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sz="3800" kern="12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단순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79912" y="1226677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77260" y="1226677"/>
            <a:ext cx="3276364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7604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흐름도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08140" y="1550713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시작</a:t>
            </a:r>
            <a:endParaRPr lang="ko-KR" altLang="en-US" sz="1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295688" y="4179005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끝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11" name="직선 화살표 연결선 110"/>
          <p:cNvCxnSpPr>
            <a:stCxn id="109" idx="4"/>
            <a:endCxn id="112" idx="0"/>
          </p:cNvCxnSpPr>
          <p:nvPr/>
        </p:nvCxnSpPr>
        <p:spPr>
          <a:xfrm flipH="1">
            <a:off x="1583668" y="2198785"/>
            <a:ext cx="2514" cy="27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판단 111"/>
          <p:cNvSpPr/>
          <p:nvPr/>
        </p:nvSpPr>
        <p:spPr>
          <a:xfrm>
            <a:off x="719572" y="2471185"/>
            <a:ext cx="1728192" cy="612068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조건문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13" name="직선 화살표 연결선 112"/>
          <p:cNvCxnSpPr>
            <a:stCxn id="112" idx="2"/>
            <a:endCxn id="114" idx="0"/>
          </p:cNvCxnSpPr>
          <p:nvPr/>
        </p:nvCxnSpPr>
        <p:spPr>
          <a:xfrm flipH="1">
            <a:off x="1581258" y="3083253"/>
            <a:ext cx="2410" cy="303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07172" y="3386917"/>
            <a:ext cx="1548172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15" name="직선 화살표 연결선 114"/>
          <p:cNvCxnSpPr>
            <a:stCxn id="114" idx="2"/>
            <a:endCxn id="110" idx="0"/>
          </p:cNvCxnSpPr>
          <p:nvPr/>
        </p:nvCxnSpPr>
        <p:spPr>
          <a:xfrm>
            <a:off x="1581258" y="3818965"/>
            <a:ext cx="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447764" y="2777219"/>
            <a:ext cx="396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843808" y="2777219"/>
            <a:ext cx="0" cy="1653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0" idx="6"/>
          </p:cNvCxnSpPr>
          <p:nvPr/>
        </p:nvCxnSpPr>
        <p:spPr>
          <a:xfrm flipH="1">
            <a:off x="1866828" y="4431033"/>
            <a:ext cx="976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7172" y="301758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7764" y="236846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346086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문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법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81800" y="1737120"/>
            <a:ext cx="176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if(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</a:p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 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endParaRPr lang="en-US" altLang="ko-KR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42948" y="174683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if(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조건식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</a:p>
          <a:p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    실행문장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572000" y="1737120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5346086" y="1903560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5796136" y="1903560"/>
            <a:ext cx="0" cy="12679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86046" y="332536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조건식의</a:t>
            </a:r>
            <a:r>
              <a:rPr lang="ko-KR" altLang="en-US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값이 </a:t>
            </a:r>
            <a:r>
              <a:rPr lang="en-US" altLang="ko-KR" sz="1600" b="1" dirty="0" smtClean="0">
                <a:solidFill>
                  <a:srgbClr val="31859C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true</a:t>
            </a:r>
            <a:r>
              <a:rPr lang="en-US" altLang="ko-KR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혹은 </a:t>
            </a:r>
            <a:r>
              <a:rPr lang="en-US" altLang="ko-KR" sz="1600" b="1" dirty="0" smtClean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false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이여야합니다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281800" y="3242901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346086" y="1737120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33029" y="2851144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31" name="직선 연결선 130"/>
          <p:cNvCxnSpPr>
            <a:stCxn id="130" idx="3"/>
          </p:cNvCxnSpPr>
          <p:nvPr/>
        </p:nvCxnSpPr>
        <p:spPr>
          <a:xfrm flipV="1">
            <a:off x="4539063" y="3017584"/>
            <a:ext cx="9600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9" idx="2"/>
          </p:cNvCxnSpPr>
          <p:nvPr/>
        </p:nvCxnSpPr>
        <p:spPr>
          <a:xfrm>
            <a:off x="5499103" y="2070001"/>
            <a:ext cx="0" cy="9475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499103" y="3017584"/>
            <a:ext cx="0" cy="2175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4209948" y="3325362"/>
            <a:ext cx="3957292" cy="78163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실행문장이 여러 줄일 경우 반드시 </a:t>
            </a:r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{ }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중괄호</a:t>
            </a:r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써주셔야 합니다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942948" y="1746836"/>
            <a:ext cx="1373468" cy="621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7254298" y="2393167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5958154" y="2935793"/>
            <a:ext cx="2592288" cy="1471877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만약 실행문장이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여러 줄이 아닌 경우에는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{ }(</a:t>
            </a:r>
            <a:r>
              <a:rPr lang="ko-KR" altLang="en-US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중</a:t>
            </a:r>
            <a:r>
              <a:rPr lang="ko-KR" altLang="en-US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괄호</a:t>
            </a:r>
            <a:r>
              <a:rPr lang="en-US" altLang="ko-KR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생략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 해주셔도 됩니다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3" grpId="0"/>
      <p:bldP spid="124" grpId="0" animBg="1"/>
      <p:bldP spid="124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4" grpId="0" animBg="1"/>
      <p:bldP spid="134" grpId="1" animBg="1"/>
      <p:bldP spid="135" grpId="0" animBg="1"/>
      <p:bldP spid="1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nt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타입의 변수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age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선언하고 키보드로 값을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입력받으세요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만약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age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가</a:t>
            </a:r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보다 크거나 같다면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성인입니다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.”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라고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출력하는 프로그램을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만들어 보세요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78790" y="798262"/>
            <a:ext cx="3276364" cy="3960440"/>
            <a:chOff x="611560" y="2564904"/>
            <a:chExt cx="3276364" cy="396044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41904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흐름도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542440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시작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629988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21" name="직선 화살표 연결선 20"/>
            <p:cNvCxnSpPr>
              <a:stCxn id="19" idx="4"/>
              <a:endCxn id="23" idx="0"/>
            </p:cNvCxnSpPr>
            <p:nvPr/>
          </p:nvCxnSpPr>
          <p:spPr>
            <a:xfrm flipH="1">
              <a:off x="1917968" y="3753036"/>
              <a:ext cx="2514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판단 22"/>
            <p:cNvSpPr/>
            <p:nvPr/>
          </p:nvSpPr>
          <p:spPr>
            <a:xfrm>
              <a:off x="1053872" y="4025436"/>
              <a:ext cx="1728192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?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3" idx="2"/>
              <a:endCxn id="25" idx="0"/>
            </p:cNvCxnSpPr>
            <p:nvPr/>
          </p:nvCxnSpPr>
          <p:spPr>
            <a:xfrm flipH="1">
              <a:off x="1915558" y="4637504"/>
              <a:ext cx="2410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141472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“</a:t>
              </a:r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성인입니다</a:t>
              </a:r>
              <a:r>
                <a:rPr lang="en-US" altLang="ko-KR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26" name="직선 화살표 연결선 25"/>
            <p:cNvCxnSpPr>
              <a:stCxn id="25" idx="2"/>
              <a:endCxn id="20" idx="0"/>
            </p:cNvCxnSpPr>
            <p:nvPr/>
          </p:nvCxnSpPr>
          <p:spPr>
            <a:xfrm>
              <a:off x="1915558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782064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178108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0" idx="6"/>
            </p:cNvCxnSpPr>
            <p:nvPr/>
          </p:nvCxnSpPr>
          <p:spPr>
            <a:xfrm flipH="1">
              <a:off x="2201128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41472" y="4571836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2064" y="392271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72810" y="771550"/>
            <a:ext cx="3276364" cy="3960440"/>
            <a:chOff x="4457294" y="2564904"/>
            <a:chExt cx="3276364" cy="396044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457294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87638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정답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3881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시작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475722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40" name="직선 화살표 연결선 39"/>
            <p:cNvCxnSpPr>
              <a:stCxn id="38" idx="4"/>
              <a:endCxn id="41" idx="0"/>
            </p:cNvCxnSpPr>
            <p:nvPr/>
          </p:nvCxnSpPr>
          <p:spPr>
            <a:xfrm>
              <a:off x="5766216" y="3753036"/>
              <a:ext cx="0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판단 40"/>
            <p:cNvSpPr/>
            <p:nvPr/>
          </p:nvSpPr>
          <p:spPr>
            <a:xfrm>
              <a:off x="4846329" y="4025436"/>
              <a:ext cx="1839774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10X10" panose="020D0604000000000000" pitchFamily="50" charset="-127"/>
                  <a:ea typeface="10X10" panose="020D0604000000000000" pitchFamily="50" charset="-127"/>
                </a:rPr>
                <a:t>a</a:t>
              </a:r>
              <a:r>
                <a:rPr lang="en-US" altLang="ko-KR" sz="14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ge&gt;=20</a:t>
              </a:r>
              <a:endParaRPr lang="ko-KR" altLang="en-US" sz="14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42" name="직선 화살표 연결선 41"/>
            <p:cNvCxnSpPr>
              <a:stCxn id="41" idx="2"/>
              <a:endCxn id="43" idx="0"/>
            </p:cNvCxnSpPr>
            <p:nvPr/>
          </p:nvCxnSpPr>
          <p:spPr>
            <a:xfrm flipH="1">
              <a:off x="5761292" y="4637504"/>
              <a:ext cx="4924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987206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“</a:t>
              </a:r>
              <a:r>
                <a:rPr lang="ko-KR" altLang="en-US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성인입니다</a:t>
              </a:r>
              <a:r>
                <a:rPr lang="en-US" altLang="ko-KR" sz="1600" dirty="0" smtClean="0">
                  <a:latin typeface="10X10" panose="020D0604000000000000" pitchFamily="50" charset="-127"/>
                  <a:ea typeface="10X10" panose="020D0604000000000000" pitchFamily="50" charset="-127"/>
                </a:rPr>
                <a:t>.”</a:t>
              </a:r>
              <a:endPara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43" idx="2"/>
              <a:endCxn id="39" idx="0"/>
            </p:cNvCxnSpPr>
            <p:nvPr/>
          </p:nvCxnSpPr>
          <p:spPr>
            <a:xfrm>
              <a:off x="5761292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627798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023842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9" idx="6"/>
            </p:cNvCxnSpPr>
            <p:nvPr/>
          </p:nvCxnSpPr>
          <p:spPr>
            <a:xfrm flipH="1">
              <a:off x="6046862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987206" y="4571836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7798" y="392271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16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nt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타입의 변수 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num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를 선언하고 키보드로 값을 </a:t>
            </a:r>
            <a:r>
              <a:rPr lang="ko-KR" altLang="en-US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입력받으세요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만약 </a:t>
            </a:r>
            <a:r>
              <a:rPr lang="en-US" altLang="ko-KR" dirty="0" err="1" smtClean="0">
                <a:latin typeface="10X10" panose="020D0604000000000000" pitchFamily="50" charset="-127"/>
                <a:ea typeface="10X10" panose="020D0604000000000000" pitchFamily="50" charset="-127"/>
              </a:rPr>
              <a:t>num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이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의 배수이면서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5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의 배수라면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“3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과 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5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의 배수입니다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”</a:t>
            </a:r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라고 </a:t>
            </a:r>
            <a:endParaRPr lang="en-US" altLang="ko-KR" dirty="0" smtClean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latin typeface="10X10" panose="020D0604000000000000" pitchFamily="50" charset="-127"/>
                <a:ea typeface="10X10" panose="020D0604000000000000" pitchFamily="50" charset="-127"/>
              </a:rPr>
              <a:t>출력하는 프로그램을 만들어보세요</a:t>
            </a:r>
            <a:r>
              <a:rPr lang="en-US" altLang="ko-KR" dirty="0" smtClean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6804</TotalTime>
  <Words>1178</Words>
  <Application>Microsoft Office PowerPoint</Application>
  <PresentationFormat>화면 슬라이드 쇼(16:9)</PresentationFormat>
  <Paragraphs>374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10X10 Bold</vt:lpstr>
      <vt:lpstr>나눔바른고딕</vt:lpstr>
      <vt:lpstr>10X10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Windows 사용자</cp:lastModifiedBy>
  <cp:revision>503</cp:revision>
  <dcterms:created xsi:type="dcterms:W3CDTF">2015-03-17T10:14:13Z</dcterms:created>
  <dcterms:modified xsi:type="dcterms:W3CDTF">2019-04-25T02:41:38Z</dcterms:modified>
</cp:coreProperties>
</file>