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6" r:id="rId2"/>
    <p:sldId id="452" r:id="rId3"/>
    <p:sldId id="389" r:id="rId4"/>
    <p:sldId id="453" r:id="rId5"/>
    <p:sldId id="392" r:id="rId6"/>
    <p:sldId id="395" r:id="rId7"/>
    <p:sldId id="402" r:id="rId8"/>
    <p:sldId id="454" r:id="rId9"/>
    <p:sldId id="397" r:id="rId10"/>
    <p:sldId id="394" r:id="rId11"/>
    <p:sldId id="393" r:id="rId12"/>
    <p:sldId id="399" r:id="rId13"/>
    <p:sldId id="401" r:id="rId14"/>
    <p:sldId id="400" r:id="rId15"/>
    <p:sldId id="458" r:id="rId16"/>
    <p:sldId id="388" r:id="rId17"/>
    <p:sldId id="404" r:id="rId18"/>
    <p:sldId id="462" r:id="rId19"/>
    <p:sldId id="405" r:id="rId20"/>
    <p:sldId id="413" r:id="rId21"/>
    <p:sldId id="459" r:id="rId22"/>
    <p:sldId id="467" r:id="rId23"/>
    <p:sldId id="460" r:id="rId24"/>
    <p:sldId id="46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DC3434"/>
    <a:srgbClr val="F7F7F7"/>
    <a:srgbClr val="F5F5F5"/>
    <a:srgbClr val="FBFBFB"/>
    <a:srgbClr val="F4F4F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82512" autoAdjust="0"/>
  </p:normalViewPr>
  <p:slideViewPr>
    <p:cSldViewPr>
      <p:cViewPr varScale="1">
        <p:scale>
          <a:sx n="95" d="100"/>
          <a:sy n="95" d="100"/>
        </p:scale>
        <p:origin x="94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6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50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5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5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2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27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</a:t>
            </a:r>
            <a:r>
              <a:rPr lang="en-US" altLang="ko-KR" dirty="0"/>
              <a:t>tv - </a:t>
            </a:r>
            <a:r>
              <a:rPr lang="ko-KR" altLang="en-US" dirty="0"/>
              <a:t>채널 업 다운 만들어 준 후 </a:t>
            </a:r>
            <a:endParaRPr lang="en-US" altLang="ko-KR" dirty="0"/>
          </a:p>
          <a:p>
            <a:r>
              <a:rPr lang="ko-KR" altLang="en-US" dirty="0"/>
              <a:t>소리 밝기 전원도 만들어 보라고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5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92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86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2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6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5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0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1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포유류고 네발로 </a:t>
            </a:r>
            <a:r>
              <a:rPr lang="ko-KR" altLang="en-US" dirty="0" err="1"/>
              <a:t>걸어다니고</a:t>
            </a:r>
            <a:r>
              <a:rPr lang="ko-KR" altLang="en-US" dirty="0"/>
              <a:t> 멍멍 하고 짖어요 </a:t>
            </a:r>
            <a:r>
              <a:rPr lang="ko-KR" altLang="en-US" dirty="0" err="1"/>
              <a:t>뭘까요</a:t>
            </a:r>
            <a:r>
              <a:rPr lang="en-US" altLang="ko-KR" dirty="0"/>
              <a:t>? </a:t>
            </a:r>
            <a:r>
              <a:rPr lang="ko-KR" altLang="en-US" dirty="0"/>
              <a:t>그렇죠 개 이겠죠</a:t>
            </a:r>
            <a:endParaRPr lang="en-US" altLang="ko-KR" dirty="0"/>
          </a:p>
          <a:p>
            <a:r>
              <a:rPr lang="ko-KR" altLang="en-US" dirty="0"/>
              <a:t>저희가 개를 키우는 프로그램을 만든다고 하면 이렇게 개들의 공통적인 속성들만 추출 해서 놓으면 </a:t>
            </a:r>
            <a:endParaRPr lang="en-US" altLang="ko-KR" dirty="0"/>
          </a:p>
          <a:p>
            <a:r>
              <a:rPr lang="ko-KR" altLang="en-US" dirty="0"/>
              <a:t>새로운 개를 만들 때 마다 네발로 </a:t>
            </a:r>
            <a:r>
              <a:rPr lang="ko-KR" altLang="en-US" dirty="0" err="1"/>
              <a:t>걸어다니가</a:t>
            </a:r>
            <a:r>
              <a:rPr lang="ko-KR" altLang="en-US" dirty="0"/>
              <a:t> </a:t>
            </a:r>
            <a:r>
              <a:rPr lang="ko-KR" altLang="en-US" dirty="0" err="1"/>
              <a:t>멍멍짖고</a:t>
            </a:r>
            <a:r>
              <a:rPr lang="ko-KR" altLang="en-US" dirty="0"/>
              <a:t> 포유류이다 라는 공통 정보를 굳이 작성 하지 않아도 되지 않을까요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6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추상화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추상화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(Abstraction)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6349" y="1956015"/>
            <a:ext cx="58320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객체에서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공통된 속성과 행위를 추출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하는 기법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상세한 정보는 무시하고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필요한 정보들만 간추려서 구성</a:t>
            </a:r>
          </a:p>
        </p:txBody>
      </p:sp>
    </p:spTree>
    <p:extLst>
      <p:ext uri="{BB962C8B-B14F-4D97-AF65-F5344CB8AC3E}">
        <p14:creationId xmlns:p14="http://schemas.microsoft.com/office/powerpoint/2010/main" val="7053945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추상화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4D5017-9518-4EAB-A58E-138C23FF77B6}"/>
              </a:ext>
            </a:extLst>
          </p:cNvPr>
          <p:cNvSpPr txBox="1"/>
          <p:nvPr/>
        </p:nvSpPr>
        <p:spPr>
          <a:xfrm>
            <a:off x="1114825" y="340508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멍멍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’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하고 짖음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3A00C-63BE-43F0-8A19-724B829B35C3}"/>
              </a:ext>
            </a:extLst>
          </p:cNvPr>
          <p:cNvSpPr txBox="1"/>
          <p:nvPr/>
        </p:nvSpPr>
        <p:spPr>
          <a:xfrm>
            <a:off x="1114825" y="275817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네발로 걸어 다님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5239D-5DCC-481C-B578-BCFF35A138F2}"/>
              </a:ext>
            </a:extLst>
          </p:cNvPr>
          <p:cNvSpPr txBox="1"/>
          <p:nvPr/>
        </p:nvSpPr>
        <p:spPr>
          <a:xfrm>
            <a:off x="1115616" y="211008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포유류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404B7-76D9-4E15-8CD9-DCD9CE8D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24" y="955453"/>
            <a:ext cx="2752764" cy="3789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DEAB38-4685-4AF1-ABA6-5E09C8EA9756}"/>
              </a:ext>
            </a:extLst>
          </p:cNvPr>
          <p:cNvSpPr txBox="1"/>
          <p:nvPr/>
        </p:nvSpPr>
        <p:spPr>
          <a:xfrm>
            <a:off x="772968" y="1059582"/>
            <a:ext cx="1284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Quiz</a:t>
            </a:r>
            <a:endParaRPr lang="ko-KR" altLang="en-US" sz="4000" b="1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75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다형성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다형성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(Polymorphism)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008" y="1635646"/>
            <a:ext cx="713528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사전적 의미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다양한 형태로 나타날 수 있는 능력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같은 기능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를 호출하더라도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객체에 따라 다르게 동작하는 것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상위클래스의 동작을 하위클래스에서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다시 정의하여 사용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하는 것 또한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다형성으로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볼 수 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11960" y="3318018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Overriding(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24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2000" y="2760327"/>
            <a:ext cx="2014694" cy="432048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80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다형성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23" y="712326"/>
            <a:ext cx="1619565" cy="1169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123" y="2107893"/>
            <a:ext cx="1619565" cy="10408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13" y="1986829"/>
            <a:ext cx="1109141" cy="1282959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6" idx="3"/>
            <a:endCxn id="13" idx="1"/>
          </p:cNvCxnSpPr>
          <p:nvPr/>
        </p:nvCxnSpPr>
        <p:spPr>
          <a:xfrm flipV="1">
            <a:off x="2126454" y="1297246"/>
            <a:ext cx="3207669" cy="1331063"/>
          </a:xfrm>
          <a:prstGeom prst="straightConnector1">
            <a:avLst/>
          </a:prstGeom>
          <a:ln w="28575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5" idx="1"/>
          </p:cNvCxnSpPr>
          <p:nvPr/>
        </p:nvCxnSpPr>
        <p:spPr>
          <a:xfrm flipV="1">
            <a:off x="2126454" y="2628308"/>
            <a:ext cx="3207669" cy="1"/>
          </a:xfrm>
          <a:prstGeom prst="straightConnector1">
            <a:avLst/>
          </a:prstGeom>
          <a:ln w="28575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260" y="3374450"/>
            <a:ext cx="1618428" cy="114242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6" idx="3"/>
            <a:endCxn id="19" idx="1"/>
          </p:cNvCxnSpPr>
          <p:nvPr/>
        </p:nvCxnSpPr>
        <p:spPr>
          <a:xfrm>
            <a:off x="2126454" y="2628309"/>
            <a:ext cx="3208806" cy="1317351"/>
          </a:xfrm>
          <a:prstGeom prst="straightConnector1">
            <a:avLst/>
          </a:prstGeom>
          <a:ln w="28575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895BC-1167-4782-B892-DFC24AB1CC88}"/>
              </a:ext>
            </a:extLst>
          </p:cNvPr>
          <p:cNvSpPr txBox="1"/>
          <p:nvPr/>
        </p:nvSpPr>
        <p:spPr>
          <a:xfrm>
            <a:off x="462439" y="349883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▲ 버튼 클릭 메소드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BFEC4-40BB-48BD-ABF5-B8616A154668}"/>
              </a:ext>
            </a:extLst>
          </p:cNvPr>
          <p:cNvSpPr txBox="1"/>
          <p:nvPr/>
        </p:nvSpPr>
        <p:spPr>
          <a:xfrm rot="20361559">
            <a:off x="2834292" y="1435757"/>
            <a:ext cx="22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TV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채널을 올린다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74652-4E4B-4CE5-A73B-2661B54211AA}"/>
              </a:ext>
            </a:extLst>
          </p:cNvPr>
          <p:cNvSpPr txBox="1"/>
          <p:nvPr/>
        </p:nvSpPr>
        <p:spPr>
          <a:xfrm>
            <a:off x="2981461" y="2244739"/>
            <a:ext cx="243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셋탑의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소리를 올린다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17868-97A6-4D81-A7AB-38BEA929D3CA}"/>
              </a:ext>
            </a:extLst>
          </p:cNvPr>
          <p:cNvSpPr txBox="1"/>
          <p:nvPr/>
        </p:nvSpPr>
        <p:spPr>
          <a:xfrm rot="1320143">
            <a:off x="2929540" y="3122881"/>
            <a:ext cx="280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프로젝터의 방향을 올린다</a:t>
            </a:r>
          </a:p>
        </p:txBody>
      </p:sp>
    </p:spTree>
    <p:extLst>
      <p:ext uri="{BB962C8B-B14F-4D97-AF65-F5344CB8AC3E}">
        <p14:creationId xmlns:p14="http://schemas.microsoft.com/office/powerpoint/2010/main" val="116077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장점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1517" y="1419622"/>
            <a:ext cx="37032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코드를 재사용하기 쉽다.</a:t>
            </a: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유지보수</a:t>
            </a:r>
            <a:r>
              <a:rPr lang="ko-KR" altLang="ko-KR" sz="2000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ko-KR" altLang="en-US" sz="2000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용이하다</a:t>
            </a:r>
            <a:r>
              <a:rPr lang="ko-KR" altLang="ko-KR" sz="2000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소프트웨어 생산성이 향상된다</a:t>
            </a:r>
            <a:r>
              <a:rPr lang="ko-KR" altLang="ko-KR" sz="2000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9606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클래스와 객체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클래스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(Class)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65ECDE43-7121-4C23-A502-CCAE344D0694}"/>
              </a:ext>
            </a:extLst>
          </p:cNvPr>
          <p:cNvSpPr txBox="1">
            <a:spLocks/>
          </p:cNvSpPr>
          <p:nvPr/>
        </p:nvSpPr>
        <p:spPr>
          <a:xfrm>
            <a:off x="765377" y="1416724"/>
            <a:ext cx="7613247" cy="2455897"/>
          </a:xfrm>
          <a:prstGeom prst="rect">
            <a:avLst/>
          </a:prstGeom>
        </p:spPr>
        <p:txBody>
          <a:bodyPr vert="horz" lIns="68577" tIns="34288" rIns="68577" bIns="34288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399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인스턴스</a:t>
            </a:r>
            <a:r>
              <a:rPr lang="en-US" altLang="ko-KR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가지는 필드</a:t>
            </a:r>
            <a:r>
              <a:rPr lang="en-US" altLang="ko-KR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2399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</a:t>
            </a:r>
            <a:r>
              <a:rPr lang="en-US" altLang="ko-KR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묶어둔 하나의 단위</a:t>
            </a:r>
            <a:endParaRPr lang="en-US" altLang="ko-KR" sz="2399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797" indent="-342797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399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797" indent="-342797">
              <a:lnSpc>
                <a:spcPts val="11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399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797" indent="-342797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399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현실의 객체를 표현하기 위한 설계도 </a:t>
            </a:r>
            <a:r>
              <a:rPr lang="en-US" altLang="ko-KR" sz="2399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</a:t>
            </a:r>
            <a:r>
              <a:rPr lang="ko-KR" altLang="en-US" sz="2399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  <a:endParaRPr lang="en-US" altLang="ko-KR" sz="2399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275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6484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Class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의 구조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281086" y="1276553"/>
            <a:ext cx="3080724" cy="3021849"/>
            <a:chOff x="611560" y="771550"/>
            <a:chExt cx="2160240" cy="1008112"/>
          </a:xfrm>
        </p:grpSpPr>
        <p:sp>
          <p:nvSpPr>
            <p:cNvPr id="44" name="직사각형 43"/>
            <p:cNvSpPr/>
            <p:nvPr/>
          </p:nvSpPr>
          <p:spPr>
            <a:xfrm>
              <a:off x="611560" y="771550"/>
              <a:ext cx="2160240" cy="1008112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8829" y="812859"/>
              <a:ext cx="1818929" cy="15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Attribute (</a:t>
              </a:r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속성</a:t>
              </a:r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63158" y="1276552"/>
            <a:ext cx="3080724" cy="3021849"/>
            <a:chOff x="611560" y="771550"/>
            <a:chExt cx="2160240" cy="1008112"/>
          </a:xfrm>
        </p:grpSpPr>
        <p:sp>
          <p:nvSpPr>
            <p:cNvPr id="47" name="직사각형 46"/>
            <p:cNvSpPr/>
            <p:nvPr/>
          </p:nvSpPr>
          <p:spPr>
            <a:xfrm>
              <a:off x="611560" y="771550"/>
              <a:ext cx="2160240" cy="100811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546" y="812859"/>
              <a:ext cx="1831293" cy="15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Behavior (</a:t>
              </a:r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행동</a:t>
              </a:r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90056" y="2010549"/>
            <a:ext cx="1454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나이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성별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머리색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눈동자색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65264" y="2010549"/>
            <a:ext cx="1454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걷다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먹다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말하다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싸우다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생각하다</a:t>
            </a:r>
          </a:p>
        </p:txBody>
      </p:sp>
      <p:cxnSp>
        <p:nvCxnSpPr>
          <p:cNvPr id="6" name="구부러진 연결선 5"/>
          <p:cNvCxnSpPr>
            <a:stCxn id="45" idx="1"/>
          </p:cNvCxnSpPr>
          <p:nvPr/>
        </p:nvCxnSpPr>
        <p:spPr>
          <a:xfrm rot="10800000">
            <a:off x="949217" y="1060530"/>
            <a:ext cx="413541" cy="5687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867" y="613370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Data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53" name="구부러진 연결선 52"/>
          <p:cNvCxnSpPr/>
          <p:nvPr/>
        </p:nvCxnSpPr>
        <p:spPr>
          <a:xfrm rot="10800000">
            <a:off x="4664131" y="1116009"/>
            <a:ext cx="413541" cy="5687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02781" y="613370"/>
            <a:ext cx="103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Logic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2758" y="1400376"/>
            <a:ext cx="2593978" cy="523220"/>
          </a:xfrm>
          <a:prstGeom prst="rect">
            <a:avLst/>
          </a:prstGeom>
          <a:solidFill>
            <a:srgbClr val="31859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Field (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속성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5264" y="1391402"/>
            <a:ext cx="2593978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Method (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행동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30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클래스와 객체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클래스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(Class)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532" y="1275606"/>
            <a:ext cx="32431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public   class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클래스명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{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자료형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필드명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자료형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필드명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   …	…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반환형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1()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{…}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반환형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2()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{…}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    …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95737" y="1779662"/>
            <a:ext cx="1800200" cy="864096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2770774"/>
            <a:ext cx="2320932" cy="1097120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350" y="1975006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객체의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속성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8246" y="3090064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객체의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기능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행위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정의</a:t>
            </a:r>
          </a:p>
        </p:txBody>
      </p:sp>
      <p:cxnSp>
        <p:nvCxnSpPr>
          <p:cNvPr id="6" name="직선 화살표 연결선 5"/>
          <p:cNvCxnSpPr>
            <a:stCxn id="2" idx="3"/>
            <a:endCxn id="11" idx="1"/>
          </p:cNvCxnSpPr>
          <p:nvPr/>
        </p:nvCxnSpPr>
        <p:spPr>
          <a:xfrm flipV="1">
            <a:off x="3995937" y="2205839"/>
            <a:ext cx="1341413" cy="5871"/>
          </a:xfrm>
          <a:prstGeom prst="straightConnector1">
            <a:avLst/>
          </a:prstGeom>
          <a:ln w="19050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3"/>
            <a:endCxn id="12" idx="1"/>
          </p:cNvCxnSpPr>
          <p:nvPr/>
        </p:nvCxnSpPr>
        <p:spPr>
          <a:xfrm>
            <a:off x="4516668" y="3319334"/>
            <a:ext cx="801578" cy="1563"/>
          </a:xfrm>
          <a:prstGeom prst="straightConnector1">
            <a:avLst/>
          </a:prstGeom>
          <a:ln w="19050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06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클래스와 객체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(Object)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65ECDE43-7121-4C23-A502-CCAE344D0694}"/>
              </a:ext>
            </a:extLst>
          </p:cNvPr>
          <p:cNvSpPr txBox="1">
            <a:spLocks/>
          </p:cNvSpPr>
          <p:nvPr/>
        </p:nvSpPr>
        <p:spPr>
          <a:xfrm>
            <a:off x="971600" y="1707654"/>
            <a:ext cx="7613247" cy="2455897"/>
          </a:xfrm>
          <a:prstGeom prst="rect">
            <a:avLst/>
          </a:prstGeom>
        </p:spPr>
        <p:txBody>
          <a:bodyPr vert="horz" lIns="68577" tIns="34288" rIns="68577" bIns="34288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인스턴스</a:t>
            </a:r>
            <a:r>
              <a:rPr lang="en-US" altLang="ko-KR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(instance)</a:t>
            </a:r>
            <a:r>
              <a:rPr lang="ko-KR" altLang="en-US" sz="2399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라고도 부른다</a:t>
            </a:r>
            <a:endParaRPr lang="en-US" altLang="ko-KR" sz="2399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797" indent="-342797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399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797" indent="-342797">
              <a:lnSpc>
                <a:spcPts val="11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399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797" indent="-342797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399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설계도를 바탕으로 만든 제품</a:t>
            </a:r>
            <a:endParaRPr lang="en-US" altLang="ko-KR" sz="2399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56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클래스와 객체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(Object)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9167" y="1167126"/>
            <a:ext cx="49199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public class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클래스명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public static void main(String[]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args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클래스  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  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new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클래스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03865" y="2954638"/>
            <a:ext cx="1463862" cy="1232847"/>
            <a:chOff x="2003865" y="2954638"/>
            <a:chExt cx="1463862" cy="1232847"/>
          </a:xfrm>
        </p:grpSpPr>
        <p:grpSp>
          <p:nvGrpSpPr>
            <p:cNvPr id="6" name="그룹 5"/>
            <p:cNvGrpSpPr/>
            <p:nvPr/>
          </p:nvGrpSpPr>
          <p:grpSpPr>
            <a:xfrm>
              <a:off x="2411760" y="2954638"/>
              <a:ext cx="648072" cy="648072"/>
              <a:chOff x="2411760" y="2954638"/>
              <a:chExt cx="648072" cy="64807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411760" y="2954638"/>
                <a:ext cx="648072" cy="648072"/>
              </a:xfrm>
              <a:prstGeom prst="rect">
                <a:avLst/>
              </a:prstGeom>
              <a:noFill/>
              <a:ln>
                <a:solidFill>
                  <a:srgbClr val="318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663788" y="3206666"/>
                <a:ext cx="144016" cy="144016"/>
              </a:xfrm>
              <a:prstGeom prst="ellipse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003865" y="3602710"/>
              <a:ext cx="1463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객체명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레퍼런스변수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5" name="직선 화살표 연결선 14"/>
          <p:cNvCxnSpPr>
            <a:stCxn id="5" idx="6"/>
          </p:cNvCxnSpPr>
          <p:nvPr/>
        </p:nvCxnSpPr>
        <p:spPr>
          <a:xfrm>
            <a:off x="2807804" y="3278674"/>
            <a:ext cx="2084236" cy="0"/>
          </a:xfrm>
          <a:prstGeom prst="straightConnector1">
            <a:avLst/>
          </a:prstGeom>
          <a:ln w="19050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892040" y="2606816"/>
            <a:ext cx="1728192" cy="1621118"/>
            <a:chOff x="4892040" y="2606816"/>
            <a:chExt cx="1728192" cy="162111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892040" y="2954638"/>
              <a:ext cx="1728192" cy="127329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048652" y="3189535"/>
              <a:ext cx="1437640" cy="360040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필드</a:t>
              </a:r>
              <a:r>
                <a:rPr lang="en-US" altLang="ko-KR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속성</a:t>
              </a:r>
              <a:r>
                <a:rPr lang="en-US" altLang="ko-KR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48652" y="3693591"/>
              <a:ext cx="1437640" cy="360040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메소드</a:t>
              </a:r>
              <a:r>
                <a:rPr lang="en-US" altLang="ko-KR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기능</a:t>
              </a:r>
              <a:r>
                <a:rPr lang="en-US" altLang="ko-KR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92040" y="2606816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클래스타입의 객체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691071" y="2164194"/>
            <a:ext cx="792088" cy="432048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49922" y="2164194"/>
            <a:ext cx="1802198" cy="432048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46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2567C-AFE3-4161-8C18-2906D60E972F}"/>
              </a:ext>
            </a:extLst>
          </p:cNvPr>
          <p:cNvSpPr txBox="1"/>
          <p:nvPr/>
        </p:nvSpPr>
        <p:spPr>
          <a:xfrm>
            <a:off x="1227174" y="1602254"/>
            <a:ext cx="66896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객체지향 프로그램에 대해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객체지향 프로그램의 특징에 대해 알아본다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간단한 예제를 통해 객체지향을 알아본다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24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8879A-D20A-4FDA-BBAE-4E16BC793DD0}"/>
              </a:ext>
            </a:extLst>
          </p:cNvPr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학습목표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39193B-3885-452B-9D96-1501DC9E8866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4A1CB-2A2E-4EE8-B410-1276830F31E8}"/>
              </a:ext>
            </a:extLst>
          </p:cNvPr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86281-1D2A-4230-BD78-D3C062BC9068}"/>
              </a:ext>
            </a:extLst>
          </p:cNvPr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31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클래스 구조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99339" y="1764563"/>
            <a:ext cx="2686050" cy="2981325"/>
          </a:xfrm>
          <a:prstGeom prst="rect">
            <a:avLst/>
          </a:prstGeom>
          <a:solidFill>
            <a:srgbClr val="E7F7FF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1775" y="1789135"/>
            <a:ext cx="24320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  class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Tv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{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String  color;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200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channel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Tv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( )  {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}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void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channelUp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{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    ++channel;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}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void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channelDown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( ) {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- -channel;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}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}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42214" y="2526276"/>
            <a:ext cx="2400299" cy="4586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2214" y="3091416"/>
            <a:ext cx="2400299" cy="6306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8795" y="3836747"/>
            <a:ext cx="2400299" cy="5979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3361288" y="697764"/>
            <a:ext cx="997655" cy="323850"/>
          </a:xfrm>
          <a:prstGeom prst="wedgeRectCallout">
            <a:avLst>
              <a:gd name="adj1" fmla="val 4294"/>
              <a:gd name="adj2" fmla="val 302261"/>
            </a:avLst>
          </a:prstGeom>
          <a:solidFill>
            <a:srgbClr val="FEFFF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18289" y="1107338"/>
            <a:ext cx="1057275" cy="428626"/>
            <a:chOff x="685800" y="1762125"/>
            <a:chExt cx="1057275" cy="428626"/>
          </a:xfrm>
          <a:solidFill>
            <a:srgbClr val="FEFFF3"/>
          </a:solidFill>
        </p:grpSpPr>
        <p:sp>
          <p:nvSpPr>
            <p:cNvPr id="20" name="사각형 설명선 19"/>
            <p:cNvSpPr/>
            <p:nvPr/>
          </p:nvSpPr>
          <p:spPr>
            <a:xfrm>
              <a:off x="685800" y="1762125"/>
              <a:ext cx="1057275" cy="428626"/>
            </a:xfrm>
            <a:prstGeom prst="wedgeRectCallout">
              <a:avLst>
                <a:gd name="adj1" fmla="val 55249"/>
                <a:gd name="adj2" fmla="val 129868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75" y="1781175"/>
              <a:ext cx="8963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나눔바른고딕" pitchFamily="50" charset="-127"/>
                  <a:ea typeface="나눔바른고딕" pitchFamily="50" charset="-127"/>
                </a:rPr>
                <a:t>클래스에 대한</a:t>
              </a:r>
              <a:endParaRPr lang="en-US" altLang="ko-KR" sz="1000" dirty="0">
                <a:latin typeface="나눔바른고딕" pitchFamily="50" charset="-127"/>
                <a:ea typeface="나눔바른고딕" pitchFamily="50" charset="-127"/>
              </a:endParaRPr>
            </a:p>
            <a:p>
              <a:r>
                <a:rPr lang="ko-KR" altLang="en-US" sz="1000" dirty="0">
                  <a:latin typeface="나눔바른고딕" pitchFamily="50" charset="-127"/>
                  <a:ea typeface="나눔바른고딕" pitchFamily="50" charset="-127"/>
                </a:rPr>
                <a:t>접근 권한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61289" y="726338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클래스 키워드</a:t>
            </a:r>
          </a:p>
        </p:txBody>
      </p:sp>
      <p:sp>
        <p:nvSpPr>
          <p:cNvPr id="24" name="사각형 설명선 23"/>
          <p:cNvSpPr/>
          <p:nvPr/>
        </p:nvSpPr>
        <p:spPr>
          <a:xfrm>
            <a:off x="4599539" y="1126389"/>
            <a:ext cx="828675" cy="323850"/>
          </a:xfrm>
          <a:prstGeom prst="wedgeRectCallout">
            <a:avLst>
              <a:gd name="adj1" fmla="val -94270"/>
              <a:gd name="adj2" fmla="val 161085"/>
            </a:avLst>
          </a:prstGeom>
          <a:solidFill>
            <a:srgbClr val="FEFFF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99539" y="1154963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클래스 이름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506A8D-FA06-4AEB-B7DD-AEB8671B2E64}"/>
              </a:ext>
            </a:extLst>
          </p:cNvPr>
          <p:cNvGrpSpPr/>
          <p:nvPr/>
        </p:nvGrpSpPr>
        <p:grpSpPr>
          <a:xfrm>
            <a:off x="5923514" y="2029833"/>
            <a:ext cx="969486" cy="285751"/>
            <a:chOff x="5923514" y="2029833"/>
            <a:chExt cx="969486" cy="285751"/>
          </a:xfrm>
        </p:grpSpPr>
        <p:sp>
          <p:nvSpPr>
            <p:cNvPr id="26" name="모서리가 둥근 사각형 설명선 25"/>
            <p:cNvSpPr/>
            <p:nvPr/>
          </p:nvSpPr>
          <p:spPr>
            <a:xfrm>
              <a:off x="5923514" y="2029833"/>
              <a:ext cx="942975" cy="285751"/>
            </a:xfrm>
            <a:prstGeom prst="wedgeRoundRectCallout">
              <a:avLst>
                <a:gd name="adj1" fmla="val -154864"/>
                <a:gd name="adj2" fmla="val 20432"/>
                <a:gd name="adj3" fmla="val 16667"/>
              </a:avLst>
            </a:prstGeom>
            <a:solidFill>
              <a:srgbClr val="FEFFF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90189" y="2048884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나눔바른고딕" pitchFamily="50" charset="-127"/>
                  <a:ea typeface="나눔바른고딕" pitchFamily="50" charset="-127"/>
                </a:rPr>
                <a:t>필드 </a:t>
              </a:r>
              <a:r>
                <a:rPr lang="en-US" altLang="ko-KR" sz="1000" dirty="0">
                  <a:latin typeface="나눔바른고딕" pitchFamily="50" charset="-127"/>
                  <a:ea typeface="나눔바른고딕" pitchFamily="50" charset="-127"/>
                </a:rPr>
                <a:t>( field )</a:t>
              </a:r>
              <a:endParaRPr lang="ko-KR" altLang="en-US" sz="1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9" name="모서리가 둥근 사각형 설명선 28"/>
          <p:cNvSpPr/>
          <p:nvPr/>
        </p:nvSpPr>
        <p:spPr>
          <a:xfrm>
            <a:off x="5952089" y="2564662"/>
            <a:ext cx="1476375" cy="285751"/>
          </a:xfrm>
          <a:prstGeom prst="wedgeRoundRectCallout">
            <a:avLst>
              <a:gd name="adj1" fmla="val -98090"/>
              <a:gd name="adj2" fmla="val 27099"/>
              <a:gd name="adj3" fmla="val 16667"/>
            </a:avLst>
          </a:prstGeom>
          <a:solidFill>
            <a:srgbClr val="FEFFF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8764" y="2583713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바른고딕" pitchFamily="50" charset="-127"/>
                <a:ea typeface="나눔바른고딕" pitchFamily="50" charset="-127"/>
              </a:rPr>
              <a:t>생성자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( constructor )</a:t>
            </a:r>
            <a:endParaRPr lang="ko-KR" altLang="en-US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E4498A-8BFD-4CE3-A863-B3C80EFE0D6F}"/>
              </a:ext>
            </a:extLst>
          </p:cNvPr>
          <p:cNvGrpSpPr/>
          <p:nvPr/>
        </p:nvGrpSpPr>
        <p:grpSpPr>
          <a:xfrm>
            <a:off x="5971140" y="3983887"/>
            <a:ext cx="1276350" cy="285751"/>
            <a:chOff x="5971140" y="3983887"/>
            <a:chExt cx="1276350" cy="285751"/>
          </a:xfrm>
        </p:grpSpPr>
        <p:sp>
          <p:nvSpPr>
            <p:cNvPr id="31" name="모서리가 둥근 사각형 설명선 30"/>
            <p:cNvSpPr/>
            <p:nvPr/>
          </p:nvSpPr>
          <p:spPr>
            <a:xfrm>
              <a:off x="5971140" y="3983887"/>
              <a:ext cx="1276350" cy="285751"/>
            </a:xfrm>
            <a:prstGeom prst="wedgeRoundRectCallout">
              <a:avLst>
                <a:gd name="adj1" fmla="val -107045"/>
                <a:gd name="adj2" fmla="val 27099"/>
                <a:gd name="adj3" fmla="val 16667"/>
              </a:avLst>
            </a:prstGeom>
            <a:solidFill>
              <a:srgbClr val="FEFFF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7814" y="400293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나눔바른고딕" pitchFamily="50" charset="-127"/>
                  <a:ea typeface="나눔바른고딕" pitchFamily="50" charset="-127"/>
                </a:rPr>
                <a:t>메소드</a:t>
              </a:r>
              <a:r>
                <a:rPr lang="ko-KR" altLang="en-US" sz="10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dirty="0">
                  <a:latin typeface="나눔바른고딕" pitchFamily="50" charset="-127"/>
                  <a:ea typeface="나눔바른고딕" pitchFamily="50" charset="-127"/>
                </a:rPr>
                <a:t>( method )</a:t>
              </a:r>
              <a:endParaRPr lang="ko-KR" altLang="en-US" sz="1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FC2CAA-FB83-41DF-AFD7-4BBFF775DA23}"/>
              </a:ext>
            </a:extLst>
          </p:cNvPr>
          <p:cNvGrpSpPr/>
          <p:nvPr/>
        </p:nvGrpSpPr>
        <p:grpSpPr>
          <a:xfrm>
            <a:off x="5942565" y="3221887"/>
            <a:ext cx="1276350" cy="285751"/>
            <a:chOff x="5942565" y="3221887"/>
            <a:chExt cx="1276350" cy="285751"/>
          </a:xfrm>
        </p:grpSpPr>
        <p:sp>
          <p:nvSpPr>
            <p:cNvPr id="35" name="모서리가 둥근 사각형 설명선 34"/>
            <p:cNvSpPr/>
            <p:nvPr/>
          </p:nvSpPr>
          <p:spPr>
            <a:xfrm>
              <a:off x="5942565" y="3221887"/>
              <a:ext cx="1276350" cy="285751"/>
            </a:xfrm>
            <a:prstGeom prst="wedgeRoundRectCallout">
              <a:avLst>
                <a:gd name="adj1" fmla="val -107045"/>
                <a:gd name="adj2" fmla="val 27099"/>
                <a:gd name="adj3" fmla="val 16667"/>
              </a:avLst>
            </a:prstGeom>
            <a:solidFill>
              <a:srgbClr val="FEFFF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09239" y="324093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나눔바른고딕" pitchFamily="50" charset="-127"/>
                  <a:ea typeface="나눔바른고딕" pitchFamily="50" charset="-127"/>
                </a:rPr>
                <a:t>메소드</a:t>
              </a:r>
              <a:r>
                <a:rPr lang="ko-KR" altLang="en-US" sz="10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dirty="0">
                  <a:latin typeface="나눔바른고딕" pitchFamily="50" charset="-127"/>
                  <a:ea typeface="나눔바른고딕" pitchFamily="50" charset="-127"/>
                </a:rPr>
                <a:t>( method )</a:t>
              </a:r>
              <a:endParaRPr lang="ko-KR" altLang="en-US" sz="1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2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6484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0X10 Bold" panose="020D0604000000000000" pitchFamily="50" charset="-127"/>
                <a:ea typeface="10X10 Bold" panose="020D0604000000000000" pitchFamily="50" charset="-127"/>
              </a:rPr>
              <a:t>Class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1281086" y="1276553"/>
            <a:ext cx="3080724" cy="3021849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63158" y="1276552"/>
            <a:ext cx="3080724" cy="3021849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00418" y="2174226"/>
            <a:ext cx="1146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밝기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채널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전원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소리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56065" y="2105483"/>
            <a:ext cx="25138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밝기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up/down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채널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up/down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전원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on/off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소리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up/down</a:t>
            </a:r>
          </a:p>
          <a:p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867" y="613370"/>
            <a:ext cx="181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TV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rPr>
              <a:t>클래스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7761" y="1463780"/>
            <a:ext cx="2593978" cy="523220"/>
          </a:xfrm>
          <a:prstGeom prst="rect">
            <a:avLst/>
          </a:prstGeom>
          <a:solidFill>
            <a:srgbClr val="31859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Field (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속성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6065" y="1463780"/>
            <a:ext cx="2593978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Method (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행동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73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클래스 구조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99339" y="1419622"/>
            <a:ext cx="2686050" cy="2981325"/>
          </a:xfrm>
          <a:prstGeom prst="rect">
            <a:avLst/>
          </a:prstGeom>
          <a:solidFill>
            <a:srgbClr val="E7F7FF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1775" y="1444194"/>
            <a:ext cx="24320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  class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Tv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{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String  color;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200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channel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Tv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( )  {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}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void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channelUp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{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    ++channel;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}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dirty="0">
                <a:solidFill>
                  <a:srgbClr val="D60093"/>
                </a:solidFill>
                <a:latin typeface="나눔바른고딕" pitchFamily="50" charset="-127"/>
                <a:ea typeface="나눔바른고딕" pitchFamily="50" charset="-127"/>
              </a:rPr>
              <a:t>public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void  </a:t>
            </a:r>
            <a:r>
              <a:rPr lang="en-US" altLang="ko-KR" sz="1200" dirty="0" err="1">
                <a:latin typeface="나눔바른고딕" pitchFamily="50" charset="-127"/>
                <a:ea typeface="나눔바른고딕" pitchFamily="50" charset="-127"/>
              </a:rPr>
              <a:t>channelDown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( ) {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- -channel;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    }</a:t>
            </a:r>
          </a:p>
          <a:p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}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2214" y="2746475"/>
            <a:ext cx="2400299" cy="6306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8795" y="3491806"/>
            <a:ext cx="2400299" cy="5979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C7C90D-3AAE-49ED-B9EB-0CEE5E02DB17}"/>
              </a:ext>
            </a:extLst>
          </p:cNvPr>
          <p:cNvGrpSpPr/>
          <p:nvPr/>
        </p:nvGrpSpPr>
        <p:grpSpPr>
          <a:xfrm>
            <a:off x="5923514" y="1684892"/>
            <a:ext cx="969486" cy="285751"/>
            <a:chOff x="5923514" y="2029833"/>
            <a:chExt cx="969486" cy="285751"/>
          </a:xfrm>
        </p:grpSpPr>
        <p:sp>
          <p:nvSpPr>
            <p:cNvPr id="37" name="모서리가 둥근 사각형 설명선 25">
              <a:extLst>
                <a:ext uri="{FF2B5EF4-FFF2-40B4-BE49-F238E27FC236}">
                  <a16:creationId xmlns:a16="http://schemas.microsoft.com/office/drawing/2014/main" id="{B13A2320-AE0F-4C03-8220-73AE6B96710C}"/>
                </a:ext>
              </a:extLst>
            </p:cNvPr>
            <p:cNvSpPr/>
            <p:nvPr/>
          </p:nvSpPr>
          <p:spPr>
            <a:xfrm>
              <a:off x="5923514" y="2029833"/>
              <a:ext cx="942975" cy="285751"/>
            </a:xfrm>
            <a:prstGeom prst="wedgeRoundRectCallout">
              <a:avLst>
                <a:gd name="adj1" fmla="val -154864"/>
                <a:gd name="adj2" fmla="val 20432"/>
                <a:gd name="adj3" fmla="val 16667"/>
              </a:avLst>
            </a:prstGeom>
            <a:solidFill>
              <a:srgbClr val="FEFFF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3BB56D-7AC3-4545-A7FE-C1F9565E0D19}"/>
                </a:ext>
              </a:extLst>
            </p:cNvPr>
            <p:cNvSpPr txBox="1"/>
            <p:nvPr/>
          </p:nvSpPr>
          <p:spPr>
            <a:xfrm>
              <a:off x="5990189" y="2048884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나눔바른고딕" pitchFamily="50" charset="-127"/>
                  <a:ea typeface="나눔바른고딕" pitchFamily="50" charset="-127"/>
                </a:rPr>
                <a:t>필드 </a:t>
              </a:r>
              <a:r>
                <a:rPr lang="en-US" altLang="ko-KR" sz="1000" dirty="0">
                  <a:latin typeface="나눔바른고딕" pitchFamily="50" charset="-127"/>
                  <a:ea typeface="나눔바른고딕" pitchFamily="50" charset="-127"/>
                </a:rPr>
                <a:t>( field )</a:t>
              </a:r>
              <a:endParaRPr lang="ko-KR" altLang="en-US" sz="1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D834809-BEE6-4D71-8AB6-A8A3764C5314}"/>
              </a:ext>
            </a:extLst>
          </p:cNvPr>
          <p:cNvGrpSpPr/>
          <p:nvPr/>
        </p:nvGrpSpPr>
        <p:grpSpPr>
          <a:xfrm>
            <a:off x="5942565" y="2876946"/>
            <a:ext cx="1276350" cy="285751"/>
            <a:chOff x="5942565" y="3221887"/>
            <a:chExt cx="1276350" cy="285751"/>
          </a:xfrm>
        </p:grpSpPr>
        <p:sp>
          <p:nvSpPr>
            <p:cNvPr id="40" name="모서리가 둥근 사각형 설명선 34">
              <a:extLst>
                <a:ext uri="{FF2B5EF4-FFF2-40B4-BE49-F238E27FC236}">
                  <a16:creationId xmlns:a16="http://schemas.microsoft.com/office/drawing/2014/main" id="{47CF3832-9BB3-41AF-9851-082E20CDF36D}"/>
                </a:ext>
              </a:extLst>
            </p:cNvPr>
            <p:cNvSpPr/>
            <p:nvPr/>
          </p:nvSpPr>
          <p:spPr>
            <a:xfrm>
              <a:off x="5942565" y="3221887"/>
              <a:ext cx="1276350" cy="285751"/>
            </a:xfrm>
            <a:prstGeom prst="wedgeRoundRectCallout">
              <a:avLst>
                <a:gd name="adj1" fmla="val -107045"/>
                <a:gd name="adj2" fmla="val 27099"/>
                <a:gd name="adj3" fmla="val 16667"/>
              </a:avLst>
            </a:prstGeom>
            <a:solidFill>
              <a:srgbClr val="FEFFF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4D2775-7D8C-4EE1-ABFA-D5365987224D}"/>
                </a:ext>
              </a:extLst>
            </p:cNvPr>
            <p:cNvSpPr txBox="1"/>
            <p:nvPr/>
          </p:nvSpPr>
          <p:spPr>
            <a:xfrm>
              <a:off x="6009239" y="324093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>
                  <a:latin typeface="나눔바른고딕" pitchFamily="50" charset="-127"/>
                  <a:ea typeface="나눔바른고딕" pitchFamily="50" charset="-127"/>
                </a:rPr>
                <a:t>메소드</a:t>
              </a:r>
              <a:r>
                <a:rPr lang="ko-KR" altLang="en-US" sz="10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dirty="0">
                  <a:latin typeface="나눔바른고딕" pitchFamily="50" charset="-127"/>
                  <a:ea typeface="나눔바른고딕" pitchFamily="50" charset="-127"/>
                </a:rPr>
                <a:t>( method )</a:t>
              </a:r>
              <a:endParaRPr lang="ko-KR" altLang="en-US" sz="1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5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270" y="2838366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추상화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(Abstract)</a:t>
            </a:r>
            <a:endParaRPr lang="ko-KR" altLang="en-US" sz="2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270" y="960515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캡슐화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(Encapsulation)</a:t>
            </a:r>
            <a:endParaRPr lang="ko-KR" altLang="en-US" sz="2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87270" y="1899440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상속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(Inheritance)</a:t>
            </a:r>
            <a:endParaRPr lang="ko-KR" altLang="en-US" sz="2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7270" y="3716253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다형성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41639626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43714" y="2663442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20143" y="2339189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2376052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3297" y="228371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감사합니다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9460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 프로그래밍이란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3353" y="1560299"/>
            <a:ext cx="46121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객체 지향 프로그래밍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(Object Oriented Programming :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OOP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118" y="2787774"/>
            <a:ext cx="7226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여러 개의 독립된 단위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즉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객체들의 모임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으로 파악하고자 하는 것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각각의 객체는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메시지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주고 받고 데이터를 처리</a:t>
            </a:r>
          </a:p>
        </p:txBody>
      </p:sp>
    </p:spTree>
    <p:extLst>
      <p:ext uri="{BB962C8B-B14F-4D97-AF65-F5344CB8AC3E}">
        <p14:creationId xmlns:p14="http://schemas.microsoft.com/office/powerpoint/2010/main" val="304103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 프로그래밍이란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67F2B3-1634-4271-98FE-920CEAD2D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68" y="1140454"/>
            <a:ext cx="3600450" cy="2486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F7010D-C9BD-4DE2-8018-B94658606400}"/>
              </a:ext>
            </a:extLst>
          </p:cNvPr>
          <p:cNvSpPr txBox="1"/>
          <p:nvPr/>
        </p:nvSpPr>
        <p:spPr>
          <a:xfrm>
            <a:off x="1187624" y="3928432"/>
            <a:ext cx="29578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초창기 컴퓨터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FFE9B-1C57-40E0-B838-4BFF96B94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631" y="1183316"/>
            <a:ext cx="4191000" cy="240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D931D-35BF-4F39-A951-5B4F543E4EB1}"/>
              </a:ext>
            </a:extLst>
          </p:cNvPr>
          <p:cNvSpPr txBox="1"/>
          <p:nvPr/>
        </p:nvSpPr>
        <p:spPr>
          <a:xfrm>
            <a:off x="5281226" y="3881803"/>
            <a:ext cx="29578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현대식 컴퓨터</a:t>
            </a:r>
          </a:p>
        </p:txBody>
      </p:sp>
    </p:spTree>
    <p:extLst>
      <p:ext uri="{BB962C8B-B14F-4D97-AF65-F5344CB8AC3E}">
        <p14:creationId xmlns:p14="http://schemas.microsoft.com/office/powerpoint/2010/main" val="419010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270" y="2838366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추상화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(Abstract)</a:t>
            </a:r>
            <a:endParaRPr lang="ko-KR" altLang="en-US" sz="2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270" y="960515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캡슐화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(Encapsulation)</a:t>
            </a:r>
            <a:endParaRPr lang="ko-KR" altLang="en-US" sz="2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87270" y="1899440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상속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(Inheritance)</a:t>
            </a:r>
            <a:endParaRPr lang="ko-KR" altLang="en-US" sz="2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7270" y="3716253"/>
            <a:ext cx="3241468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다형성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37453326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캡슐화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캡슐화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(Encapsulation)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008" y="1635646"/>
            <a:ext cx="730841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관련된 필드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속성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하나로 묶고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실제 구현 내용을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외부로부터 감추는 기법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정보은닉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만일의 상황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타인이 외부에서 조작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대비해서 특정 속성이나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메소드를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사용자가 조작할 수 없도록 숨겨 놓은 것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외부에서는 공개된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메소드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</a:t>
            </a:r>
            <a:r>
              <a: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통해 접근할 수 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4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캡슐화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캡슐 커피에 대한 이미지 검색결과">
            <a:extLst>
              <a:ext uri="{FF2B5EF4-FFF2-40B4-BE49-F238E27FC236}">
                <a16:creationId xmlns:a16="http://schemas.microsoft.com/office/drawing/2014/main" id="{1C6FF58F-F6A2-47E8-8106-84EDC2FD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3881869" cy="25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t.chosun.com/data/photos/20150522/art_1432868067.jpg">
            <a:extLst>
              <a:ext uri="{FF2B5EF4-FFF2-40B4-BE49-F238E27FC236}">
                <a16:creationId xmlns:a16="http://schemas.microsoft.com/office/drawing/2014/main" id="{C79D35D1-4E05-4453-B36B-F6FDF309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9472"/>
            <a:ext cx="3980802" cy="2953031"/>
          </a:xfrm>
          <a:prstGeom prst="rect">
            <a:avLst/>
          </a:prstGeom>
          <a:noFill/>
          <a:ln w="50800">
            <a:solidFill>
              <a:srgbClr val="0277B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40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상속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686925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상속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(Inheritance)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008" y="1923678"/>
            <a:ext cx="7837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이미 작성된 클래스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상위클래스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특성을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그대로 이어받아 새로운 클래스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하위클래스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생성하는 기법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기존 코드를 그대로 재사용하거나 재정의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-&gt;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재사용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+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확장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0633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515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객체지향프로그래밍의 특징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상속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4E25DE2-3446-4C08-A95D-8F8D7DE21C8B}"/>
              </a:ext>
            </a:extLst>
          </p:cNvPr>
          <p:cNvSpPr/>
          <p:nvPr/>
        </p:nvSpPr>
        <p:spPr>
          <a:xfrm rot="16200000">
            <a:off x="3969264" y="2611790"/>
            <a:ext cx="615089" cy="360350"/>
          </a:xfrm>
          <a:prstGeom prst="rightArrow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3052F4-E00F-4958-B2BB-64D6B651AA87}"/>
              </a:ext>
            </a:extLst>
          </p:cNvPr>
          <p:cNvGrpSpPr/>
          <p:nvPr/>
        </p:nvGrpSpPr>
        <p:grpSpPr>
          <a:xfrm>
            <a:off x="3222846" y="772771"/>
            <a:ext cx="1997434" cy="1615791"/>
            <a:chOff x="702358" y="3781752"/>
            <a:chExt cx="1997434" cy="1615791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890BBA1-942A-4BB9-A13A-EED4D4AF8E67}"/>
                </a:ext>
              </a:extLst>
            </p:cNvPr>
            <p:cNvSpPr/>
            <p:nvPr/>
          </p:nvSpPr>
          <p:spPr>
            <a:xfrm>
              <a:off x="702359" y="3781752"/>
              <a:ext cx="1997433" cy="727368"/>
            </a:xfrm>
            <a:prstGeom prst="round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부모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E72223F-0786-409F-8ACB-218E60F12A11}"/>
                </a:ext>
              </a:extLst>
            </p:cNvPr>
            <p:cNvSpPr/>
            <p:nvPr/>
          </p:nvSpPr>
          <p:spPr>
            <a:xfrm>
              <a:off x="702358" y="4670175"/>
              <a:ext cx="1997433" cy="727368"/>
            </a:xfrm>
            <a:prstGeom prst="round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수타면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장인</a:t>
              </a:r>
              <a:endParaRPr lang="en-US" altLang="ko-KR" sz="12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935E5A-C9EE-4502-B8DF-D8B100E7CB40}"/>
              </a:ext>
            </a:extLst>
          </p:cNvPr>
          <p:cNvGrpSpPr/>
          <p:nvPr/>
        </p:nvGrpSpPr>
        <p:grpSpPr>
          <a:xfrm>
            <a:off x="2195736" y="3214125"/>
            <a:ext cx="4177649" cy="1592835"/>
            <a:chOff x="702358" y="3785591"/>
            <a:chExt cx="4177649" cy="159283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6A991E-28B9-4C47-B27F-9DEC861EBC29}"/>
                </a:ext>
              </a:extLst>
            </p:cNvPr>
            <p:cNvSpPr/>
            <p:nvPr/>
          </p:nvSpPr>
          <p:spPr>
            <a:xfrm>
              <a:off x="1729468" y="3785591"/>
              <a:ext cx="1997433" cy="727368"/>
            </a:xfrm>
            <a:prstGeom prst="round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자식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4F97226-AE1F-4012-9453-5211F6768263}"/>
                </a:ext>
              </a:extLst>
            </p:cNvPr>
            <p:cNvSpPr/>
            <p:nvPr/>
          </p:nvSpPr>
          <p:spPr>
            <a:xfrm>
              <a:off x="702358" y="4651058"/>
              <a:ext cx="1997433" cy="727368"/>
            </a:xfrm>
            <a:prstGeom prst="round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수타면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장인</a:t>
              </a:r>
              <a:endParaRPr lang="en-US" altLang="ko-KR" sz="12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4B6EC97-2ED1-4FF8-8B45-E3F9D98E79FF}"/>
                </a:ext>
              </a:extLst>
            </p:cNvPr>
            <p:cNvSpPr/>
            <p:nvPr/>
          </p:nvSpPr>
          <p:spPr>
            <a:xfrm>
              <a:off x="2882574" y="4651058"/>
              <a:ext cx="1997433" cy="727368"/>
            </a:xfrm>
            <a:prstGeom prst="round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튀김 기술</a:t>
              </a:r>
              <a:endParaRPr lang="en-US" altLang="ko-KR" sz="12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596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719</Words>
  <Application>Microsoft Office PowerPoint</Application>
  <PresentationFormat>화면 슬라이드 쇼(16:9)</PresentationFormat>
  <Paragraphs>238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10X10</vt:lpstr>
      <vt:lpstr>10X10 Bold</vt:lpstr>
      <vt:lpstr>Rix고딕 B</vt:lpstr>
      <vt:lpstr>나눔바른고딕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박 원호</cp:lastModifiedBy>
  <cp:revision>719</cp:revision>
  <dcterms:created xsi:type="dcterms:W3CDTF">2015-03-17T10:14:13Z</dcterms:created>
  <dcterms:modified xsi:type="dcterms:W3CDTF">2019-05-02T06:53:59Z</dcterms:modified>
</cp:coreProperties>
</file>