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322" r:id="rId2"/>
    <p:sldId id="368" r:id="rId3"/>
    <p:sldId id="324" r:id="rId4"/>
    <p:sldId id="325" r:id="rId5"/>
    <p:sldId id="391" r:id="rId6"/>
    <p:sldId id="326" r:id="rId7"/>
    <p:sldId id="327" r:id="rId8"/>
    <p:sldId id="328" r:id="rId9"/>
    <p:sldId id="379" r:id="rId10"/>
    <p:sldId id="392" r:id="rId11"/>
    <p:sldId id="393" r:id="rId12"/>
    <p:sldId id="383" r:id="rId13"/>
    <p:sldId id="384" r:id="rId14"/>
    <p:sldId id="385" r:id="rId15"/>
    <p:sldId id="329" r:id="rId16"/>
    <p:sldId id="330" r:id="rId17"/>
    <p:sldId id="394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95" r:id="rId26"/>
    <p:sldId id="390" r:id="rId27"/>
    <p:sldId id="396" r:id="rId28"/>
  </p:sldIdLst>
  <p:sldSz cx="9906000" cy="6858000" type="A4"/>
  <p:notesSz cx="6858000" cy="9144000"/>
  <p:embeddedFontLst>
    <p:embeddedFont>
      <p:font typeface="10X10 Bold" panose="020D0604000000000000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5781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09" algn="l" defTabSz="95781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18" algn="l" defTabSz="95781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26" algn="l" defTabSz="95781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35" algn="l" defTabSz="95781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45" algn="l" defTabSz="95781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453" algn="l" defTabSz="95781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362" algn="l" defTabSz="95781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270" algn="l" defTabSz="95781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1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92E"/>
    <a:srgbClr val="E7D7BE"/>
    <a:srgbClr val="87B7BB"/>
    <a:srgbClr val="447D91"/>
    <a:srgbClr val="D94E39"/>
    <a:srgbClr val="FB716F"/>
    <a:srgbClr val="E8E8E8"/>
    <a:srgbClr val="FF9999"/>
    <a:srgbClr val="00B0F0"/>
    <a:srgbClr val="C2C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7" autoAdjust="0"/>
    <p:restoredTop sz="82568" autoAdjust="0"/>
  </p:normalViewPr>
  <p:slideViewPr>
    <p:cSldViewPr snapToGrid="0">
      <p:cViewPr varScale="1">
        <p:scale>
          <a:sx n="63" d="100"/>
          <a:sy n="63" d="100"/>
        </p:scale>
        <p:origin x="1926" y="66"/>
      </p:cViewPr>
      <p:guideLst>
        <p:guide orient="horz" pos="2160"/>
        <p:guide pos="3817"/>
        <p:guide pos="31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명호" userId="ad95b425acd8e0a0" providerId="LiveId" clId="{FADF9E5D-B355-4308-AC19-1781B2128E4E}"/>
    <pc:docChg chg="custSel addSld delSld modSld sldOrd">
      <pc:chgData name="이 명호" userId="ad95b425acd8e0a0" providerId="LiveId" clId="{FADF9E5D-B355-4308-AC19-1781B2128E4E}" dt="2019-01-10T13:27:14.778" v="11" actId="2696"/>
      <pc:docMkLst>
        <pc:docMk/>
      </pc:docMkLst>
      <pc:sldChg chg="modSp">
        <pc:chgData name="이 명호" userId="ad95b425acd8e0a0" providerId="LiveId" clId="{FADF9E5D-B355-4308-AC19-1781B2128E4E}" dt="2019-01-01T13:45:13.985" v="5"/>
        <pc:sldMkLst>
          <pc:docMk/>
          <pc:sldMk cId="3439711531" sldId="330"/>
        </pc:sldMkLst>
        <pc:spChg chg="mod">
          <ac:chgData name="이 명호" userId="ad95b425acd8e0a0" providerId="LiveId" clId="{FADF9E5D-B355-4308-AC19-1781B2128E4E}" dt="2019-01-01T13:45:13.985" v="5"/>
          <ac:spMkLst>
            <pc:docMk/>
            <pc:sldMk cId="3439711531" sldId="330"/>
            <ac:spMk id="12" creationId="{00000000-0000-0000-0000-000000000000}"/>
          </ac:spMkLst>
        </pc:spChg>
      </pc:sldChg>
      <pc:sldChg chg="modSp">
        <pc:chgData name="이 명호" userId="ad95b425acd8e0a0" providerId="LiveId" clId="{FADF9E5D-B355-4308-AC19-1781B2128E4E}" dt="2018-12-30T12:25:27.181" v="2"/>
        <pc:sldMkLst>
          <pc:docMk/>
          <pc:sldMk cId="3046419535" sldId="368"/>
        </pc:sldMkLst>
        <pc:spChg chg="mod">
          <ac:chgData name="이 명호" userId="ad95b425acd8e0a0" providerId="LiveId" clId="{FADF9E5D-B355-4308-AC19-1781B2128E4E}" dt="2018-12-30T12:25:27.181" v="2"/>
          <ac:spMkLst>
            <pc:docMk/>
            <pc:sldMk cId="3046419535" sldId="368"/>
            <ac:spMk id="12" creationId="{00000000-0000-0000-0000-000000000000}"/>
          </ac:spMkLst>
        </pc:spChg>
      </pc:sldChg>
      <pc:sldChg chg="addSp delSp ord">
        <pc:chgData name="이 명호" userId="ad95b425acd8e0a0" providerId="LiveId" clId="{FADF9E5D-B355-4308-AC19-1781B2128E4E}" dt="2019-01-10T13:26:41.520" v="10"/>
        <pc:sldMkLst>
          <pc:docMk/>
          <pc:sldMk cId="728574765" sldId="380"/>
        </pc:sldMkLst>
        <pc:spChg chg="add del">
          <ac:chgData name="이 명호" userId="ad95b425acd8e0a0" providerId="LiveId" clId="{FADF9E5D-B355-4308-AC19-1781B2128E4E}" dt="2019-01-01T13:46:57.546" v="8" actId="478"/>
          <ac:spMkLst>
            <pc:docMk/>
            <pc:sldMk cId="728574765" sldId="380"/>
            <ac:spMk id="9" creationId="{3E9AC717-F8CB-4620-AAEE-31FE3E26802B}"/>
          </ac:spMkLst>
        </pc:spChg>
        <pc:spChg chg="add del">
          <ac:chgData name="이 명호" userId="ad95b425acd8e0a0" providerId="LiveId" clId="{FADF9E5D-B355-4308-AC19-1781B2128E4E}" dt="2019-01-01T13:46:57.546" v="8" actId="478"/>
          <ac:spMkLst>
            <pc:docMk/>
            <pc:sldMk cId="728574765" sldId="380"/>
            <ac:spMk id="10" creationId="{B1772D51-F9E7-4CE1-875C-9274D8F3C191}"/>
          </ac:spMkLst>
        </pc:spChg>
        <pc:spChg chg="del">
          <ac:chgData name="이 명호" userId="ad95b425acd8e0a0" providerId="LiveId" clId="{FADF9E5D-B355-4308-AC19-1781B2128E4E}" dt="2019-01-01T13:46:57.546" v="8" actId="478"/>
          <ac:spMkLst>
            <pc:docMk/>
            <pc:sldMk cId="728574765" sldId="380"/>
            <ac:spMk id="11" creationId="{00000000-0000-0000-0000-000000000000}"/>
          </ac:spMkLst>
        </pc:spChg>
        <pc:spChg chg="add del">
          <ac:chgData name="이 명호" userId="ad95b425acd8e0a0" providerId="LiveId" clId="{FADF9E5D-B355-4308-AC19-1781B2128E4E}" dt="2019-01-01T13:46:57.546" v="8" actId="478"/>
          <ac:spMkLst>
            <pc:docMk/>
            <pc:sldMk cId="728574765" sldId="380"/>
            <ac:spMk id="12" creationId="{B5D9783B-DF3F-47E1-89AE-1251B04F6F38}"/>
          </ac:spMkLst>
        </pc:spChg>
        <pc:spChg chg="del">
          <ac:chgData name="이 명호" userId="ad95b425acd8e0a0" providerId="LiveId" clId="{FADF9E5D-B355-4308-AC19-1781B2128E4E}" dt="2019-01-01T13:46:57.546" v="8" actId="478"/>
          <ac:spMkLst>
            <pc:docMk/>
            <pc:sldMk cId="728574765" sldId="380"/>
            <ac:spMk id="13" creationId="{00000000-0000-0000-0000-000000000000}"/>
          </ac:spMkLst>
        </pc:spChg>
        <pc:spChg chg="del">
          <ac:chgData name="이 명호" userId="ad95b425acd8e0a0" providerId="LiveId" clId="{FADF9E5D-B355-4308-AC19-1781B2128E4E}" dt="2019-01-01T13:46:57.546" v="8" actId="478"/>
          <ac:spMkLst>
            <pc:docMk/>
            <pc:sldMk cId="728574765" sldId="380"/>
            <ac:spMk id="18" creationId="{00000000-0000-0000-0000-000000000000}"/>
          </ac:spMkLst>
        </pc:spChg>
        <pc:spChg chg="del">
          <ac:chgData name="이 명호" userId="ad95b425acd8e0a0" providerId="LiveId" clId="{FADF9E5D-B355-4308-AC19-1781B2128E4E}" dt="2019-01-01T13:46:57.546" v="8" actId="478"/>
          <ac:spMkLst>
            <pc:docMk/>
            <pc:sldMk cId="728574765" sldId="380"/>
            <ac:spMk id="19" creationId="{00000000-0000-0000-0000-000000000000}"/>
          </ac:spMkLst>
        </pc:spChg>
        <pc:spChg chg="add del">
          <ac:chgData name="이 명호" userId="ad95b425acd8e0a0" providerId="LiveId" clId="{FADF9E5D-B355-4308-AC19-1781B2128E4E}" dt="2019-01-01T13:46:57.546" v="8" actId="478"/>
          <ac:spMkLst>
            <pc:docMk/>
            <pc:sldMk cId="728574765" sldId="380"/>
            <ac:spMk id="22" creationId="{014E0764-79D0-4F09-AEB4-DBA83264ACE6}"/>
          </ac:spMkLst>
        </pc:spChg>
        <pc:spChg chg="add">
          <ac:chgData name="이 명호" userId="ad95b425acd8e0a0" providerId="LiveId" clId="{FADF9E5D-B355-4308-AC19-1781B2128E4E}" dt="2019-01-01T13:46:57.805" v="9"/>
          <ac:spMkLst>
            <pc:docMk/>
            <pc:sldMk cId="728574765" sldId="380"/>
            <ac:spMk id="23" creationId="{1C2759CD-DA95-4B28-9569-F18512A72168}"/>
          </ac:spMkLst>
        </pc:spChg>
        <pc:spChg chg="add">
          <ac:chgData name="이 명호" userId="ad95b425acd8e0a0" providerId="LiveId" clId="{FADF9E5D-B355-4308-AC19-1781B2128E4E}" dt="2019-01-01T13:46:57.805" v="9"/>
          <ac:spMkLst>
            <pc:docMk/>
            <pc:sldMk cId="728574765" sldId="380"/>
            <ac:spMk id="24" creationId="{394063E1-D05C-470A-BB52-19E142FB1952}"/>
          </ac:spMkLst>
        </pc:spChg>
        <pc:spChg chg="add">
          <ac:chgData name="이 명호" userId="ad95b425acd8e0a0" providerId="LiveId" clId="{FADF9E5D-B355-4308-AC19-1781B2128E4E}" dt="2019-01-01T13:46:57.805" v="9"/>
          <ac:spMkLst>
            <pc:docMk/>
            <pc:sldMk cId="728574765" sldId="380"/>
            <ac:spMk id="25" creationId="{DA5003EC-0A8B-4E81-A11D-D2CC4E9AC1C8}"/>
          </ac:spMkLst>
        </pc:spChg>
        <pc:spChg chg="add">
          <ac:chgData name="이 명호" userId="ad95b425acd8e0a0" providerId="LiveId" clId="{FADF9E5D-B355-4308-AC19-1781B2128E4E}" dt="2019-01-01T13:46:57.805" v="9"/>
          <ac:spMkLst>
            <pc:docMk/>
            <pc:sldMk cId="728574765" sldId="380"/>
            <ac:spMk id="29" creationId="{5B4DC5D8-4DB5-4012-AE21-1F85B7382D00}"/>
          </ac:spMkLst>
        </pc:spChg>
        <pc:grpChg chg="add del">
          <ac:chgData name="이 명호" userId="ad95b425acd8e0a0" providerId="LiveId" clId="{FADF9E5D-B355-4308-AC19-1781B2128E4E}" dt="2019-01-01T13:46:57.546" v="8" actId="478"/>
          <ac:grpSpMkLst>
            <pc:docMk/>
            <pc:sldMk cId="728574765" sldId="380"/>
            <ac:grpSpMk id="14" creationId="{B25E19F1-1CAF-4992-9627-545050D52A7B}"/>
          </ac:grpSpMkLst>
        </pc:grpChg>
        <pc:grpChg chg="del">
          <ac:chgData name="이 명호" userId="ad95b425acd8e0a0" providerId="LiveId" clId="{FADF9E5D-B355-4308-AC19-1781B2128E4E}" dt="2019-01-01T13:46:57.546" v="8" actId="478"/>
          <ac:grpSpMkLst>
            <pc:docMk/>
            <pc:sldMk cId="728574765" sldId="380"/>
            <ac:grpSpMk id="15" creationId="{00000000-0000-0000-0000-000000000000}"/>
          </ac:grpSpMkLst>
        </pc:grpChg>
        <pc:grpChg chg="add">
          <ac:chgData name="이 명호" userId="ad95b425acd8e0a0" providerId="LiveId" clId="{FADF9E5D-B355-4308-AC19-1781B2128E4E}" dt="2019-01-01T13:46:57.805" v="9"/>
          <ac:grpSpMkLst>
            <pc:docMk/>
            <pc:sldMk cId="728574765" sldId="380"/>
            <ac:grpSpMk id="26" creationId="{85252C3C-0C2D-4A05-A904-E79D386C003D}"/>
          </ac:grpSpMkLst>
        </pc:grpChg>
      </pc:sldChg>
      <pc:sldChg chg="del">
        <pc:chgData name="이 명호" userId="ad95b425acd8e0a0" providerId="LiveId" clId="{FADF9E5D-B355-4308-AC19-1781B2128E4E}" dt="2019-01-10T13:27:14.778" v="11" actId="2696"/>
        <pc:sldMkLst>
          <pc:docMk/>
          <pc:sldMk cId="2776192866" sldId="388"/>
        </pc:sldMkLst>
      </pc:sldChg>
      <pc:sldChg chg="add">
        <pc:chgData name="이 명호" userId="ad95b425acd8e0a0" providerId="LiveId" clId="{FADF9E5D-B355-4308-AC19-1781B2128E4E}" dt="2019-01-01T13:46:52.789" v="6"/>
        <pc:sldMkLst>
          <pc:docMk/>
          <pc:sldMk cId="4236286019" sldId="3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B79DC-9EEC-4E0E-8800-EB5C0077FE6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47C7E-1472-4BF0-91C5-FA0EC5F31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8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86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tree.DecisionTreeClassifier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02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https://gomguard.tistory.com/86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88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91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7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69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https://scikit-learn.org/stable/modules/generated/sklearn.tree.DecisionTreeClassifier.html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5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4"/>
            <a:ext cx="74295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40"/>
            <a:ext cx="74295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2" y="365126"/>
            <a:ext cx="2135981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365126"/>
            <a:ext cx="6284119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4" y="1825625"/>
            <a:ext cx="421005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9" y="1681164"/>
            <a:ext cx="4190702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9" y="2505077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4" y="2505077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1"/>
            <a:ext cx="3194943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1"/>
            <a:ext cx="3194943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1"/>
            <a:ext cx="3194943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1"/>
            <a:ext cx="3194943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14AA48-DCD6-450A-A019-6AE9E9F9CC4D}"/>
              </a:ext>
            </a:extLst>
          </p:cNvPr>
          <p:cNvGrpSpPr/>
          <p:nvPr userDrawn="1"/>
        </p:nvGrpSpPr>
        <p:grpSpPr>
          <a:xfrm>
            <a:off x="7599520" y="5941414"/>
            <a:ext cx="2174614" cy="787987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:a16="http://schemas.microsoft.com/office/drawing/2014/main" id="{7FDB0854-3280-4336-AB6A-7BA16960A5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:a16="http://schemas.microsoft.com/office/drawing/2014/main" id="{6D2211CE-5873-4121-ACEF-D84F49B24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9792" y="2839500"/>
            <a:ext cx="6802425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Decision Tree</a:t>
            </a:r>
          </a:p>
        </p:txBody>
      </p:sp>
      <p:pic>
        <p:nvPicPr>
          <p:cNvPr id="11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3802">
            <a:off x="1442949" y="1388710"/>
            <a:ext cx="1353852" cy="13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01040" y="970709"/>
            <a:ext cx="8920480" cy="563669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poisonous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독버섯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(poisonous),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식용버섯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(edible)</a:t>
            </a:r>
          </a:p>
          <a:p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cap-shape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갓 모양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b,c,x,f,k,s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 :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원뿔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평면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볼록 등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cap-surface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갓 표면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f,g,y,s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 :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섬유질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비늘모양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부드러움 등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cap-color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갓 색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n,b,c,g,r,p,u,e,w,y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계피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회색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노란색 등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bruises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타박상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t,f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 :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예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/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아니오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odor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냄새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a,l,c,y,f,m,n,p,s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아몬드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생선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매운 등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gill-attachment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자실층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위치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gill-spacing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자실층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간격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gill-size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자실층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크기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gill-color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자실층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색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stalk-shape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자루 모양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stalk-root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자루 뿌리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stalk-surface-above-ring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자루 표면 위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자루테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stalk-surface-below-ring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자루 표면 아래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자루테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stalk-color-above-ring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자루 색 위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자루테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stalk-color-below-ring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자루 색 아래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자루테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veil-type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베일 유형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veil-color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베일 색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ring-number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링 번호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ring-type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링 타입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spore-</a:t>
            </a:r>
            <a:r>
              <a:rPr lang="en-US" altLang="ko-KR" sz="2400" dirty="0" err="1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pring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-color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포자 색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population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인구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), </a:t>
            </a:r>
            <a:r>
              <a:rPr lang="en-US" altLang="ko-KR" sz="2400" dirty="0">
                <a:solidFill>
                  <a:srgbClr val="F1B92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habitat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서식지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356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5B4CB5-0296-4B90-84CE-29A04FEC6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41983840" descr="EMB00002da007a9">
            <a:extLst>
              <a:ext uri="{FF2B5EF4-FFF2-40B4-BE49-F238E27FC236}">
                <a16:creationId xmlns:a16="http://schemas.microsoft.com/office/drawing/2014/main" id="{2A1BCBA9-34D4-408F-9CB3-466AA1D1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44" y="974089"/>
            <a:ext cx="7566313" cy="55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22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8" y="1424416"/>
            <a:ext cx="9471546" cy="302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36176" y="4575480"/>
            <a:ext cx="7836029" cy="58916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범주형</a:t>
            </a:r>
            <a:r>
              <a:rPr lang="en-US" altLang="ko-KR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32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이산형</a:t>
            </a:r>
            <a:r>
              <a:rPr lang="en-US" altLang="ko-KR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 </a:t>
            </a:r>
            <a:r>
              <a:rPr lang="ko-KR" altLang="en-US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특성이기 때문에 </a:t>
            </a:r>
            <a:r>
              <a:rPr lang="ko-KR" altLang="en-US" sz="32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인코딩</a:t>
            </a:r>
            <a:r>
              <a:rPr lang="ko-KR" altLang="en-US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필요</a:t>
            </a:r>
            <a:endParaRPr lang="en-US" altLang="ko-KR" sz="32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34538" y="5164642"/>
            <a:ext cx="3123814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4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categorical feature</a:t>
            </a:r>
          </a:p>
        </p:txBody>
      </p:sp>
    </p:spTree>
    <p:extLst>
      <p:ext uri="{BB962C8B-B14F-4D97-AF65-F5344CB8AC3E}">
        <p14:creationId xmlns:p14="http://schemas.microsoft.com/office/powerpoint/2010/main" val="285226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90600"/>
            <a:ext cx="97917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63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233488"/>
            <a:ext cx="95440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77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9792" y="2839500"/>
            <a:ext cx="6802425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Decision Tree Ensemble</a:t>
            </a:r>
          </a:p>
        </p:txBody>
      </p:sp>
      <p:pic>
        <p:nvPicPr>
          <p:cNvPr id="11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3802">
            <a:off x="1442949" y="1388710"/>
            <a:ext cx="1353852" cy="13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50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 Ensemble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Decision Tree Ensemble(</a:t>
            </a:r>
            <a:r>
              <a:rPr lang="ko-KR" alt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결정트리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앙상블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62032" y="2106696"/>
            <a:ext cx="8354924" cy="2989819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앙상블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(ensemble)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은 여러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머신러닝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모델을 연결하여 더 강력한 모델을 만드는 기법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결정트리의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가지치기 후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과대적합되는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단점을 보완하는 모델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RandomForest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GradientBoosting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XGBoost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LightGBM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회귀와 분류에 모두 사용 가능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71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 Ensemble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배깅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(Bagging)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VS </a:t>
            </a:r>
            <a:r>
              <a:rPr lang="ko-KR" alt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부스팅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(Boosting)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5ED43D-2B85-448D-9981-3AE21807B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0" y="1881752"/>
            <a:ext cx="9019721" cy="34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6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 Ensemble -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RandomForest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RandomForest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032" y="1615368"/>
            <a:ext cx="8354924" cy="2989819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서로 다른 방향으로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과대적합된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트리를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많이 만들고 평균을 내어 일반화 시키는 모델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다양한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트리를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만드는 방법 두 가지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 - 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트리를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만들 때 사용하는 데이터 포인트 샘플을 무작위로 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   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선택한다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 - 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노드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구성시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기준이 되는 특성을 무작위로 선택하게 한다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29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장단점 및 주요 매개변수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Hyperparameter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62032" y="1724552"/>
            <a:ext cx="8354924" cy="379003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생성 할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트리의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개수 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n_estimators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n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개의 데이터 부트스트랩 샘플 구성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(n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개의 데이터 포인트 중 무작위로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n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횟수만큼 반복 추출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중복된                 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데이터가 들어 있을 수 있다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.)</a:t>
            </a:r>
            <a:endParaRPr lang="en-US" altLang="ko-KR" sz="18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무작위로 선택될 후보 특성의 개수 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max_features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(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각 </a:t>
            </a:r>
            <a:r>
              <a:rPr lang="ko-KR" alt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노드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별로 </a:t>
            </a:r>
            <a:r>
              <a:rPr lang="en-US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max_features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개수 만큼 무작위로 특성을 고른 뒤 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최선의 특성을 찾는다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.)</a:t>
            </a:r>
          </a:p>
          <a:p>
            <a:endParaRPr lang="en-US" altLang="ko-KR" sz="20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max_features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를 높이면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트리들이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비슷해진다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 Ensemble -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RandomForest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itchFamily="50" charset="-127"/>
              <a:ea typeface="10X10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39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Decision Tree(</a:t>
            </a:r>
            <a:r>
              <a:rPr lang="ko-KR" alt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결정트리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62032" y="2106696"/>
            <a:ext cx="8354924" cy="2189600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Tree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를 만들기 위해 예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아니오 질문을 반복하며 학습한다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다양한 앙상블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(ensemble)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모델이 존재한다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 (</a:t>
            </a:r>
            <a:r>
              <a:rPr lang="en-US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RandomForest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GradientBoosting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XGBoost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LightGBM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  <a:p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분류와 회귀에 모두 사용 가능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41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장단점 및 주요 매개변수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Hyperparameter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62032" y="1888328"/>
            <a:ext cx="8354924" cy="305137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결정트리의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단점을 보완하고 장점은 그대로 가지고 있는 모델이어서 별다른 조정 없이도 괜찮을 결과를 만들어낸다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트리가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여러 개 만들어지기 때문에 비전문가에게 예측과정을 보여주기는 어렵다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랜덤하게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만들어지기 때문에 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random_state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를 고정해야 같은 결과를 볼 수 있다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 Ensemble -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RandomForest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itchFamily="50" charset="-127"/>
              <a:ea typeface="10X10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48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장단점 및 주요 매개변수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Hyperparameter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62032" y="1888328"/>
            <a:ext cx="8354924" cy="231271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텍스트 데이터와 같은 희소한 데이터에는 잘 동작하지 않는다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큰 데이터 세트에도 잘 동작하지만 훈련과 예측이 상대적으로 느리다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 개수가 많아질 수록 시간이 더 오래 걸린다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 Ensemble -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RandomForest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itchFamily="50" charset="-127"/>
              <a:ea typeface="10X10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469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 Ensemble -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GradientBoosting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GradientBoosting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032" y="1615368"/>
            <a:ext cx="8354924" cy="372848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정확도가 낮더라도 얕은 깊이의 모델을 만든 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나타난 예측 오류를 두 번째 모델이 보완한다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이전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트리의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예측 오류를 보완하여 다음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트리를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만드는 작업을 반복한다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마지막까지 성능을 쥐어짜고 싶은 경우 사용한다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주로 경진 대회에서 많이 활용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GradientBoosting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을 더 발전시킨 </a:t>
            </a:r>
            <a:r>
              <a:rPr lang="en-US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XGBoost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도 있음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666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장단점 및 주요 매개변수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Hyperparameter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62032" y="1888328"/>
            <a:ext cx="8354924" cy="268204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보통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트리의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깊이를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깊게하지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않기 때문에 예측 속도는 비교적 빠르다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하지만 이전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트리의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오차를 반영해서 새로운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트리를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만들기 때문에 학습속도가 느리다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특성의 스케일을 조정하지 않아도 된다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희소한 고차원 데이터에는 잘 동작하지 않는다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 Ensemble -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GradientBoosting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itchFamily="50" charset="-127"/>
              <a:ea typeface="10X10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09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장단점 및 주요 매개변수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Hyperparameter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62032" y="1806440"/>
            <a:ext cx="8354924" cy="286670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생성 할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트리의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개수 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n_estimators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트리가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많아질 수록 과대적합이 될 수 있다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.)</a:t>
            </a:r>
          </a:p>
          <a:p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오차를 보정하는 정도  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learning_rate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값이 높을 수록 오차를 많이 보정하려고 한다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 )</a:t>
            </a:r>
          </a:p>
          <a:p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트리의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깊이 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max_depth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(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일반적으로 </a:t>
            </a:r>
            <a:r>
              <a:rPr lang="ko-KR" alt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트리의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깊이를 깊게 설정하지 않는다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 Ensemble -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GradientBoosting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itchFamily="50" charset="-127"/>
              <a:ea typeface="10X10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949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655A2C-293D-46B2-BA48-9D834011F0C4}"/>
              </a:ext>
            </a:extLst>
          </p:cNvPr>
          <p:cNvSpPr/>
          <p:nvPr/>
        </p:nvSpPr>
        <p:spPr>
          <a:xfrm>
            <a:off x="1144792" y="2989646"/>
            <a:ext cx="7616417" cy="108160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Scikit</a:t>
            </a:r>
            <a:r>
              <a:rPr lang="en-US" altLang="ko-KR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-learn</a:t>
            </a:r>
            <a:r>
              <a:rPr lang="ko-KR" altLang="en-US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제공 노트북 </a:t>
            </a:r>
            <a:r>
              <a:rPr lang="en-US" altLang="ko-KR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r>
              <a:rPr lang="ko-KR" altLang="en-US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장</a:t>
            </a:r>
            <a:r>
              <a:rPr lang="en-US" altLang="ko-KR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</a:p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 Ensemble </a:t>
            </a:r>
            <a:endParaRPr lang="en-US" altLang="ko-KR" sz="32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809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앙상블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47495" y="3119099"/>
            <a:ext cx="7352665" cy="108160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RandomForest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 ,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GradientBoosting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으로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mushroom data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분석</a:t>
            </a:r>
            <a:endParaRPr lang="en-US" altLang="ko-KR" sz="32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286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와인 데이터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47495" y="3119099"/>
            <a:ext cx="7049611" cy="58916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와인 데이터 분석</a:t>
            </a:r>
            <a:endParaRPr lang="en-US" altLang="ko-KR" sz="32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16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2967" y="1609165"/>
            <a:ext cx="8620234" cy="4600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Decision Tree(</a:t>
            </a:r>
            <a:r>
              <a:rPr lang="ko-KR" alt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결정트리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653" l="9211" r="100000">
                        <a14:foregroundMark x1="36842" y1="26042" x2="36842" y2="26042"/>
                        <a14:foregroundMark x1="32895" y1="43750" x2="32895" y2="43750"/>
                        <a14:foregroundMark x1="63816" y1="22569" x2="63816" y2="22569"/>
                        <a14:foregroundMark x1="75658" y1="17708" x2="75658" y2="17708"/>
                        <a14:foregroundMark x1="75658" y1="21181" x2="75658" y2="211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0096" y="1527277"/>
            <a:ext cx="580307" cy="109953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165334" y="2551287"/>
            <a:ext cx="2176643" cy="43667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 man?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2725174" y="3226906"/>
            <a:ext cx="2176643" cy="43667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had family?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5641498" y="3226905"/>
            <a:ext cx="2176643" cy="43667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had family?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6514403" y="3976053"/>
            <a:ext cx="2515263" cy="43667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 in first class?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1733662" y="3976053"/>
            <a:ext cx="2418247" cy="43667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 in first class?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941179" y="4757991"/>
            <a:ext cx="2176643" cy="43667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 child?</a:t>
            </a:r>
            <a:endParaRPr lang="ko-KR" altLang="en-US" b="1" dirty="0"/>
          </a:p>
        </p:txBody>
      </p:sp>
      <p:cxnSp>
        <p:nvCxnSpPr>
          <p:cNvPr id="26" name="직선 화살표 연결선 25"/>
          <p:cNvCxnSpPr>
            <a:stCxn id="20" idx="2"/>
            <a:endCxn id="21" idx="0"/>
          </p:cNvCxnSpPr>
          <p:nvPr/>
        </p:nvCxnSpPr>
        <p:spPr>
          <a:xfrm flipH="1">
            <a:off x="3813496" y="2987959"/>
            <a:ext cx="1440160" cy="2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24415" y="2899049"/>
            <a:ext cx="72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yes</a:t>
            </a:r>
            <a:endParaRPr lang="ko-KR" altLang="en-US" sz="2000" b="1" dirty="0"/>
          </a:p>
        </p:txBody>
      </p:sp>
      <p:cxnSp>
        <p:nvCxnSpPr>
          <p:cNvPr id="28" name="직선 화살표 연결선 27"/>
          <p:cNvCxnSpPr>
            <a:stCxn id="20" idx="2"/>
            <a:endCxn id="22" idx="0"/>
          </p:cNvCxnSpPr>
          <p:nvPr/>
        </p:nvCxnSpPr>
        <p:spPr>
          <a:xfrm>
            <a:off x="5253656" y="2987959"/>
            <a:ext cx="1476164" cy="238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744478" y="3663576"/>
            <a:ext cx="1026096" cy="387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5740018" y="3663576"/>
            <a:ext cx="1026096" cy="387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792210" y="4392666"/>
            <a:ext cx="1026096" cy="387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766114" y="4392667"/>
            <a:ext cx="1026096" cy="387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1" idx="2"/>
            <a:endCxn id="24" idx="0"/>
          </p:cNvCxnSpPr>
          <p:nvPr/>
        </p:nvCxnSpPr>
        <p:spPr>
          <a:xfrm flipH="1">
            <a:off x="2942786" y="3663578"/>
            <a:ext cx="870710" cy="312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94159" y="3666844"/>
            <a:ext cx="883895" cy="387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4" idx="2"/>
            <a:endCxn id="25" idx="0"/>
          </p:cNvCxnSpPr>
          <p:nvPr/>
        </p:nvCxnSpPr>
        <p:spPr>
          <a:xfrm flipH="1">
            <a:off x="2029501" y="4412725"/>
            <a:ext cx="913285" cy="34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916194" y="4412724"/>
            <a:ext cx="900100" cy="420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05305" y="3644098"/>
            <a:ext cx="72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yes</a:t>
            </a:r>
            <a:endParaRPr lang="ko-KR" alt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45351" y="4373765"/>
            <a:ext cx="72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yes</a:t>
            </a:r>
            <a:endParaRPr lang="ko-KR" altLang="en-US" sz="2000" b="1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021942" y="5207023"/>
            <a:ext cx="900100" cy="420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1115994" y="5194662"/>
            <a:ext cx="900100" cy="420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71812" y1="19217" x2="71812" y2="19217"/>
                        <a14:foregroundMark x1="61409" y1="36299" x2="61409" y2="36299"/>
                        <a14:foregroundMark x1="39597" y1="34875" x2="39597" y2="34875"/>
                        <a14:foregroundMark x1="51342" y1="44128" x2="51342" y2="44128"/>
                        <a14:foregroundMark x1="43960" y1="56584" x2="60067" y2="51957"/>
                        <a14:backgroundMark x1="17450" y1="23843" x2="17450" y2="238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8342" y="4749628"/>
            <a:ext cx="638815" cy="60237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7216" y1="56429" x2="17216" y2="56429"/>
                        <a14:foregroundMark x1="69963" y1="82500" x2="69963" y2="8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91890" y="4749628"/>
            <a:ext cx="621153" cy="63708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71812" y1="19217" x2="71812" y2="19217"/>
                        <a14:foregroundMark x1="61409" y1="36299" x2="61409" y2="36299"/>
                        <a14:foregroundMark x1="39597" y1="34875" x2="39597" y2="34875"/>
                        <a14:foregroundMark x1="51342" y1="44128" x2="51342" y2="44128"/>
                        <a14:foregroundMark x1="43960" y1="56584" x2="60067" y2="51957"/>
                        <a14:backgroundMark x1="17450" y1="23843" x2="17450" y2="238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0610" y="4042073"/>
            <a:ext cx="638815" cy="60237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71812" y1="19217" x2="71812" y2="19217"/>
                        <a14:foregroundMark x1="61409" y1="36299" x2="61409" y2="36299"/>
                        <a14:foregroundMark x1="39597" y1="34875" x2="39597" y2="34875"/>
                        <a14:foregroundMark x1="51342" y1="44128" x2="51342" y2="44128"/>
                        <a14:foregroundMark x1="43960" y1="56584" x2="60067" y2="51957"/>
                        <a14:backgroundMark x1="17450" y1="23843" x2="17450" y2="238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7430" y="4029344"/>
            <a:ext cx="638815" cy="60237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71812" y1="19217" x2="71812" y2="19217"/>
                        <a14:foregroundMark x1="61409" y1="36299" x2="61409" y2="36299"/>
                        <a14:foregroundMark x1="39597" y1="34875" x2="39597" y2="34875"/>
                        <a14:foregroundMark x1="51342" y1="44128" x2="51342" y2="44128"/>
                        <a14:foregroundMark x1="43960" y1="56584" x2="60067" y2="51957"/>
                        <a14:backgroundMark x1="17450" y1="23843" x2="17450" y2="238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8583" y="4770608"/>
            <a:ext cx="638815" cy="60237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71812" y1="19217" x2="71812" y2="19217"/>
                        <a14:foregroundMark x1="61409" y1="36299" x2="61409" y2="36299"/>
                        <a14:foregroundMark x1="39597" y1="34875" x2="39597" y2="34875"/>
                        <a14:foregroundMark x1="51342" y1="44128" x2="51342" y2="44128"/>
                        <a14:foregroundMark x1="43960" y1="56584" x2="60067" y2="51957"/>
                        <a14:backgroundMark x1="17450" y1="23843" x2="17450" y2="238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5175" y="5372981"/>
            <a:ext cx="638815" cy="60237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7216" y1="56429" x2="17216" y2="56429"/>
                        <a14:foregroundMark x1="69963" y1="82500" x2="69963" y2="8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596" y="5355627"/>
            <a:ext cx="621153" cy="63708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205105" y="5176417"/>
            <a:ext cx="72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yes</a:t>
            </a:r>
            <a:endParaRPr lang="ko-KR" alt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18223" y="4412724"/>
            <a:ext cx="72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yes</a:t>
            </a:r>
            <a:endParaRPr lang="ko-KR" alt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821158" y="3688490"/>
            <a:ext cx="72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yes</a:t>
            </a:r>
            <a:endParaRPr lang="ko-KR" alt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95392" y="2907377"/>
            <a:ext cx="72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no</a:t>
            </a:r>
            <a:endParaRPr lang="ko-KR" alt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103289" y="3660787"/>
            <a:ext cx="72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no</a:t>
            </a:r>
            <a:endParaRPr lang="ko-KR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067354" y="4413311"/>
            <a:ext cx="72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no</a:t>
            </a:r>
            <a:endParaRPr lang="ko-KR" alt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859012" y="3609297"/>
            <a:ext cx="72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no</a:t>
            </a:r>
            <a:endParaRPr lang="ko-KR" alt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086858" y="4365413"/>
            <a:ext cx="72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no</a:t>
            </a:r>
            <a:endParaRPr lang="ko-KR" alt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233885" y="5173005"/>
            <a:ext cx="72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no</a:t>
            </a:r>
            <a:endParaRPr lang="ko-KR" altLang="en-US" sz="2000" b="1" dirty="0"/>
          </a:p>
        </p:txBody>
      </p:sp>
      <p:sp>
        <p:nvSpPr>
          <p:cNvPr id="63" name="직사각형 62"/>
          <p:cNvSpPr/>
          <p:nvPr/>
        </p:nvSpPr>
        <p:spPr>
          <a:xfrm>
            <a:off x="4061066" y="2497542"/>
            <a:ext cx="2356203" cy="545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6369273" y="2224585"/>
            <a:ext cx="387842" cy="2593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87749" y="2024530"/>
            <a:ext cx="164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Root Node</a:t>
            </a:r>
            <a:endParaRPr lang="ko-KR" altLang="en-US" sz="2000" b="1" dirty="0"/>
          </a:p>
        </p:txBody>
      </p:sp>
      <p:sp>
        <p:nvSpPr>
          <p:cNvPr id="67" name="직사각형 66"/>
          <p:cNvSpPr/>
          <p:nvPr/>
        </p:nvSpPr>
        <p:spPr>
          <a:xfrm>
            <a:off x="3447797" y="4749628"/>
            <a:ext cx="788310" cy="6677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4193785" y="5208310"/>
            <a:ext cx="497917" cy="1967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76837" y="4991298"/>
            <a:ext cx="164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Leaf Node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57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/>
      <p:bldP spid="67" grpId="0" animBg="1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Decision Tree(</a:t>
            </a:r>
            <a:r>
              <a:rPr lang="ko-KR" alt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결정트리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62032" y="2106696"/>
            <a:ext cx="8354924" cy="372848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타깃 값이 한 개인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리프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노드를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순수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노드라고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한다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모든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노드가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순수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노드가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될 때 까지 학습하면 복잡해지고 과대적합이 된다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새로운 데이터 포인트에 대한 예측은 주어진 데이터 포인트가 특성을 분할한 영역들 중 어디에 놓이는지를 확인하면 된다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분류 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해당 영역의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타깃값으로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예측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회귀 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해당 영역의 훈련데이터 평균값으로 예측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82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655A2C-293D-46B2-BA48-9D834011F0C4}"/>
              </a:ext>
            </a:extLst>
          </p:cNvPr>
          <p:cNvSpPr/>
          <p:nvPr/>
        </p:nvSpPr>
        <p:spPr>
          <a:xfrm>
            <a:off x="1144792" y="2989646"/>
            <a:ext cx="7616417" cy="58916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Scikit</a:t>
            </a:r>
            <a:r>
              <a:rPr lang="en-US" altLang="ko-KR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-learn</a:t>
            </a:r>
            <a:r>
              <a:rPr lang="ko-KR" altLang="en-US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제공 노트북 </a:t>
            </a:r>
            <a:r>
              <a:rPr lang="en-US" altLang="ko-KR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r>
              <a:rPr lang="ko-KR" altLang="en-US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장</a:t>
            </a:r>
            <a:r>
              <a:rPr lang="en-US" altLang="ko-KR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DecisionTree</a:t>
            </a:r>
            <a:endParaRPr lang="en-US" altLang="ko-KR" sz="32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30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Decision Tree(</a:t>
            </a:r>
            <a:r>
              <a:rPr lang="ko-KR" alt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결정트리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과대적합 제어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032" y="2106696"/>
            <a:ext cx="8354924" cy="305137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노드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생성을 미리 중단하는 사전 가지치기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(pre-pruning)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와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트리를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만든후에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크기가 작은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노드를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삭제하는 사후 가지치기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(pruning)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가 있다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sklearn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은 사전 가지치기만 지원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트리의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최대 깊이나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리프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노드의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최대 개수를 제어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노드가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분할 하기 위한 데이터 포인트의 최소 개수를 지정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62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주요 매개변수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</a:t>
            </a:r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Hyperparameter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62032" y="1983864"/>
            <a:ext cx="8354924" cy="2128045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트리의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최대 깊이 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max_depth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</a:p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 (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값이 클수록 모델의 복잡도가 올라간다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.)</a:t>
            </a:r>
          </a:p>
          <a:p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리프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노드의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최대 개수  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max_leaf_nodes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리프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노드가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되기 위한 최소 샘플의 개수 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en-US" altLang="ko-KR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min_samples_leaf</a:t>
            </a: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99839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9910" y="1087770"/>
            <a:ext cx="1285934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장점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032" y="1658744"/>
            <a:ext cx="8354924" cy="188182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만들어진 모델을 쉽게 시각화할 수 있어 이해하기 쉽다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(white box model)</a:t>
            </a:r>
          </a:p>
          <a:p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각 특성이 개별 처리되기 때문에 데이터 스케일에 영향을 받지 않아 특성의 정규화나 표준화가 필요 없다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F7B621-56AB-482F-A80C-2879432D0E56}"/>
              </a:ext>
            </a:extLst>
          </p:cNvPr>
          <p:cNvSpPr/>
          <p:nvPr/>
        </p:nvSpPr>
        <p:spPr>
          <a:xfrm>
            <a:off x="642968" y="3657335"/>
            <a:ext cx="1285934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단점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831EF9-0D4B-41AD-8BB0-0EEF4486E345}"/>
              </a:ext>
            </a:extLst>
          </p:cNvPr>
          <p:cNvSpPr/>
          <p:nvPr/>
        </p:nvSpPr>
        <p:spPr>
          <a:xfrm>
            <a:off x="1062032" y="4367373"/>
            <a:ext cx="8354924" cy="188182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훈련데이터 범위 밖의 포인트는 예측 할 수 없다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   (ex : </a:t>
            </a:r>
            <a:r>
              <a:rPr lang="ko-KR" alt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시계열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데이터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가지치기를 사용함에도 불구하고 </a:t>
            </a:r>
            <a:r>
              <a:rPr lang="ko-KR" altLang="en-US" sz="2400" dirty="0" err="1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과대적합되는</a:t>
            </a:r>
            <a:r>
              <a:rPr lang="ko-KR" altLang="en-US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경향이 있어 일반화 성능이 좋지 않다</a:t>
            </a:r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58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4412" y="42871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Decision Tree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262184" y="608804"/>
            <a:ext cx="86438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285934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Machine Learning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47495" y="3119099"/>
            <a:ext cx="7049611" cy="108160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Mushroom </a:t>
            </a:r>
            <a:r>
              <a:rPr lang="ko-KR" altLang="en-US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데이터 활용</a:t>
            </a:r>
            <a:endParaRPr lang="en-US" altLang="ko-KR" sz="32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Decision Tree </a:t>
            </a:r>
            <a:r>
              <a:rPr lang="ko-KR" altLang="en-US" sz="3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분류 실습</a:t>
            </a:r>
            <a:endParaRPr lang="en-US" altLang="ko-KR" sz="32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76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18386</TotalTime>
  <Words>1140</Words>
  <Application>Microsoft Office PowerPoint</Application>
  <PresentationFormat>A4 용지(210x297mm)</PresentationFormat>
  <Paragraphs>221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10X10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MH</cp:lastModifiedBy>
  <cp:revision>403</cp:revision>
  <dcterms:created xsi:type="dcterms:W3CDTF">2018-05-09T06:13:43Z</dcterms:created>
  <dcterms:modified xsi:type="dcterms:W3CDTF">2019-05-30T12:12:45Z</dcterms:modified>
</cp:coreProperties>
</file>