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35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6.xml" ContentType="application/vnd.openxmlformats-officedocument.theme+xml"/>
  <Override PartName="/ppt/theme/theme3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  <p:sldMasterId id="2147483804" r:id="rId14"/>
    <p:sldMasterId id="2147483816" r:id="rId15"/>
    <p:sldMasterId id="2147483828" r:id="rId16"/>
    <p:sldMasterId id="2147483840" r:id="rId17"/>
    <p:sldMasterId id="2147483852" r:id="rId18"/>
    <p:sldMasterId id="2147483864" r:id="rId19"/>
    <p:sldMasterId id="2147483876" r:id="rId20"/>
    <p:sldMasterId id="2147483888" r:id="rId21"/>
    <p:sldMasterId id="2147483900" r:id="rId22"/>
    <p:sldMasterId id="2147483912" r:id="rId23"/>
    <p:sldMasterId id="2147483924" r:id="rId24"/>
    <p:sldMasterId id="2147483936" r:id="rId25"/>
    <p:sldMasterId id="2147483948" r:id="rId26"/>
    <p:sldMasterId id="2147483960" r:id="rId27"/>
    <p:sldMasterId id="2147483972" r:id="rId28"/>
    <p:sldMasterId id="2147483984" r:id="rId29"/>
    <p:sldMasterId id="2147483996" r:id="rId30"/>
    <p:sldMasterId id="2147484008" r:id="rId31"/>
    <p:sldMasterId id="2147484020" r:id="rId32"/>
    <p:sldMasterId id="2147484032" r:id="rId33"/>
    <p:sldMasterId id="2147484044" r:id="rId34"/>
    <p:sldMasterId id="2147484056" r:id="rId35"/>
    <p:sldMasterId id="2147484068" r:id="rId36"/>
  </p:sldMasterIdLst>
  <p:notesMasterIdLst>
    <p:notesMasterId r:id="rId74"/>
  </p:notesMasterIdLst>
  <p:sldIdLst>
    <p:sldId id="256" r:id="rId37"/>
    <p:sldId id="257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58" r:id="rId48"/>
    <p:sldId id="259" r:id="rId49"/>
    <p:sldId id="260" r:id="rId50"/>
    <p:sldId id="261" r:id="rId51"/>
    <p:sldId id="262" r:id="rId52"/>
    <p:sldId id="263" r:id="rId53"/>
    <p:sldId id="264" r:id="rId54"/>
    <p:sldId id="265" r:id="rId55"/>
    <p:sldId id="266" r:id="rId56"/>
    <p:sldId id="267" r:id="rId57"/>
    <p:sldId id="268" r:id="rId58"/>
    <p:sldId id="269" r:id="rId59"/>
    <p:sldId id="288" r:id="rId60"/>
    <p:sldId id="289" r:id="rId61"/>
    <p:sldId id="290" r:id="rId62"/>
    <p:sldId id="291" r:id="rId63"/>
    <p:sldId id="292" r:id="rId64"/>
    <p:sldId id="270" r:id="rId65"/>
    <p:sldId id="271" r:id="rId66"/>
    <p:sldId id="272" r:id="rId67"/>
    <p:sldId id="274" r:id="rId68"/>
    <p:sldId id="273" r:id="rId69"/>
    <p:sldId id="275" r:id="rId70"/>
    <p:sldId id="276" r:id="rId71"/>
    <p:sldId id="277" r:id="rId72"/>
    <p:sldId id="278" r:id="rId7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12" autoAdjust="0"/>
  </p:normalViewPr>
  <p:slideViewPr>
    <p:cSldViewPr>
      <p:cViewPr varScale="1">
        <p:scale>
          <a:sx n="62" d="100"/>
          <a:sy n="62" d="100"/>
        </p:scale>
        <p:origin x="-101" y="-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slide" Target="slides/slide19.xml"/><Relationship Id="rId63" Type="http://schemas.openxmlformats.org/officeDocument/2006/relationships/slide" Target="slides/slide27.xml"/><Relationship Id="rId68" Type="http://schemas.openxmlformats.org/officeDocument/2006/relationships/slide" Target="slides/slide32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slide" Target="slides/slide17.xml"/><Relationship Id="rId58" Type="http://schemas.openxmlformats.org/officeDocument/2006/relationships/slide" Target="slides/slide22.xml"/><Relationship Id="rId66" Type="http://schemas.openxmlformats.org/officeDocument/2006/relationships/slide" Target="slides/slide30.xml"/><Relationship Id="rId7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3.xml"/><Relationship Id="rId57" Type="http://schemas.openxmlformats.org/officeDocument/2006/relationships/slide" Target="slides/slide21.xml"/><Relationship Id="rId61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8.xml"/><Relationship Id="rId52" Type="http://schemas.openxmlformats.org/officeDocument/2006/relationships/slide" Target="slides/slide16.xml"/><Relationship Id="rId60" Type="http://schemas.openxmlformats.org/officeDocument/2006/relationships/slide" Target="slides/slide24.xml"/><Relationship Id="rId65" Type="http://schemas.openxmlformats.org/officeDocument/2006/relationships/slide" Target="slides/slide29.xml"/><Relationship Id="rId73" Type="http://schemas.openxmlformats.org/officeDocument/2006/relationships/slide" Target="slides/slide37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slide" Target="slides/slide20.xml"/><Relationship Id="rId64" Type="http://schemas.openxmlformats.org/officeDocument/2006/relationships/slide" Target="slides/slide28.xml"/><Relationship Id="rId69" Type="http://schemas.openxmlformats.org/officeDocument/2006/relationships/slide" Target="slides/slide33.xml"/><Relationship Id="rId77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5.xml"/><Relationship Id="rId72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59" Type="http://schemas.openxmlformats.org/officeDocument/2006/relationships/slide" Target="slides/slide23.xml"/><Relationship Id="rId67" Type="http://schemas.openxmlformats.org/officeDocument/2006/relationships/slide" Target="slides/slide3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5.xml"/><Relationship Id="rId54" Type="http://schemas.openxmlformats.org/officeDocument/2006/relationships/slide" Target="slides/slide18.xml"/><Relationship Id="rId62" Type="http://schemas.openxmlformats.org/officeDocument/2006/relationships/slide" Target="slides/slide26.xml"/><Relationship Id="rId70" Type="http://schemas.openxmlformats.org/officeDocument/2006/relationships/slide" Target="slides/slide34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0ADC6-4675-47E7-8655-7CD7F07989A2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81D77-4FC3-4DAC-89ED-2A09B4949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5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1eYniJ0Rnk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Yr_nRnqeDp0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여기에서 더 발전해서 인공지능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딥러닝이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나오게된다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이렇게 인공지능의 연구는 예전부터 계속 되어 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그러다 만들어진 인공지능이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심심이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작동원리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582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41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문제점 </a:t>
            </a:r>
            <a:r>
              <a:rPr lang="en-US" altLang="ko-KR" dirty="0" smtClean="0"/>
              <a:t>1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이야기의 흐름이 끊김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동문서답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문제점 </a:t>
            </a:r>
            <a:r>
              <a:rPr lang="en-US" altLang="ko-KR" dirty="0" smtClean="0"/>
              <a:t>2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모든 경우에 대해서 규칙을 </a:t>
            </a:r>
            <a:r>
              <a:rPr lang="ko-KR" altLang="en-US" dirty="0" err="1" smtClean="0"/>
              <a:t>만들어야함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640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학습을 통해 기계가 스스로 규칙을 만들어낸다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90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박사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명이 모여서 쓸데없는 내용까지 이야기하는</a:t>
            </a:r>
            <a:r>
              <a:rPr lang="ko-KR" altLang="en-US" baseline="0" dirty="0" smtClean="0"/>
              <a:t> 예능</a:t>
            </a:r>
            <a:endParaRPr lang="en-US" altLang="ko-KR" baseline="0" dirty="0" smtClean="0"/>
          </a:p>
          <a:p>
            <a:r>
              <a:rPr lang="ko-KR" altLang="en-US" dirty="0" smtClean="0"/>
              <a:t>지금부터 잠깐 이야기 하는 것도 이런 내용과 같은 느낌이다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자동차 주행 </a:t>
            </a:r>
            <a:r>
              <a:rPr lang="en-US" altLang="ko-KR" dirty="0" smtClean="0"/>
              <a:t>: https</a:t>
            </a:r>
            <a:r>
              <a:rPr lang="en-US" altLang="ko-KR" dirty="0"/>
              <a:t>://</a:t>
            </a:r>
            <a:r>
              <a:rPr lang="en-US" altLang="ko-KR" dirty="0" smtClean="0"/>
              <a:t>youtu.be/Aut32pR5PQA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벽돌깨기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https://www.youtube.com/watch?v=V1eYniJ0Rnk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그네타기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en-US" altLang="ko-KR" dirty="0" smtClean="0">
                <a:hlinkClick r:id="rId4"/>
              </a:rPr>
              <a:t>https://www.youtube.com/watch?v=Yr_nRnqeDp0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 사람 아는지</a:t>
            </a:r>
            <a:endParaRPr lang="en-US" altLang="ko-KR" dirty="0" smtClean="0"/>
          </a:p>
          <a:p>
            <a:r>
              <a:rPr lang="ko-KR" altLang="en-US" dirty="0" smtClean="0"/>
              <a:t>그럼 오른쪽 사람은 아느냐</a:t>
            </a:r>
            <a:r>
              <a:rPr lang="en-US" altLang="ko-KR" dirty="0" smtClean="0"/>
              <a:t>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베네딕트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컴버배치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(Benedict Cumberbatch), </a:t>
            </a:r>
            <a:r>
              <a:rPr lang="ko-KR" altLang="en-US" dirty="0" smtClean="0"/>
              <a:t>셜록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이미테이션게임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닥터스트레인지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왼쪽 사람을 </a:t>
            </a:r>
            <a:r>
              <a:rPr lang="ko-KR" altLang="en-US" dirty="0" err="1" smtClean="0"/>
              <a:t>연기한적이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36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https://www.youtube.com/watch?v=50y7Mlie__s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크리스토퍼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봄브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레지스터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이와 같이 사람인지 기계인지 판단하는데 튜링테스트라고 하는데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1791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CF44-2F78-409D-92AA-3CADACABCD3D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9594-B1CD-462E-9314-8AD44B43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8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CF44-2F78-409D-92AA-3CADACABCD3D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9594-B1CD-462E-9314-8AD44B43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401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31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945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1793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101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73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1528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126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7225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2069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6958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69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1475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69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2548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6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6004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76004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CF44-2F78-409D-92AA-3CADACABCD3D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9594-B1CD-462E-9314-8AD44B43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156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39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39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5854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29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9679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8445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99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71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3838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426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9174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5819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9739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67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8393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67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9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443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97878"/>
      </p:ext>
    </p:extLst>
  </p:cSld>
  <p:clrMapOvr>
    <a:masterClrMapping/>
  </p:clrMapOvr>
  <p:transition spd="slow">
    <p:push dir="u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955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37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37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321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269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1068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00780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970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693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2511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6822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5292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7062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7444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657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8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07386"/>
      </p:ext>
    </p:extLst>
  </p:cSld>
  <p:clrMapOvr>
    <a:masterClrMapping/>
  </p:clrMapOvr>
  <p:transition spd="slow">
    <p:push dir="u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657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41163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9626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355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355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1691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245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7035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9691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946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669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7205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15203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3144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291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69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1144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867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0186"/>
      </p:ext>
    </p:extLst>
  </p:cSld>
  <p:clrMapOvr>
    <a:masterClrMapping/>
  </p:clrMapOvr>
  <p:transition spd="slow">
    <p:push dir="u"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633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72418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633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8949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79531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331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331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137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219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07675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79867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920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643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15798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30128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5077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7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04925"/>
      </p:ext>
    </p:extLst>
  </p:cSld>
  <p:clrMapOvr>
    <a:masterClrMapping/>
  </p:clrMapOvr>
  <p:transition spd="slow">
    <p:push dir="u"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8941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607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7271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607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1833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3897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305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305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3868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19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8516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4425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89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61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2515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05161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3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67647"/>
      </p:ext>
    </p:extLst>
  </p:cSld>
  <p:clrMapOvr>
    <a:masterClrMapping/>
  </p:clrMapOvr>
  <p:transition spd="slow">
    <p:push dir="u"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04840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2185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57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6072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57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1709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9671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27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27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9356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16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4638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2998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86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58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8855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50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948608"/>
      </p:ext>
    </p:extLst>
  </p:cSld>
  <p:clrMapOvr>
    <a:masterClrMapping/>
  </p:clrMapOvr>
  <p:transition spd="slow">
    <p:push dir="u"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58454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2828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23482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54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2531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54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09765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0672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24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24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59424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129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8936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3368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830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553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589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5334"/>
      </p:ext>
    </p:extLst>
  </p:cSld>
  <p:clrMapOvr>
    <a:masterClrMapping/>
  </p:clrMapOvr>
  <p:transition spd="slow">
    <p:push dir="u"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67597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48480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1878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421867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517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5351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517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4339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3638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215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215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3350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095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5328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715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831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79470"/>
      </p:ext>
    </p:extLst>
  </p:cSld>
  <p:clrMapOvr>
    <a:masterClrMapping/>
  </p:clrMapOvr>
  <p:transition spd="slow">
    <p:push dir="u"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796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519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7905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1889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129272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27812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41250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483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97301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483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5840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5053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181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181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7345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059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CF44-2F78-409D-92AA-3CADACABCD3D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9594-B1CD-462E-9314-8AD44B43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4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831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49814"/>
      </p:ext>
    </p:extLst>
  </p:cSld>
  <p:clrMapOvr>
    <a:masterClrMapping/>
  </p:clrMapOvr>
  <p:transition spd="slow">
    <p:push dir="u"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1189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760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483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097859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95679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5137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3753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4895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447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3587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447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1042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9952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145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145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43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354923"/>
      </p:ext>
    </p:extLst>
  </p:cSld>
  <p:clrMapOvr>
    <a:masterClrMapping/>
  </p:clrMapOvr>
  <p:transition spd="slow">
    <p:push dir="u"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02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83688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429204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72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44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3763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154010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34163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0045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60368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40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7999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40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92552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165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529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529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59861"/>
      </p:ext>
    </p:extLst>
  </p:cSld>
  <p:clrMapOvr>
    <a:masterClrMapping/>
  </p:clrMapOvr>
  <p:transition spd="slow">
    <p:push dir="u"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10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10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1268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98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9211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1827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68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40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42236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04069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7423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2404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07841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36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61735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36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4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40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22611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14749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06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06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09864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939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850341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45495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640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363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9893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093928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53503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4821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2357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327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72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82215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327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3791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39251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025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025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40152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895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63826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30733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596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319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47449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72160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26830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51602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26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110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82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2912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283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6871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283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5345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6902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5981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5981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8582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849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640742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01859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550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273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2027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7058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27458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2038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68272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473596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237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31925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237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26170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63415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5935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5935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001825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80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9789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32735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50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22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94702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04536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619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19462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6032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88017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18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6496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18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6637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4438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588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588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37654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65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4159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051167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35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07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0815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566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7332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71719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829309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72466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03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86084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03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9593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75540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573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573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10886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599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2233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13299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300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023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338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74676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55075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798630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06725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24302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987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96368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987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15715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94880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5685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5685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23524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545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27165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2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826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CF44-2F78-409D-92AA-3CADACABCD3D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9594-B1CD-462E-9314-8AD44B43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069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78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48987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246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969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31141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98943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66405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7705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81760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933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845216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933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24965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69238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5631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5631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773712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489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23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78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91715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32193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190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913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556687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927849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65427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57552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28917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877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47535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877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91070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889873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5575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5575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9683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90895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43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147848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87038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13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85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15698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32638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862980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65613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368887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81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00436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81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41530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850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48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48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98162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551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551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78319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37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37624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69336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07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79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51233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32429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99083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11010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85454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75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20128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75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783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389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489565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12716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545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545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69512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309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82235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65780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0010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733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01537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11434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010040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779114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3589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697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102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67289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697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55553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16972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5395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5395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54500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245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67920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85161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946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669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73207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8566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18367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30353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861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1090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813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40153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633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27416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633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48051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919417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5331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5331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41653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179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92035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0471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880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603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63889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20946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56524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387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93929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50088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567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49542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567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411730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18188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5265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21" y="365265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3148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11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3149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5277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81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53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885464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87589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268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46198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99051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46115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9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82911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9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18338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45366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11" y="36519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87" y="36519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537022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73747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75656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9" y="170974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047047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74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20717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739289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94510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17857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2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56803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2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77690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35736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8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6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CF44-2F78-409D-92AA-3CADACABCD3D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9594-B1CD-462E-9314-8AD44B43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693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741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777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307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777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433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660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475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475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863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38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191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955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108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80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207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182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0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CF44-2F78-409D-92AA-3CADACABCD3D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9594-B1CD-462E-9314-8AD44B43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2377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58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081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76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12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76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80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825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46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46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15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37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584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636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107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79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803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1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CF44-2F78-409D-92AA-3CADACABCD3D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9594-B1CD-462E-9314-8AD44B43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980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7165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502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424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75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081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75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660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233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45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45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830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359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1803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95443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1060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783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18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CF44-2F78-409D-92AA-3CADACABCD3D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9594-B1CD-462E-9314-8AD44B43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58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307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4072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8453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706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747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9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747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467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6966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445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445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6253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345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192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97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441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CF44-2F78-409D-92AA-3CADACABCD3D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9594-B1CD-462E-9314-8AD44B43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185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1046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769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139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197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4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6315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833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733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187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733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22505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285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431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431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6412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3329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1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CF44-2F78-409D-92AA-3CADACABCD3D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9594-B1CD-462E-9314-8AD44B43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700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1039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11030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90753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060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2502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7637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5852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803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8717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247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8717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0999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4338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42" y="366415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3" y="366415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2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1.xml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9.xml"/><Relationship Id="rId3" Type="http://schemas.openxmlformats.org/officeDocument/2006/relationships/slideLayout" Target="../slideLayouts/slideLayout344.xml"/><Relationship Id="rId7" Type="http://schemas.openxmlformats.org/officeDocument/2006/relationships/slideLayout" Target="../slideLayouts/slideLayout348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slideLayout" Target="../slideLayouts/slideLayout347.xml"/><Relationship Id="rId11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46.xml"/><Relationship Id="rId10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45.xml"/><Relationship Id="rId9" Type="http://schemas.openxmlformats.org/officeDocument/2006/relationships/slideLayout" Target="../slideLayouts/slideLayout350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0.xml"/><Relationship Id="rId3" Type="http://schemas.openxmlformats.org/officeDocument/2006/relationships/slideLayout" Target="../slideLayouts/slideLayout355.xml"/><Relationship Id="rId7" Type="http://schemas.openxmlformats.org/officeDocument/2006/relationships/slideLayout" Target="../slideLayouts/slideLayout359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4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3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70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3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92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7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0" Type="http://schemas.openxmlformats.org/officeDocument/2006/relationships/slideLayout" Target="../slideLayouts/slideLayout395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77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CF44-2F78-409D-92AA-3CADACABCD3D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771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77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9594-B1CD-462E-9314-8AD44B437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63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62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62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62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649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695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60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60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60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629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86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58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581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58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607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548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557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557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557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583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152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53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531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53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557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828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50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50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50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529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463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47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47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47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499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23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44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441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44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467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672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407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407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407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433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616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37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371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37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397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4193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755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755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755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33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33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33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359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941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29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29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29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319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444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25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251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25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277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80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207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207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207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233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816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16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161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16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1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11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11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11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0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96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96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96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5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91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911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91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81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857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857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857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33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80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801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80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71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71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71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739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127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74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74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74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2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68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68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68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0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62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621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62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79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557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557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557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5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49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491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49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7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42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42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42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8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6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70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701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70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727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636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69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69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69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719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31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68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68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68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709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774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67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671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67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697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788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657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657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657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683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404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764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7641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764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89EEA6E-CA20-46BD-AFE9-0F9857C94D19}"/>
              </a:ext>
            </a:extLst>
          </p:cNvPr>
          <p:cNvGrpSpPr/>
          <p:nvPr userDrawn="1"/>
        </p:nvGrpSpPr>
        <p:grpSpPr>
          <a:xfrm>
            <a:off x="6642926" y="5796667"/>
            <a:ext cx="2379352" cy="934023"/>
            <a:chOff x="7340578" y="4421749"/>
            <a:chExt cx="1625391" cy="588972"/>
          </a:xfrm>
        </p:grpSpPr>
        <p:pic>
          <p:nvPicPr>
            <p:cNvPr id="8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CFAAC040-14E7-411B-AEB7-528100B2D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HD\Downloads\인재개발원로고_가로.png">
              <a:extLst>
                <a:ext uri="{FF2B5EF4-FFF2-40B4-BE49-F238E27FC236}">
                  <a16:creationId xmlns="" xmlns:a16="http://schemas.microsoft.com/office/drawing/2014/main" id="{26CBDD97-D7CF-49EB-B861-58D89C6F56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78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s://www.youtube.com/watch?v=SZtXIFqjsI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6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8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6.xml"/><Relationship Id="rId5" Type="http://schemas.openxmlformats.org/officeDocument/2006/relationships/image" Target="../media/image8.jpeg"/><Relationship Id="rId4" Type="http://schemas.openxmlformats.org/officeDocument/2006/relationships/hyperlink" Target="https://www.youtube.com/watch?v=50y7Mlie__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9443">
            <a:off x="4940209" y="3119402"/>
            <a:ext cx="1133962" cy="122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84429" y="1160824"/>
            <a:ext cx="6279162" cy="927716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5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263213" y="4838928"/>
            <a:ext cx="2552700" cy="647700"/>
          </a:xfrm>
          <a:prstGeom prst="roundRect">
            <a:avLst>
              <a:gd name="adj" fmla="val 50000"/>
            </a:avLst>
          </a:prstGeom>
          <a:solidFill>
            <a:srgbClr val="21242D"/>
          </a:solidFill>
          <a:ln>
            <a:noFill/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1" tIns="47892" rIns="95781" bIns="47892" rtlCol="0" anchor="ctr"/>
          <a:lstStyle/>
          <a:p>
            <a:pPr algn="ctr" defTabSz="957818"/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START</a:t>
            </a:r>
            <a:endParaRPr lang="ko-KR" altLang="en-US" sz="2500" dirty="0">
              <a:solidFill>
                <a:prstClr val="white">
                  <a:lumMod val="9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3802">
            <a:off x="2995371" y="3041287"/>
            <a:ext cx="1249710" cy="135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091">
            <a:off x="4354049" y="3441174"/>
            <a:ext cx="539922" cy="58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36674" y="2181831"/>
            <a:ext cx="6374680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24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Chapter </a:t>
            </a:r>
            <a:r>
              <a:rPr lang="en-US" altLang="ko-KR" sz="24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ko-KR" altLang="en-US" sz="2400" dirty="0" err="1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ko-KR" altLang="en-US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개요</a:t>
            </a:r>
            <a:endParaRPr lang="en-US" altLang="ko-KR" sz="24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14942" y="5942819"/>
            <a:ext cx="2007336" cy="787987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3819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77" y="4326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CAPTCHA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642926" y="5795771"/>
            <a:ext cx="2379352" cy="934023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 flipV="1">
            <a:off x="1165099" y="60919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365" y="2028308"/>
            <a:ext cx="72772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57818"/>
            <a:r>
              <a:rPr lang="en-US" altLang="ko-KR" sz="4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CAPTCHA</a:t>
            </a:r>
          </a:p>
          <a:p>
            <a:pPr algn="ctr" defTabSz="957818"/>
            <a:r>
              <a:rPr lang="en-US" altLang="ko-KR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(Completely Automated Public Turing test </a:t>
            </a:r>
          </a:p>
          <a:p>
            <a:pPr algn="ctr" defTabSz="957818"/>
            <a:r>
              <a:rPr lang="en-US" altLang="ko-KR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to tell Computers and Humans Apart) </a:t>
            </a:r>
          </a:p>
          <a:p>
            <a:pPr algn="ctr" defTabSz="957818"/>
            <a:endParaRPr lang="en-US" altLang="ko-KR" sz="28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 defTabSz="957818"/>
            <a:r>
              <a:rPr lang="ko-KR" altLang="en-US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사람과 컴퓨터를 판별하는 </a:t>
            </a:r>
            <a:r>
              <a:rPr lang="ko-KR" altLang="en-US" sz="2800" dirty="0" err="1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튜링</a:t>
            </a:r>
            <a:r>
              <a:rPr lang="ko-KR" altLang="en-US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테스트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369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77" y="4320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CAPTCHA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642926" y="5795711"/>
            <a:ext cx="2379352" cy="934023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 flipV="1">
            <a:off x="1165099" y="60913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pic>
        <p:nvPicPr>
          <p:cNvPr id="14" name="Picture 2" descr="captcha에 대한 이미지 검색결과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93"/>
          <a:stretch/>
        </p:blipFill>
        <p:spPr bwMode="auto">
          <a:xfrm>
            <a:off x="4703222" y="1486588"/>
            <a:ext cx="3253154" cy="1738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aptcha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63" y="1486588"/>
            <a:ext cx="2922918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026" y="3539486"/>
            <a:ext cx="6761350" cy="19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51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1016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DD9716C-2932-4623-9A03-0947B036EC94}"/>
              </a:ext>
            </a:extLst>
          </p:cNvPr>
          <p:cNvSpPr/>
          <p:nvPr/>
        </p:nvSpPr>
        <p:spPr>
          <a:xfrm>
            <a:off x="1194877" y="2048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인공지능</a:t>
            </a:r>
            <a:r>
              <a:rPr lang="en-US" altLang="ko-KR" sz="28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(Artificial Intelligence)</a:t>
            </a:r>
            <a:endParaRPr lang="en-US" altLang="ko-KR" sz="28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26" name="Picture 2" descr="C:\Users\wkdwl\Desktop\인공지능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68" y="1187138"/>
            <a:ext cx="8137076" cy="40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52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CF5CEC2-95EB-43EE-9DF2-52547E3431EF}"/>
              </a:ext>
            </a:extLst>
          </p:cNvPr>
          <p:cNvSpPr/>
          <p:nvPr/>
        </p:nvSpPr>
        <p:spPr>
          <a:xfrm>
            <a:off x="72" y="1248643"/>
            <a:ext cx="9143999" cy="4197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841BCD8-7810-4104-BD76-9DBE53DD15F5}"/>
              </a:ext>
            </a:extLst>
          </p:cNvPr>
          <p:cNvSpPr/>
          <p:nvPr/>
        </p:nvSpPr>
        <p:spPr>
          <a:xfrm flipV="1">
            <a:off x="1165099" y="610155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8BA5741-2D65-43F4-A355-E875CC400E81}"/>
              </a:ext>
            </a:extLst>
          </p:cNvPr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4857B48A-2780-4329-9361-648CE9980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45" y="1394594"/>
            <a:ext cx="2234754" cy="393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="" xmlns:a16="http://schemas.microsoft.com/office/drawing/2014/main" id="{B761AFD7-D381-46A0-8067-8EF1510CF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154" y="1410580"/>
            <a:ext cx="2198995" cy="390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DD9716C-2932-4623-9A03-0947B036EC94}"/>
              </a:ext>
            </a:extLst>
          </p:cNvPr>
          <p:cNvSpPr/>
          <p:nvPr/>
        </p:nvSpPr>
        <p:spPr>
          <a:xfrm>
            <a:off x="1194877" y="2048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인공지능</a:t>
            </a:r>
            <a:r>
              <a:rPr lang="en-US" altLang="ko-KR" sz="28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(Artificial Intelligence)</a:t>
            </a:r>
            <a:endParaRPr lang="en-US" altLang="ko-KR" sz="28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387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67B03FD-5853-447C-95CC-E271F4BB4EC5}"/>
              </a:ext>
            </a:extLst>
          </p:cNvPr>
          <p:cNvSpPr/>
          <p:nvPr/>
        </p:nvSpPr>
        <p:spPr>
          <a:xfrm flipV="1">
            <a:off x="1165099" y="61014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5ED5EFCC-A4E8-4A60-B71E-08BBD8B5A3F6}"/>
              </a:ext>
            </a:extLst>
          </p:cNvPr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pic>
        <p:nvPicPr>
          <p:cNvPr id="33" name="Picture 2" descr="ê´ë ¨ ì´ë¯¸ì§">
            <a:extLst>
              <a:ext uri="{FF2B5EF4-FFF2-40B4-BE49-F238E27FC236}">
                <a16:creationId xmlns="" xmlns:a16="http://schemas.microsoft.com/office/drawing/2014/main" id="{2DD90320-FE99-4081-BB15-F29609B5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" y="754155"/>
            <a:ext cx="9003323" cy="51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DD9716C-2932-4623-9A03-0947B036EC94}"/>
              </a:ext>
            </a:extLst>
          </p:cNvPr>
          <p:cNvSpPr/>
          <p:nvPr/>
        </p:nvSpPr>
        <p:spPr>
          <a:xfrm>
            <a:off x="1194877" y="2048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인공지능</a:t>
            </a:r>
            <a:r>
              <a:rPr lang="en-US" altLang="ko-KR" sz="28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(Artificial Intelligence)</a:t>
            </a:r>
            <a:endParaRPr lang="en-US" altLang="ko-KR" sz="28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669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7E00C3-8748-44B4-883C-4A7914797F9C}"/>
              </a:ext>
            </a:extLst>
          </p:cNvPr>
          <p:cNvSpPr/>
          <p:nvPr/>
        </p:nvSpPr>
        <p:spPr>
          <a:xfrm flipV="1">
            <a:off x="1165099" y="61013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91F5EAD-1652-4C6C-8D1C-686B9EEA3DFF}"/>
              </a:ext>
            </a:extLst>
          </p:cNvPr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pic>
        <p:nvPicPr>
          <p:cNvPr id="12" name="Picture 2" descr="ê´ë ¨ ì´ë¯¸ì§">
            <a:extLst>
              <a:ext uri="{FF2B5EF4-FFF2-40B4-BE49-F238E27FC236}">
                <a16:creationId xmlns="" xmlns:a16="http://schemas.microsoft.com/office/drawing/2014/main" id="{1119B58C-5628-49B9-BDBB-E1B0EB362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7" y="874789"/>
            <a:ext cx="9003323" cy="492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DD9716C-2932-4623-9A03-0947B036EC94}"/>
              </a:ext>
            </a:extLst>
          </p:cNvPr>
          <p:cNvSpPr/>
          <p:nvPr/>
        </p:nvSpPr>
        <p:spPr>
          <a:xfrm>
            <a:off x="1194877" y="2048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인공지능</a:t>
            </a:r>
            <a:r>
              <a:rPr lang="en-US" altLang="ko-KR" sz="28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(Artificial Intelligence)</a:t>
            </a:r>
            <a:endParaRPr lang="en-US" altLang="ko-KR" sz="28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631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10125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4192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36236" y="1857412"/>
            <a:ext cx="1978706" cy="1665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r>
              <a:rPr lang="en-US" altLang="ko-KR" sz="36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Model</a:t>
            </a:r>
          </a:p>
          <a:p>
            <a:pPr algn="ctr" defTabSz="957818"/>
            <a:r>
              <a:rPr lang="en-US" altLang="ko-KR" sz="20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알고리즘</a:t>
            </a:r>
            <a:r>
              <a:rPr lang="en-US" altLang="ko-KR" sz="20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103990" y="2408825"/>
            <a:ext cx="680288" cy="55955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39752" y="2231289"/>
            <a:ext cx="1600464" cy="83538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4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Data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28857" y="3787074"/>
            <a:ext cx="5294915" cy="1389381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데이터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특성과 패턴을 학습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하여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</a:p>
          <a:p>
            <a:pPr defTabSz="957818"/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미지의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데이터에 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대한</a:t>
            </a:r>
            <a:endParaRPr lang="en-US" altLang="ko-KR" sz="28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defTabSz="957818"/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미래결과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값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분포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를 예측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하는 것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28909" y="4653136"/>
            <a:ext cx="2315277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41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6" grpId="0"/>
      <p:bldP spid="17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10111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4178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종류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20" y="1643334"/>
            <a:ext cx="6013793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지도학습 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(Supervised Learning)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15616" y="2686344"/>
            <a:ext cx="759797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비지도학습 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(Unsupervised Learning)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15616" y="3765493"/>
            <a:ext cx="759797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강화학습 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(Reinforcement Learning)</a:t>
            </a:r>
          </a:p>
        </p:txBody>
      </p:sp>
    </p:spTree>
    <p:extLst>
      <p:ext uri="{BB962C8B-B14F-4D97-AF65-F5344CB8AC3E}">
        <p14:creationId xmlns:p14="http://schemas.microsoft.com/office/powerpoint/2010/main" val="1688830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10095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4162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종류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103110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지도 학습</a:t>
            </a:r>
            <a:r>
              <a:rPr lang="en-US" altLang="ko-KR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 (Supervised Learning)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42547" y="2204354"/>
            <a:ext cx="7733913" cy="157404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데이터에 대한 </a:t>
            </a:r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Label(</a:t>
            </a: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명시적인 답</a:t>
            </a:r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이 주어진 상태에서 </a:t>
            </a:r>
            <a:endParaRPr lang="en-US" altLang="ko-KR" sz="2400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defTabSz="957818"/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    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컴퓨터를 </a:t>
            </a: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학습시키는 방법</a:t>
            </a:r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</a:p>
          <a:p>
            <a:pPr marL="342900" indent="-342900" defTabSz="957818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342900" indent="-342900" defTabSz="957818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분류</a:t>
            </a:r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(Classification)</a:t>
            </a: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와 회귀</a:t>
            </a:r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(Regression)</a:t>
            </a: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로 나뉘어진다</a:t>
            </a:r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9604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1007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414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종류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18" y="1844824"/>
            <a:ext cx="4254699" cy="291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856068" y="5063650"/>
            <a:ext cx="2551298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스팸 메일 분류</a:t>
            </a:r>
            <a:endParaRPr lang="en-US" altLang="ko-KR" sz="24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01179" y="5064982"/>
            <a:ext cx="2551298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집 가격 예측</a:t>
            </a:r>
            <a:endParaRPr lang="en-US" altLang="ko-KR" sz="24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3184329" cy="291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67544" y="1103110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지도 학습</a:t>
            </a:r>
            <a:r>
              <a:rPr lang="en-US" altLang="ko-KR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 (Supervised Learning)</a:t>
            </a:r>
          </a:p>
        </p:txBody>
      </p:sp>
    </p:spTree>
    <p:extLst>
      <p:ext uri="{BB962C8B-B14F-4D97-AF65-F5344CB8AC3E}">
        <p14:creationId xmlns:p14="http://schemas.microsoft.com/office/powerpoint/2010/main" val="3557380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1016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E47192F-AD72-4477-BABD-39D1D06FA979}"/>
              </a:ext>
            </a:extLst>
          </p:cNvPr>
          <p:cNvSpPr/>
          <p:nvPr/>
        </p:nvSpPr>
        <p:spPr>
          <a:xfrm>
            <a:off x="618255" y="1700808"/>
            <a:ext cx="8067094" cy="182026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Machine Learning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개념을 이해 할 수 있다</a:t>
            </a:r>
            <a:r>
              <a:rPr lang="en-US" altLang="ko-KR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marL="342900" indent="-342900" defTabSz="957818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Machine Learning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의</a:t>
            </a:r>
            <a:r>
              <a:rPr lang="en-US" altLang="ko-KR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800" b="1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종류 및 과정을 알 수 있다</a:t>
            </a:r>
            <a:r>
              <a:rPr lang="en-US" altLang="ko-KR" sz="2800" b="1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en-US" altLang="ko-KR" sz="2800" b="1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DD9716C-2932-4623-9A03-0947B036EC94}"/>
              </a:ext>
            </a:extLst>
          </p:cNvPr>
          <p:cNvSpPr/>
          <p:nvPr/>
        </p:nvSpPr>
        <p:spPr>
          <a:xfrm>
            <a:off x="1194877" y="2048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학습목표</a:t>
            </a:r>
            <a:endParaRPr lang="en-US" altLang="ko-KR" sz="28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454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1005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412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종류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2839" y="2203073"/>
            <a:ext cx="7877929" cy="268204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데이터에 대한 </a:t>
            </a:r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Label(</a:t>
            </a: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명시적인 답</a:t>
            </a:r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이 없는 상태에서 </a:t>
            </a:r>
            <a:endParaRPr lang="en-US" altLang="ko-KR" sz="2400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defTabSz="957818"/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   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컴퓨터를 </a:t>
            </a: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학습시키는 방법</a:t>
            </a:r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marL="342900" indent="-342900" defTabSz="957818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342900" indent="-342900" defTabSz="957818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데이터의 숨겨진 특징</a:t>
            </a:r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구조</a:t>
            </a:r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패턴을 파악하는데 사용</a:t>
            </a:r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marL="342900" indent="-342900" defTabSz="957818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342900" indent="-342900" defTabSz="957818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데이터를 비슷한 특성끼리 묶는 군집</a:t>
            </a:r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(Clustering)</a:t>
            </a: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과 </a:t>
            </a:r>
            <a:endParaRPr lang="en-US" altLang="ko-KR" sz="24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defTabSz="957818"/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   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차원 축소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(Dimensionality Reduction)</a:t>
            </a: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등이 있다</a:t>
            </a:r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103110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비지도 학습</a:t>
            </a:r>
            <a:r>
              <a:rPr lang="en-US" altLang="ko-KR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 (Unsupervised Learning)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679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10035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4102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종류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5" name="Picture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1" y="1829681"/>
            <a:ext cx="4732001" cy="287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67544" y="1103110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비지도 학습</a:t>
            </a:r>
            <a:r>
              <a:rPr lang="en-US" altLang="ko-KR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 (Unsupervised Learning)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050" name="Picture 2" descr="C:\Users\wkdwl\Desktop\주제판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48216"/>
            <a:ext cx="2902575" cy="287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888133" y="4990848"/>
            <a:ext cx="2551298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ko-KR" altLang="en-US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글 주제 구분</a:t>
            </a:r>
            <a:endParaRPr lang="en-US" altLang="ko-KR" sz="24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0899" y="4972311"/>
            <a:ext cx="4666332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ko-KR" altLang="en-US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소비자 그룹 발견을 통한 마케팅</a:t>
            </a:r>
            <a:endParaRPr lang="en-US" altLang="ko-KR" sz="24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791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10011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4078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종류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42548" y="2204166"/>
            <a:ext cx="7085841" cy="2682043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문제와 답을 주지 않고 목표와 보상만 제공하여</a:t>
            </a:r>
            <a:endParaRPr lang="en-US" altLang="ko-KR" sz="2400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defTabSz="957818"/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   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컴퓨터를 학습시키는 방법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endParaRPr lang="en-US" altLang="ko-KR" sz="2400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342900" indent="-342900" defTabSz="957818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342900" indent="-342900" defTabSz="957818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기계는 </a:t>
            </a: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더 많은 보상을 얻을 수 있는 방향으로 행동을 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학습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en-US" altLang="ko-KR" sz="24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342900" indent="-342900" defTabSz="957818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342900" indent="-342900" defTabSz="957818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주로 게임이나 로봇을 학습시키는데 많이 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사용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en-US" altLang="ko-KR" sz="24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103110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강화 학습</a:t>
            </a:r>
            <a:r>
              <a:rPr lang="en-US" altLang="ko-KR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 (Reinforcement Learning)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662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09985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4052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종류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103110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강화 학습</a:t>
            </a:r>
            <a:r>
              <a:rPr lang="en-US" altLang="ko-KR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 (Reinforcement Learning)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074" name="Picture 2" descr="C:\Users\wkdwl\Desktop\알파고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30" y="1844824"/>
            <a:ext cx="6768752" cy="37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620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642926" y="5795649"/>
            <a:ext cx="2379352" cy="934023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 flipV="1">
            <a:off x="1165099" y="609075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3142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실습 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– ex01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2059" y="2989646"/>
            <a:ext cx="6374680" cy="58916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32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XOR </a:t>
            </a:r>
            <a:r>
              <a:rPr lang="ko-KR" altLang="en-US" sz="32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연산을 학습 해보자</a:t>
            </a:r>
            <a:endParaRPr lang="en-US" altLang="ko-KR" sz="32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063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642926" y="5795585"/>
            <a:ext cx="2379352" cy="934023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 flipV="1">
            <a:off x="1165099" y="609011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3078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실습 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– ex01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1412777"/>
            <a:ext cx="9144000" cy="65071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3600" dirty="0" err="1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scikit</a:t>
            </a:r>
            <a:r>
              <a:rPr lang="en-US" altLang="ko-KR" sz="36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-learn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35734" y="2349622"/>
            <a:ext cx="7272808" cy="268204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95781" tIns="47892" rIns="95781" bIns="47892">
            <a:spAutoFit/>
          </a:bodyPr>
          <a:lstStyle/>
          <a:p>
            <a:pPr marL="457200" indent="-457200" defTabSz="957818">
              <a:buFontTx/>
              <a:buChar char="-"/>
            </a:pPr>
            <a:r>
              <a:rPr lang="ko-KR" altLang="en-US" sz="2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파이썬에서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쉽게 사용할 수 있는 </a:t>
            </a:r>
            <a:r>
              <a:rPr lang="ko-KR" altLang="en-US" sz="2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머신러닝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프레임워크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라이브러리</a:t>
            </a:r>
            <a:endParaRPr lang="en-US" altLang="ko-KR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457200" indent="-457200" defTabSz="957818">
              <a:buFontTx/>
              <a:buChar char="-"/>
            </a:pPr>
            <a:endParaRPr lang="en-US" altLang="ko-KR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457200" indent="-457200" defTabSz="957818">
              <a:buFontTx/>
              <a:buChar char="-"/>
            </a:pP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회귀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분류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군집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차원축소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특성공학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전처리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교차검증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파이프라인 등 </a:t>
            </a:r>
            <a:r>
              <a:rPr lang="ko-KR" altLang="en-US" sz="2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머신러닝에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필요한 기능을 갖춤</a:t>
            </a:r>
            <a:endParaRPr lang="en-US" altLang="ko-KR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457200" indent="-457200" defTabSz="957818">
              <a:buFontTx/>
              <a:buChar char="-"/>
            </a:pPr>
            <a:endParaRPr lang="en-US" altLang="ko-KR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457200" indent="-457200" defTabSz="957818">
              <a:buFontTx/>
              <a:buChar char="-"/>
            </a:pP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학습을 위한 샘플 데이터도 제공</a:t>
            </a:r>
            <a:endParaRPr lang="en-US" altLang="ko-KR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450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1432"/>
              </p:ext>
            </p:extLst>
          </p:nvPr>
        </p:nvGraphicFramePr>
        <p:xfrm>
          <a:off x="2627749" y="2363728"/>
          <a:ext cx="3901704" cy="256525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00568"/>
                <a:gridCol w="1300568"/>
                <a:gridCol w="1300568"/>
              </a:tblGrid>
              <a:tr h="513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P</a:t>
                      </a:r>
                      <a:endParaRPr lang="ko-KR" altLang="en-US" sz="24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Q</a:t>
                      </a:r>
                      <a:endParaRPr lang="ko-KR" altLang="en-US" sz="24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P </a:t>
                      </a:r>
                      <a:r>
                        <a:rPr lang="en-US" altLang="ko-KR" sz="2400" dirty="0" err="1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xor</a:t>
                      </a:r>
                      <a:r>
                        <a:rPr lang="en-US" altLang="ko-KR" sz="2400" baseline="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 Q</a:t>
                      </a:r>
                      <a:endParaRPr lang="ko-KR" altLang="en-US" sz="24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</a:tr>
              <a:tr h="513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0</a:t>
                      </a:r>
                      <a:endParaRPr lang="ko-KR" altLang="en-US" sz="24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0</a:t>
                      </a:r>
                      <a:endParaRPr lang="ko-KR" altLang="en-US" sz="24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0</a:t>
                      </a:r>
                      <a:endParaRPr lang="ko-KR" altLang="en-US" sz="24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</a:tr>
              <a:tr h="513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0</a:t>
                      </a:r>
                      <a:endParaRPr lang="ko-KR" altLang="en-US" sz="24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1</a:t>
                      </a:r>
                      <a:endParaRPr lang="ko-KR" altLang="en-US" sz="24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1</a:t>
                      </a:r>
                      <a:endParaRPr lang="ko-KR" altLang="en-US" sz="24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</a:tr>
              <a:tr h="513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1</a:t>
                      </a:r>
                      <a:endParaRPr lang="ko-KR" altLang="en-US" sz="24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0</a:t>
                      </a:r>
                      <a:endParaRPr lang="ko-KR" altLang="en-US" sz="24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1</a:t>
                      </a:r>
                      <a:endParaRPr lang="ko-KR" altLang="en-US" sz="24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</a:tr>
              <a:tr h="513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1</a:t>
                      </a:r>
                      <a:endParaRPr lang="ko-KR" altLang="en-US" sz="24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1</a:t>
                      </a:r>
                      <a:endParaRPr lang="ko-KR" altLang="en-US" sz="24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0</a:t>
                      </a:r>
                      <a:endParaRPr lang="ko-KR" altLang="en-US" sz="24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6642926" y="5795519"/>
            <a:ext cx="2379352" cy="934023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 flipV="1">
            <a:off x="1165099" y="608945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3012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실습 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– ex01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94225" y="1047803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XOR </a:t>
            </a:r>
            <a:r>
              <a:rPr lang="ko-KR" altLang="en-US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연산 학습하기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827584" y="3167594"/>
            <a:ext cx="1499090" cy="533400"/>
          </a:xfrm>
          <a:prstGeom prst="wedgeRoundRectCallout">
            <a:avLst>
              <a:gd name="adj1" fmla="val 74983"/>
              <a:gd name="adj2" fmla="val 464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r>
              <a:rPr lang="ko-KR" altLang="en-US" sz="19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문제</a:t>
            </a:r>
            <a:r>
              <a:rPr lang="en-US" altLang="ko-KR" sz="19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[Data]</a:t>
            </a:r>
            <a:r>
              <a:rPr lang="ko-KR" altLang="en-US" sz="19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6948299" y="3165356"/>
            <a:ext cx="1345223" cy="533400"/>
          </a:xfrm>
          <a:prstGeom prst="wedgeRoundRectCallout">
            <a:avLst>
              <a:gd name="adj1" fmla="val -89785"/>
              <a:gd name="adj2" fmla="val -164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r>
              <a:rPr lang="ko-KR" altLang="en-US" sz="19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답</a:t>
            </a:r>
            <a:r>
              <a:rPr lang="en-US" altLang="ko-KR" sz="19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[Label]</a:t>
            </a:r>
            <a:r>
              <a:rPr lang="ko-KR" altLang="en-US" sz="19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555811" y="2279520"/>
            <a:ext cx="2592287" cy="273630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20037" y="2279520"/>
            <a:ext cx="1368151" cy="273630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99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642926" y="5795451"/>
            <a:ext cx="2379352" cy="934023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 flipV="1">
            <a:off x="1165099" y="60887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294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실습 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– ex01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94225" y="1047735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XOR </a:t>
            </a:r>
            <a:r>
              <a:rPr lang="ko-KR" altLang="en-US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연산 학습하기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11102" y="2088175"/>
            <a:ext cx="1978706" cy="1665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r>
              <a:rPr lang="en-US" altLang="ko-KR" sz="36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Model</a:t>
            </a:r>
          </a:p>
          <a:p>
            <a:pPr algn="ctr" defTabSz="957818"/>
            <a:r>
              <a:rPr lang="en-US" altLang="ko-KR" sz="20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알고리즘</a:t>
            </a:r>
            <a:r>
              <a:rPr lang="en-US" altLang="ko-KR" sz="20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67846" y="3950048"/>
            <a:ext cx="3865218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28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KNN </a:t>
            </a:r>
            <a:r>
              <a:rPr lang="ko-KR" altLang="en-US" sz="28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분류 모델을 사용</a:t>
            </a:r>
            <a:endParaRPr lang="en-US" altLang="ko-KR" sz="28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600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642926" y="5795381"/>
            <a:ext cx="2379352" cy="934023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 flipV="1">
            <a:off x="1165094" y="60880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43" y="4287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실습 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– ex01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94225" y="1047665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XOR </a:t>
            </a:r>
            <a:r>
              <a:rPr lang="ko-KR" altLang="en-US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연산 학습하기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2432208"/>
            <a:ext cx="7866924" cy="1820268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err="1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knn</a:t>
            </a:r>
            <a:r>
              <a:rPr lang="ko-KR" altLang="en-US" sz="28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=</a:t>
            </a:r>
            <a:r>
              <a:rPr lang="en-US" altLang="ko-KR" sz="2800" dirty="0" err="1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KNeighborsClassifier</a:t>
            </a:r>
            <a:r>
              <a:rPr lang="en-US" altLang="ko-KR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2800" dirty="0" err="1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n_neighbors</a:t>
            </a:r>
            <a:r>
              <a:rPr lang="en-US" altLang="ko-KR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=1)</a:t>
            </a:r>
            <a:r>
              <a:rPr lang="ko-KR" altLang="en-US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</a:p>
          <a:p>
            <a:pPr defTabSz="957818"/>
            <a:r>
              <a:rPr lang="en-US" altLang="ko-KR" sz="2800" dirty="0" err="1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knn</a:t>
            </a:r>
            <a:r>
              <a:rPr lang="ko-KR" altLang="en-US" sz="28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.fit</a:t>
            </a:r>
            <a:r>
              <a:rPr lang="ko-KR" altLang="en-US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2800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문제</a:t>
            </a:r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 , 답</a:t>
            </a:r>
            <a:r>
              <a:rPr lang="ko-KR" altLang="en-US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</a:p>
          <a:p>
            <a:pPr defTabSz="957818"/>
            <a:r>
              <a:rPr lang="en-US" altLang="ko-KR" sz="2800" dirty="0" err="1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knn</a:t>
            </a:r>
            <a:r>
              <a:rPr lang="ko-KR" altLang="en-US" sz="28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.predict(</a:t>
            </a:r>
            <a:r>
              <a:rPr lang="ko-KR" altLang="en-US" sz="2800" b="1" dirty="0" smtClean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새로운 문제</a:t>
            </a:r>
            <a:r>
              <a:rPr lang="ko-KR" altLang="en-US" sz="28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en-US" altLang="ko-KR" sz="28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defTabSz="957818"/>
            <a:r>
              <a:rPr lang="en-US" altLang="ko-KR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score=</a:t>
            </a:r>
            <a:r>
              <a:rPr lang="en-US" altLang="ko-KR" sz="2800" dirty="0" err="1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metrics.accuracy_score</a:t>
            </a:r>
            <a:r>
              <a:rPr lang="en-US" altLang="ko-KR" sz="28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2800" b="1" dirty="0" err="1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실제답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800" b="1" dirty="0" smtClean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예측결과</a:t>
            </a:r>
            <a:r>
              <a:rPr lang="en-US" altLang="ko-KR" sz="28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2800" dirty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430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0995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402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과정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06429" y="1302528"/>
            <a:ext cx="5435871" cy="466051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1. Problem Identification(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문제정의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06429" y="1934082"/>
            <a:ext cx="5435871" cy="466051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2. Data 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Collect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ion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006429" y="2565636"/>
            <a:ext cx="5435871" cy="466051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3. 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Data Preprocessing(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데이터 전처리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06429" y="3196037"/>
            <a:ext cx="5435871" cy="466051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4. 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EDA(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탐색적 데이터분석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06429" y="3827591"/>
            <a:ext cx="5435871" cy="466051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5. Model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Selection(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모델 선택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06429" y="4460298"/>
            <a:ext cx="5435871" cy="466051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6. 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Fit(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학습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06429" y="5091853"/>
            <a:ext cx="5435871" cy="466051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7. 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Evaluation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평가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4743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1016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DD9716C-2932-4623-9A03-0947B036EC94}"/>
              </a:ext>
            </a:extLst>
          </p:cNvPr>
          <p:cNvSpPr/>
          <p:nvPr/>
        </p:nvSpPr>
        <p:spPr>
          <a:xfrm>
            <a:off x="1194877" y="2048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학습목표</a:t>
            </a:r>
            <a:endParaRPr lang="en-US" altLang="ko-KR" sz="28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86564"/>
            <a:ext cx="9144000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761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0992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399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과정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12467" y="2924951"/>
            <a:ext cx="3536669" cy="1389381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buFontTx/>
              <a:buChar char="-"/>
            </a:pP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Classification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분류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 defTabSz="957818">
              <a:buFontTx/>
              <a:buChar char="-"/>
            </a:pP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 defTabSz="957818">
              <a:buFontTx/>
              <a:buChar char="-"/>
            </a:pP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Regression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회귀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103110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1. Problem Identification(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문제정의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746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09895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3962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과정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51720" y="2259125"/>
            <a:ext cx="5040560" cy="2682043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buFontTx/>
              <a:buChar char="-"/>
            </a:pP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공공데이터</a:t>
            </a:r>
            <a:endParaRPr lang="en-US" altLang="ko-KR" sz="28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 (</a:t>
            </a:r>
            <a:r>
              <a:rPr lang="en-US" altLang="ko-KR" sz="2800" dirty="0" smtClean="0">
                <a:hlinkClick r:id="rId3"/>
              </a:rPr>
              <a:t>https://www.data.go.kr/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defTabSz="957818"/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 defTabSz="957818">
              <a:buFontTx/>
              <a:buChar char="-"/>
            </a:pPr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웹크롤링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뉴스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, SNS, </a:t>
            </a:r>
            <a:r>
              <a:rPr lang="ko-KR" altLang="en-US" sz="2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블로그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  <a:p>
            <a:pPr marL="342900" indent="-342900" defTabSz="957818">
              <a:buFontTx/>
              <a:buChar char="-"/>
            </a:pP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 defTabSz="957818">
              <a:buFontTx/>
              <a:buChar char="-"/>
            </a:pPr>
            <a:r>
              <a:rPr lang="en-US" altLang="ko-KR" sz="2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K</a:t>
            </a:r>
            <a:r>
              <a:rPr lang="en-US" altLang="ko-KR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aggle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103110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2. Data 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Collection(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C0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342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09825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3892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과정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00644" y="2138961"/>
            <a:ext cx="5958708" cy="3112930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buFontTx/>
              <a:buChar char="-"/>
            </a:pPr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결측치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이상값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조정</a:t>
            </a:r>
            <a:endParaRPr lang="en-US" altLang="ko-KR" sz="28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 defTabSz="957818">
              <a:buFontTx/>
              <a:buChar char="-"/>
            </a:pPr>
            <a:endParaRPr lang="en-US" altLang="ko-KR" sz="28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 defTabSz="957818">
              <a:buFontTx/>
              <a:buChar char="-"/>
            </a:pP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Encoding 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   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Categorical Data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를 수치 데이터로 변경</a:t>
            </a:r>
            <a:endParaRPr lang="en-US" altLang="ko-KR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C00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 defTabSz="957818">
              <a:buFontTx/>
              <a:buChar char="-"/>
            </a:pP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 defTabSz="957818">
              <a:buFontTx/>
              <a:buChar char="-"/>
            </a:pP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Feature Engineering (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특성공학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  <a:p>
            <a:pPr defTabSz="957818"/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   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단위 변환</a:t>
            </a:r>
            <a:r>
              <a:rPr lang="en-US" altLang="ko-KR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새로운 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속성 </a:t>
            </a:r>
            <a:r>
              <a:rPr lang="ko-KR" altLang="en-US" sz="2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추가</a:t>
            </a:r>
            <a:endParaRPr lang="en-US" altLang="ko-KR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C0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103110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Data Preprocessing(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데이터 전처리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C0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906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09861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3928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과정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3648" y="2420888"/>
            <a:ext cx="6912768" cy="1820268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buFontTx/>
              <a:buChar char="-"/>
            </a:pP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데이터를 관찰 후 전처리 전략 수립</a:t>
            </a:r>
            <a:endParaRPr lang="en-US" altLang="ko-KR" sz="28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  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  <a:sym typeface="Wingdings" pitchFamily="2" charset="2"/>
              </a:rPr>
              <a:t> 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시각화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(pandas, </a:t>
            </a:r>
            <a:r>
              <a:rPr lang="en-US" altLang="ko-KR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matplotlib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ko-KR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seaborn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   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 defTabSz="957818">
              <a:buFontTx/>
              <a:buChar char="-"/>
            </a:pP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예측 모델에 넣을 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Feature(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특성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결정</a:t>
            </a:r>
            <a:endParaRPr lang="en-US" altLang="ko-KR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C0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103110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EDA(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탐색적 데이터분석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C0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612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0978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385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과정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63693" y="2348884"/>
            <a:ext cx="5467503" cy="2682043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buFontTx/>
              <a:buChar char="-"/>
            </a:pP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목적에 맞는 적절한 모델 선택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 defTabSz="957818">
              <a:buFontTx/>
              <a:buChar char="-"/>
            </a:pP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 defTabSz="957818">
              <a:buFontTx/>
              <a:buChar char="-"/>
            </a:pP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KNN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, Decision 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Tree, </a:t>
            </a:r>
            <a:endParaRPr lang="en-US" altLang="ko-KR" sz="28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  Linear 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Model, Ridge, Lasso 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</a:p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  </a:t>
            </a:r>
            <a:r>
              <a:rPr lang="en-US" altLang="ko-KR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HyperParameter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 tuning</a:t>
            </a:r>
          </a:p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   (</a:t>
            </a:r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하이퍼파라미터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 조정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103110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5. Model 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Selection(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모델 선택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C0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10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0974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381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과정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2348880"/>
            <a:ext cx="5910257" cy="958494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buFontTx/>
              <a:buChar char="-"/>
            </a:pP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Train 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데이터와 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Test 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데이터를 </a:t>
            </a:r>
            <a:endParaRPr lang="en-US" altLang="ko-KR" sz="28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  7:3 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정도로 나눔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103110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6. Fit(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학습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C0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970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09705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3772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과정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1361" y="1883394"/>
            <a:ext cx="6374554" cy="323451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616955" y="1883394"/>
            <a:ext cx="0" cy="3234519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461361" y="4258102"/>
            <a:ext cx="6374554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494840" y="993297"/>
            <a:ext cx="3048701" cy="835383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X</a:t>
            </a:r>
          </a:p>
          <a:p>
            <a:pPr algn="ctr" defTabSz="957818"/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Feature, 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독립변수</a:t>
            </a:r>
            <a:endParaRPr lang="en-US" altLang="ko-KR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47287" y="993297"/>
            <a:ext cx="2265529" cy="835383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y</a:t>
            </a:r>
          </a:p>
          <a:p>
            <a:pPr algn="ctr" defTabSz="957818"/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Label, 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종속변수</a:t>
            </a:r>
            <a:endParaRPr lang="en-US" altLang="ko-KR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703371" y="2543336"/>
            <a:ext cx="3048701" cy="835383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Train</a:t>
            </a:r>
          </a:p>
          <a:p>
            <a:pPr algn="ctr" defTabSz="957818"/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Data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-703371" y="4248225"/>
            <a:ext cx="3048701" cy="835383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Test</a:t>
            </a:r>
          </a:p>
          <a:p>
            <a:pPr algn="ctr" defTabSz="957818"/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Data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482241" y="2662144"/>
            <a:ext cx="3048701" cy="589162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3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7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494839" y="4370434"/>
            <a:ext cx="3048701" cy="589162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3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780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1165099" y="609661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4877" y="43728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ko-KR" altLang="en-US" sz="28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머신러닝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(Machine Learning) 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과정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75656" y="2492896"/>
            <a:ext cx="6120680" cy="1389381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marL="342900" indent="-342900" defTabSz="957818">
              <a:buFontTx/>
              <a:buChar char="-"/>
            </a:pP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A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ccuracy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정확도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  <a:p>
            <a:pPr marL="342900" indent="-342900" defTabSz="957818">
              <a:buFontTx/>
              <a:buChar char="-"/>
            </a:pPr>
            <a:endParaRPr lang="en-US" altLang="ko-KR" sz="28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342900" indent="-342900" defTabSz="957818">
              <a:buFontTx/>
              <a:buChar char="-"/>
            </a:pP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Mean squared error(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평균제곱오차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103110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7. Evaluation(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평가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C0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C0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723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77" y="43682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?????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642926" y="5796189"/>
            <a:ext cx="2379352" cy="934023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 flipV="1">
            <a:off x="1165099" y="609615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5736" y="2939487"/>
            <a:ext cx="449674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Alan </a:t>
            </a:r>
            <a:r>
              <a:rPr lang="en-US" altLang="ko-KR" sz="2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Mathison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Turing </a:t>
            </a:r>
          </a:p>
          <a:p>
            <a:pPr defTabSz="957818"/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(1912.6.23 ~ 1954.6.7)</a:t>
            </a:r>
          </a:p>
          <a:p>
            <a:pPr defTabSz="957818"/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영국의 수학자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,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암호학자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,</a:t>
            </a:r>
            <a:r>
              <a:rPr lang="ko-KR" altLang="en-US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논리학자</a:t>
            </a:r>
            <a:endParaRPr lang="en-US" altLang="ko-KR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2" y="1561703"/>
            <a:ext cx="3171976" cy="4044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50" y="1550343"/>
            <a:ext cx="3096344" cy="4040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575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77" y="4363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Alan </a:t>
            </a:r>
            <a:r>
              <a:rPr lang="en-US" altLang="ko-KR" sz="2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Mathison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Turing (</a:t>
            </a:r>
            <a:r>
              <a:rPr lang="ko-KR" altLang="en-US" sz="2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앨런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매티슨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튜링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642926" y="5796141"/>
            <a:ext cx="2379352" cy="934023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 flipV="1">
            <a:off x="1165099" y="60956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pic>
        <p:nvPicPr>
          <p:cNvPr id="12" name="Picture 2" descr="이미테이션 게임 뜻 포스터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8" y="912158"/>
            <a:ext cx="3744416" cy="5509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7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77" y="4348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Turing Machine (</a:t>
            </a:r>
            <a:r>
              <a:rPr lang="ko-KR" altLang="en-US" sz="2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튜링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머신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642926" y="5795991"/>
            <a:ext cx="2379352" cy="934023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 flipV="1">
            <a:off x="1165099" y="60941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2652"/>
            <a:ext cx="6082146" cy="3263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798827" y="1892127"/>
            <a:ext cx="957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Tape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9182" y="829265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Head</a:t>
            </a:r>
          </a:p>
        </p:txBody>
      </p:sp>
      <p:cxnSp>
        <p:nvCxnSpPr>
          <p:cNvPr id="16" name="직선 화살표 연결선 15"/>
          <p:cNvCxnSpPr>
            <a:stCxn id="15" idx="2"/>
          </p:cNvCxnSpPr>
          <p:nvPr/>
        </p:nvCxnSpPr>
        <p:spPr>
          <a:xfrm>
            <a:off x="1576731" y="1352485"/>
            <a:ext cx="6411" cy="37741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4" idx="1"/>
          </p:cNvCxnSpPr>
          <p:nvPr/>
        </p:nvCxnSpPr>
        <p:spPr>
          <a:xfrm flipH="1">
            <a:off x="6400013" y="2153737"/>
            <a:ext cx="398814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804" y="5533768"/>
            <a:ext cx="236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State register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596649" y="5173728"/>
            <a:ext cx="0" cy="3600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98828" y="3764849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Action table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6400013" y="4048761"/>
            <a:ext cx="398814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690942" y="3162460"/>
            <a:ext cx="6086549" cy="2607220"/>
            <a:chOff x="374330" y="2427734"/>
            <a:chExt cx="6593760" cy="2449865"/>
          </a:xfrm>
        </p:grpSpPr>
        <p:sp>
          <p:nvSpPr>
            <p:cNvPr id="24" name="직사각형 23"/>
            <p:cNvSpPr/>
            <p:nvPr/>
          </p:nvSpPr>
          <p:spPr>
            <a:xfrm>
              <a:off x="374330" y="2427734"/>
              <a:ext cx="5977719" cy="17507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endParaRPr lang="ko-KR" altLang="en-US" sz="19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cxnSp>
          <p:nvCxnSpPr>
            <p:cNvPr id="25" name="꺾인 연결선 24"/>
            <p:cNvCxnSpPr/>
            <p:nvPr/>
          </p:nvCxnSpPr>
          <p:spPr>
            <a:xfrm>
              <a:off x="3715281" y="4178472"/>
              <a:ext cx="664676" cy="523220"/>
            </a:xfrm>
            <a:prstGeom prst="bentConnector3">
              <a:avLst>
                <a:gd name="adj1" fmla="val 1347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376756" y="4501637"/>
              <a:ext cx="2591334" cy="37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57818"/>
              <a:r>
                <a:rPr lang="ko-KR" altLang="en-US" sz="2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중앙처리장치 </a:t>
              </a:r>
              <a:r>
                <a:rPr lang="en-US" altLang="ko-KR" sz="2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(CPU)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70444" y="1194309"/>
            <a:ext cx="6850627" cy="1236691"/>
            <a:chOff x="1147606" y="831003"/>
            <a:chExt cx="7421512" cy="1236691"/>
          </a:xfrm>
        </p:grpSpPr>
        <p:sp>
          <p:nvSpPr>
            <p:cNvPr id="28" name="직사각형 27"/>
            <p:cNvSpPr/>
            <p:nvPr/>
          </p:nvSpPr>
          <p:spPr>
            <a:xfrm>
              <a:off x="1147606" y="1491630"/>
              <a:ext cx="5917184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endParaRPr lang="ko-KR" altLang="en-US" sz="19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cxnSp>
          <p:nvCxnSpPr>
            <p:cNvPr id="29" name="꺾인 연결선 28"/>
            <p:cNvCxnSpPr/>
            <p:nvPr/>
          </p:nvCxnSpPr>
          <p:spPr>
            <a:xfrm flipV="1">
              <a:off x="4355976" y="1031058"/>
              <a:ext cx="664676" cy="464686"/>
            </a:xfrm>
            <a:prstGeom prst="bentConnector3">
              <a:avLst>
                <a:gd name="adj1" fmla="val -5364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017451" y="831003"/>
              <a:ext cx="35516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57818"/>
              <a:r>
                <a:rPr lang="ko-KR" altLang="en-US" sz="2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기억장치</a:t>
              </a:r>
              <a:r>
                <a:rPr lang="en-US" altLang="ko-KR" sz="2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(</a:t>
              </a:r>
              <a:r>
                <a:rPr lang="ko-KR" altLang="en-US" sz="2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하드디스크</a:t>
              </a:r>
              <a:r>
                <a:rPr lang="en-US" altLang="ko-KR" sz="20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나눔고딕 ExtraBold" pitchFamily="50" charset="-127"/>
                  <a:ea typeface="나눔고딕 ExtraBold" pitchFamily="50" charset="-127"/>
                </a:rPr>
                <a:t>, RAM)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025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77" y="43432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Turing Test (</a:t>
            </a:r>
            <a:r>
              <a:rPr lang="ko-KR" altLang="en-US" sz="2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튜링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테스트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642926" y="5795939"/>
            <a:ext cx="2379352" cy="934023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 flipV="1">
            <a:off x="1165099" y="609365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6362" y="2108326"/>
            <a:ext cx="5291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818"/>
            <a:r>
              <a:rPr lang="ko-KR" altLang="en-US" sz="32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튜링</a:t>
            </a:r>
            <a:r>
              <a:rPr lang="ko-KR" altLang="en-US" sz="3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테스트</a:t>
            </a:r>
            <a:r>
              <a:rPr lang="en-US" altLang="ko-KR" sz="3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3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이미테이션 게임</a:t>
            </a:r>
            <a:endParaRPr lang="en-US" altLang="ko-KR" sz="32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" y="3245587"/>
            <a:ext cx="9144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818"/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기계가 얼마나 인간과 비슷하게 대화가 가능한지를 기준으로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 defTabSz="957818"/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기계에 지능이 있는지 판별하고자 하는 테스트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759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77" y="43378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Turing Test (</a:t>
            </a:r>
            <a:r>
              <a:rPr lang="ko-KR" altLang="en-US" sz="2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튜링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테스트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642926" y="5795885"/>
            <a:ext cx="2379352" cy="934023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 flipV="1">
            <a:off x="1165099" y="609311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3808230" y="1613056"/>
            <a:ext cx="0" cy="3672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1016537" y="3449260"/>
            <a:ext cx="27916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6825" y="2355943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818"/>
            <a:r>
              <a:rPr lang="ko-KR" altLang="en-US" sz="32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기계</a:t>
            </a:r>
            <a:endParaRPr lang="en-US" altLang="ko-KR" sz="32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86825" y="4061835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818"/>
            <a:r>
              <a:rPr lang="ko-KR" altLang="en-US" sz="3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사람</a:t>
            </a:r>
            <a:endParaRPr lang="en-US" altLang="ko-KR" sz="32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07637" y="2333642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818"/>
            <a:r>
              <a:rPr lang="en-US" altLang="ko-KR" sz="3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94319" y="408730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57818"/>
            <a:r>
              <a:rPr lang="en-US" altLang="ko-KR" sz="3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B</a:t>
            </a:r>
          </a:p>
        </p:txBody>
      </p:sp>
      <p:pic>
        <p:nvPicPr>
          <p:cNvPr id="22" name="Picture 2" descr="컴퓨터 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028" y="2598621"/>
            <a:ext cx="1570415" cy="170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/>
          <p:nvPr/>
        </p:nvCxnSpPr>
        <p:spPr>
          <a:xfrm>
            <a:off x="4411889" y="2625522"/>
            <a:ext cx="1307982" cy="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411889" y="4358090"/>
            <a:ext cx="1307982" cy="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719871" y="2647831"/>
            <a:ext cx="0" cy="1701709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5719879" y="3498678"/>
            <a:ext cx="797627" cy="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96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77" y="43322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Turing Test (</a:t>
            </a:r>
            <a:r>
              <a:rPr lang="ko-KR" altLang="en-US" sz="2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튜링</a:t>
            </a:r>
            <a:r>
              <a: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테스트</a:t>
            </a:r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642926" y="5795829"/>
            <a:ext cx="2379352" cy="934023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 flipV="1">
            <a:off x="1165099" y="609255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65" y="1197256"/>
            <a:ext cx="7407590" cy="4488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2" y="4544922"/>
            <a:ext cx="9143999" cy="646331"/>
          </a:xfrm>
          <a:prstGeom prst="rect">
            <a:avLst/>
          </a:prstGeom>
          <a:solidFill>
            <a:schemeClr val="tx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 defTabSz="957818"/>
            <a:r>
              <a:rPr lang="ko-KR" altLang="en-US" sz="3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러시아 개발진이 만든 </a:t>
            </a:r>
            <a:r>
              <a:rPr lang="en-US" altLang="ko-KR" sz="3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AI </a:t>
            </a:r>
            <a:r>
              <a:rPr lang="ko-KR" altLang="en-US" sz="3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유진 </a:t>
            </a:r>
            <a:r>
              <a:rPr lang="ko-KR" altLang="en-US" sz="36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구스트만</a:t>
            </a:r>
            <a:endParaRPr lang="en-US" altLang="ko-KR" sz="36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427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1031</Words>
  <Application>Microsoft Office PowerPoint</Application>
  <PresentationFormat>화면 슬라이드 쇼(4:3)</PresentationFormat>
  <Paragraphs>282</Paragraphs>
  <Slides>37</Slides>
  <Notes>36</Notes>
  <HiddenSlides>0</HiddenSlides>
  <MMClips>0</MMClips>
  <ScaleCrop>false</ScaleCrop>
  <HeadingPairs>
    <vt:vector size="4" baseType="variant">
      <vt:variant>
        <vt:lpstr>테마</vt:lpstr>
      </vt:variant>
      <vt:variant>
        <vt:i4>36</vt:i4>
      </vt:variant>
      <vt:variant>
        <vt:lpstr>슬라이드 제목</vt:lpstr>
      </vt:variant>
      <vt:variant>
        <vt:i4>37</vt:i4>
      </vt:variant>
    </vt:vector>
  </HeadingPairs>
  <TitlesOfParts>
    <vt:vector size="73" baseType="lpstr">
      <vt:lpstr>Office 테마</vt:lpstr>
      <vt:lpstr>4_Office 테마</vt:lpstr>
      <vt:lpstr>1_Office 테마</vt:lpstr>
      <vt:lpstr>2_Office 테마</vt:lpstr>
      <vt:lpstr>3_Office 테마</vt:lpstr>
      <vt:lpstr>5_Office 테마</vt:lpstr>
      <vt:lpstr>6_Office 테마</vt:lpstr>
      <vt:lpstr>7_Office 테마</vt:lpstr>
      <vt:lpstr>8_Office 테마</vt:lpstr>
      <vt:lpstr>9_Office 테마</vt:lpstr>
      <vt:lpstr>10_Office 테마</vt:lpstr>
      <vt:lpstr>11_Office 테마</vt:lpstr>
      <vt:lpstr>12_Office 테마</vt:lpstr>
      <vt:lpstr>13_Office 테마</vt:lpstr>
      <vt:lpstr>14_Office 테마</vt:lpstr>
      <vt:lpstr>15_Office 테마</vt:lpstr>
      <vt:lpstr>16_Office 테마</vt:lpstr>
      <vt:lpstr>17_Office 테마</vt:lpstr>
      <vt:lpstr>18_Office 테마</vt:lpstr>
      <vt:lpstr>19_Office 테마</vt:lpstr>
      <vt:lpstr>20_Office 테마</vt:lpstr>
      <vt:lpstr>21_Office 테마</vt:lpstr>
      <vt:lpstr>22_Office 테마</vt:lpstr>
      <vt:lpstr>23_Office 테마</vt:lpstr>
      <vt:lpstr>24_Office 테마</vt:lpstr>
      <vt:lpstr>25_Office 테마</vt:lpstr>
      <vt:lpstr>26_Office 테마</vt:lpstr>
      <vt:lpstr>27_Office 테마</vt:lpstr>
      <vt:lpstr>28_Office 테마</vt:lpstr>
      <vt:lpstr>29_Office 테마</vt:lpstr>
      <vt:lpstr>30_Office 테마</vt:lpstr>
      <vt:lpstr>31_Office 테마</vt:lpstr>
      <vt:lpstr>32_Office 테마</vt:lpstr>
      <vt:lpstr>33_Office 테마</vt:lpstr>
      <vt:lpstr>34_Office 테마</vt:lpstr>
      <vt:lpstr>35_Office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 Jang</dc:creator>
  <cp:lastModifiedBy>Jin Jang</cp:lastModifiedBy>
  <cp:revision>31</cp:revision>
  <dcterms:created xsi:type="dcterms:W3CDTF">2019-03-23T14:39:57Z</dcterms:created>
  <dcterms:modified xsi:type="dcterms:W3CDTF">2019-05-21T18:31:51Z</dcterms:modified>
</cp:coreProperties>
</file>