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10"/>
  </p:notesMasterIdLst>
  <p:sldIdLst>
    <p:sldId id="257" r:id="rId5"/>
    <p:sldId id="258" r:id="rId6"/>
    <p:sldId id="259" r:id="rId7"/>
    <p:sldId id="260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21917-5114-4CDF-BD51-01A59B962F53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9D657-CFE6-477C-A045-4679E4136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786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53"/>
            <a:ext cx="6858000" cy="1655761"/>
          </a:xfrm>
        </p:spPr>
        <p:txBody>
          <a:bodyPr/>
          <a:lstStyle>
            <a:lvl1pPr marL="0" indent="0" algn="ctr">
              <a:buNone/>
              <a:defRPr sz="2500"/>
            </a:lvl1pPr>
            <a:lvl2pPr marL="478909" indent="0" algn="ctr">
              <a:buNone/>
              <a:defRPr sz="2100"/>
            </a:lvl2pPr>
            <a:lvl3pPr marL="957818" indent="0" algn="ctr">
              <a:buNone/>
              <a:defRPr sz="1900"/>
            </a:lvl3pPr>
            <a:lvl4pPr marL="1436726" indent="0" algn="ctr">
              <a:buNone/>
              <a:defRPr sz="1800"/>
            </a:lvl4pPr>
            <a:lvl5pPr marL="1915635" indent="0" algn="ctr">
              <a:buNone/>
              <a:defRPr sz="1800"/>
            </a:lvl5pPr>
            <a:lvl6pPr marL="2394545" indent="0" algn="ctr">
              <a:buNone/>
              <a:defRPr sz="1800"/>
            </a:lvl6pPr>
            <a:lvl7pPr marL="2873453" indent="0" algn="ctr">
              <a:buNone/>
              <a:defRPr sz="1800"/>
            </a:lvl7pPr>
            <a:lvl8pPr marL="3352362" indent="0" algn="ctr">
              <a:buNone/>
              <a:defRPr sz="1800"/>
            </a:lvl8pPr>
            <a:lvl9pPr marL="3831270" indent="0" algn="ctr">
              <a:buNone/>
              <a:defRPr sz="18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50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35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82" y="365139"/>
            <a:ext cx="1971675" cy="58118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8" y="365139"/>
            <a:ext cx="5800725" cy="58118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288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51"/>
            <a:ext cx="6858000" cy="1655761"/>
          </a:xfrm>
        </p:spPr>
        <p:txBody>
          <a:bodyPr/>
          <a:lstStyle>
            <a:lvl1pPr marL="0" indent="0" algn="ctr">
              <a:buNone/>
              <a:defRPr sz="2500"/>
            </a:lvl1pPr>
            <a:lvl2pPr marL="478909" indent="0" algn="ctr">
              <a:buNone/>
              <a:defRPr sz="2100"/>
            </a:lvl2pPr>
            <a:lvl3pPr marL="957818" indent="0" algn="ctr">
              <a:buNone/>
              <a:defRPr sz="1900"/>
            </a:lvl3pPr>
            <a:lvl4pPr marL="1436726" indent="0" algn="ctr">
              <a:buNone/>
              <a:defRPr sz="1800"/>
            </a:lvl4pPr>
            <a:lvl5pPr marL="1915635" indent="0" algn="ctr">
              <a:buNone/>
              <a:defRPr sz="1800"/>
            </a:lvl5pPr>
            <a:lvl6pPr marL="2394545" indent="0" algn="ctr">
              <a:buNone/>
              <a:defRPr sz="1800"/>
            </a:lvl6pPr>
            <a:lvl7pPr marL="2873453" indent="0" algn="ctr">
              <a:buNone/>
              <a:defRPr sz="1800"/>
            </a:lvl7pPr>
            <a:lvl8pPr marL="3352362" indent="0" algn="ctr">
              <a:buNone/>
              <a:defRPr sz="1800"/>
            </a:lvl8pPr>
            <a:lvl9pPr marL="3831270" indent="0" algn="ctr">
              <a:buNone/>
              <a:defRPr sz="18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225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345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92" y="1709752"/>
            <a:ext cx="7886700" cy="2852737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92" y="4589475"/>
            <a:ext cx="7886700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7890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78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367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19156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3945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28734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352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38312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304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052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4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7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877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4980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8668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2" y="987439"/>
            <a:ext cx="4629150" cy="487362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20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2455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2" y="987439"/>
            <a:ext cx="4629150" cy="4873625"/>
          </a:xfrm>
        </p:spPr>
        <p:txBody>
          <a:bodyPr/>
          <a:lstStyle>
            <a:lvl1pPr marL="0" indent="0">
              <a:buNone/>
              <a:defRPr sz="3300"/>
            </a:lvl1pPr>
            <a:lvl2pPr marL="478909" indent="0">
              <a:buNone/>
              <a:defRPr sz="2900"/>
            </a:lvl2pPr>
            <a:lvl3pPr marL="957818" indent="0">
              <a:buNone/>
              <a:defRPr sz="2500"/>
            </a:lvl3pPr>
            <a:lvl4pPr marL="1436726" indent="0">
              <a:buNone/>
              <a:defRPr sz="2100"/>
            </a:lvl4pPr>
            <a:lvl5pPr marL="1915635" indent="0">
              <a:buNone/>
              <a:defRPr sz="2100"/>
            </a:lvl5pPr>
            <a:lvl6pPr marL="2394545" indent="0">
              <a:buNone/>
              <a:defRPr sz="2100"/>
            </a:lvl6pPr>
            <a:lvl7pPr marL="2873453" indent="0">
              <a:buNone/>
              <a:defRPr sz="2100"/>
            </a:lvl7pPr>
            <a:lvl8pPr marL="3352362" indent="0">
              <a:buNone/>
              <a:defRPr sz="2100"/>
            </a:lvl8pPr>
            <a:lvl9pPr marL="3831270" indent="0">
              <a:buNone/>
              <a:defRPr sz="2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2777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9805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81" y="365137"/>
            <a:ext cx="1971675" cy="58118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7" y="365137"/>
            <a:ext cx="5800725" cy="58118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895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47"/>
            <a:ext cx="6858000" cy="1655761"/>
          </a:xfrm>
        </p:spPr>
        <p:txBody>
          <a:bodyPr/>
          <a:lstStyle>
            <a:lvl1pPr marL="0" indent="0" algn="ctr">
              <a:buNone/>
              <a:defRPr sz="2500"/>
            </a:lvl1pPr>
            <a:lvl2pPr marL="478909" indent="0" algn="ctr">
              <a:buNone/>
              <a:defRPr sz="2100"/>
            </a:lvl2pPr>
            <a:lvl3pPr marL="957818" indent="0" algn="ctr">
              <a:buNone/>
              <a:defRPr sz="1900"/>
            </a:lvl3pPr>
            <a:lvl4pPr marL="1436726" indent="0" algn="ctr">
              <a:buNone/>
              <a:defRPr sz="1800"/>
            </a:lvl4pPr>
            <a:lvl5pPr marL="1915635" indent="0" algn="ctr">
              <a:buNone/>
              <a:defRPr sz="1800"/>
            </a:lvl5pPr>
            <a:lvl6pPr marL="2394545" indent="0" algn="ctr">
              <a:buNone/>
              <a:defRPr sz="1800"/>
            </a:lvl6pPr>
            <a:lvl7pPr marL="2873453" indent="0" algn="ctr">
              <a:buNone/>
              <a:defRPr sz="1800"/>
            </a:lvl7pPr>
            <a:lvl8pPr marL="3352362" indent="0" algn="ctr">
              <a:buNone/>
              <a:defRPr sz="1800"/>
            </a:lvl8pPr>
            <a:lvl9pPr marL="3831270" indent="0" algn="ctr">
              <a:buNone/>
              <a:defRPr sz="18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349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1210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92" y="1709748"/>
            <a:ext cx="7886700" cy="2852737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92" y="4589471"/>
            <a:ext cx="7886700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7890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78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367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19156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3945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28734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352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38312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7839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4484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4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7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9326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6430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92" y="1709754"/>
            <a:ext cx="7886700" cy="2852737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92" y="4589477"/>
            <a:ext cx="7886700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7890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78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367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19156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3945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28734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352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38312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3078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2" y="987435"/>
            <a:ext cx="4629150" cy="487362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5733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2" y="987435"/>
            <a:ext cx="4629150" cy="4873625"/>
          </a:xfrm>
        </p:spPr>
        <p:txBody>
          <a:bodyPr/>
          <a:lstStyle>
            <a:lvl1pPr marL="0" indent="0">
              <a:buNone/>
              <a:defRPr sz="3300"/>
            </a:lvl1pPr>
            <a:lvl2pPr marL="478909" indent="0">
              <a:buNone/>
              <a:defRPr sz="2900"/>
            </a:lvl2pPr>
            <a:lvl3pPr marL="957818" indent="0">
              <a:buNone/>
              <a:defRPr sz="2500"/>
            </a:lvl3pPr>
            <a:lvl4pPr marL="1436726" indent="0">
              <a:buNone/>
              <a:defRPr sz="2100"/>
            </a:lvl4pPr>
            <a:lvl5pPr marL="1915635" indent="0">
              <a:buNone/>
              <a:defRPr sz="2100"/>
            </a:lvl5pPr>
            <a:lvl6pPr marL="2394545" indent="0">
              <a:buNone/>
              <a:defRPr sz="2100"/>
            </a:lvl6pPr>
            <a:lvl7pPr marL="2873453" indent="0">
              <a:buNone/>
              <a:defRPr sz="2100"/>
            </a:lvl7pPr>
            <a:lvl8pPr marL="3352362" indent="0">
              <a:buNone/>
              <a:defRPr sz="2100"/>
            </a:lvl8pPr>
            <a:lvl9pPr marL="3831270" indent="0">
              <a:buNone/>
              <a:defRPr sz="2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0552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8021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9" y="365133"/>
            <a:ext cx="1971675" cy="58118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5" y="365133"/>
            <a:ext cx="5800725" cy="58118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1883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61"/>
          </a:xfrm>
        </p:spPr>
        <p:txBody>
          <a:bodyPr/>
          <a:lstStyle>
            <a:lvl1pPr marL="0" indent="0" algn="ctr">
              <a:buNone/>
              <a:defRPr sz="2500"/>
            </a:lvl1pPr>
            <a:lvl2pPr marL="478909" indent="0" algn="ctr">
              <a:buNone/>
              <a:defRPr sz="2100"/>
            </a:lvl2pPr>
            <a:lvl3pPr marL="957818" indent="0" algn="ctr">
              <a:buNone/>
              <a:defRPr sz="1900"/>
            </a:lvl3pPr>
            <a:lvl4pPr marL="1436726" indent="0" algn="ctr">
              <a:buNone/>
              <a:defRPr sz="1800"/>
            </a:lvl4pPr>
            <a:lvl5pPr marL="1915635" indent="0" algn="ctr">
              <a:buNone/>
              <a:defRPr sz="1800"/>
            </a:lvl5pPr>
            <a:lvl6pPr marL="2394545" indent="0" algn="ctr">
              <a:buNone/>
              <a:defRPr sz="1800"/>
            </a:lvl6pPr>
            <a:lvl7pPr marL="2873453" indent="0" algn="ctr">
              <a:buNone/>
              <a:defRPr sz="1800"/>
            </a:lvl7pPr>
            <a:lvl8pPr marL="3352362" indent="0" algn="ctr">
              <a:buNone/>
              <a:defRPr sz="1800"/>
            </a:lvl8pPr>
            <a:lvl9pPr marL="3831270" indent="0" algn="ctr">
              <a:buNone/>
              <a:defRPr sz="18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8417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9054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9" y="1709742"/>
            <a:ext cx="7886700" cy="2852737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9" y="4589465"/>
            <a:ext cx="7886700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7890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78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367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19156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3945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28734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352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38312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2648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416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2" y="365128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7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4135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54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54956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22675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2" y="987429"/>
            <a:ext cx="4629150" cy="487362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2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8153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2" y="987429"/>
            <a:ext cx="4629150" cy="4873625"/>
          </a:xfrm>
        </p:spPr>
        <p:txBody>
          <a:bodyPr/>
          <a:lstStyle>
            <a:lvl1pPr marL="0" indent="0">
              <a:buNone/>
              <a:defRPr sz="3300"/>
            </a:lvl1pPr>
            <a:lvl2pPr marL="478909" indent="0">
              <a:buNone/>
              <a:defRPr sz="2900"/>
            </a:lvl2pPr>
            <a:lvl3pPr marL="957818" indent="0">
              <a:buNone/>
              <a:defRPr sz="2500"/>
            </a:lvl3pPr>
            <a:lvl4pPr marL="1436726" indent="0">
              <a:buNone/>
              <a:defRPr sz="2100"/>
            </a:lvl4pPr>
            <a:lvl5pPr marL="1915635" indent="0">
              <a:buNone/>
              <a:defRPr sz="2100"/>
            </a:lvl5pPr>
            <a:lvl6pPr marL="2394545" indent="0">
              <a:buNone/>
              <a:defRPr sz="2100"/>
            </a:lvl6pPr>
            <a:lvl7pPr marL="2873453" indent="0">
              <a:buNone/>
              <a:defRPr sz="2100"/>
            </a:lvl7pPr>
            <a:lvl8pPr marL="3352362" indent="0">
              <a:buNone/>
              <a:defRPr sz="2100"/>
            </a:lvl8pPr>
            <a:lvl9pPr marL="3831270" indent="0">
              <a:buNone/>
              <a:defRPr sz="2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2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80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5004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6" y="365127"/>
            <a:ext cx="1971675" cy="58118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2" y="365127"/>
            <a:ext cx="5800725" cy="58118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334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4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7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08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77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26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2" y="987441"/>
            <a:ext cx="4629150" cy="487362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919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2" y="987441"/>
            <a:ext cx="4629150" cy="4873625"/>
          </a:xfrm>
        </p:spPr>
        <p:txBody>
          <a:bodyPr/>
          <a:lstStyle>
            <a:lvl1pPr marL="0" indent="0">
              <a:buNone/>
              <a:defRPr sz="3300"/>
            </a:lvl1pPr>
            <a:lvl2pPr marL="478909" indent="0">
              <a:buNone/>
              <a:defRPr sz="2900"/>
            </a:lvl2pPr>
            <a:lvl3pPr marL="957818" indent="0">
              <a:buNone/>
              <a:defRPr sz="2500"/>
            </a:lvl3pPr>
            <a:lvl4pPr marL="1436726" indent="0">
              <a:buNone/>
              <a:defRPr sz="2100"/>
            </a:lvl4pPr>
            <a:lvl5pPr marL="1915635" indent="0">
              <a:buNone/>
              <a:defRPr sz="2100"/>
            </a:lvl5pPr>
            <a:lvl6pPr marL="2394545" indent="0">
              <a:buNone/>
              <a:defRPr sz="2100"/>
            </a:lvl6pPr>
            <a:lvl7pPr marL="2873453" indent="0">
              <a:buNone/>
              <a:defRPr sz="2100"/>
            </a:lvl7pPr>
            <a:lvl8pPr marL="3352362" indent="0">
              <a:buNone/>
              <a:defRPr sz="2100"/>
            </a:lvl8pPr>
            <a:lvl9pPr marL="3831270" indent="0">
              <a:buNone/>
              <a:defRPr sz="2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13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6" y="365129"/>
            <a:ext cx="7886700" cy="1325563"/>
          </a:xfrm>
          <a:prstGeom prst="rect">
            <a:avLst/>
          </a:prstGeom>
        </p:spPr>
        <p:txBody>
          <a:bodyPr vert="horz" lIns="95781" tIns="47892" rIns="95781" bIns="4789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6" y="1825625"/>
            <a:ext cx="7886700" cy="4351339"/>
          </a:xfrm>
          <a:prstGeom prst="rect">
            <a:avLst/>
          </a:prstGeom>
        </p:spPr>
        <p:txBody>
          <a:bodyPr vert="horz" lIns="95781" tIns="47892" rIns="95781" bIns="4789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65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6" y="6356365"/>
            <a:ext cx="30861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65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24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7818" rtl="0" eaLnBrk="1" latinLnBrk="1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454" indent="-239454" algn="l" defTabSz="957818" rtl="0" eaLnBrk="1" latinLnBrk="1" hangingPunct="1">
        <a:lnSpc>
          <a:spcPct val="90000"/>
        </a:lnSpc>
        <a:spcBef>
          <a:spcPts val="1048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6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7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81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8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9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7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16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24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9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8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6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4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53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62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7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6" y="365129"/>
            <a:ext cx="7886700" cy="1325563"/>
          </a:xfrm>
          <a:prstGeom prst="rect">
            <a:avLst/>
          </a:prstGeom>
        </p:spPr>
        <p:txBody>
          <a:bodyPr vert="horz" lIns="95781" tIns="47892" rIns="95781" bIns="4789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6" y="1825625"/>
            <a:ext cx="7886700" cy="4351339"/>
          </a:xfrm>
          <a:prstGeom prst="rect">
            <a:avLst/>
          </a:prstGeom>
        </p:spPr>
        <p:txBody>
          <a:bodyPr vert="horz" lIns="95781" tIns="47892" rIns="95781" bIns="4789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63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6" y="6356363"/>
            <a:ext cx="30861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63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75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57818" rtl="0" eaLnBrk="1" latinLnBrk="1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454" indent="-239454" algn="l" defTabSz="957818" rtl="0" eaLnBrk="1" latinLnBrk="1" hangingPunct="1">
        <a:lnSpc>
          <a:spcPct val="90000"/>
        </a:lnSpc>
        <a:spcBef>
          <a:spcPts val="1048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6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7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81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8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9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7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16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24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9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8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6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4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53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62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7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4" y="365129"/>
            <a:ext cx="7886700" cy="1325563"/>
          </a:xfrm>
          <a:prstGeom prst="rect">
            <a:avLst/>
          </a:prstGeom>
        </p:spPr>
        <p:txBody>
          <a:bodyPr vert="horz" lIns="95781" tIns="47892" rIns="95781" bIns="4789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4" y="1825625"/>
            <a:ext cx="7886700" cy="4351339"/>
          </a:xfrm>
          <a:prstGeom prst="rect">
            <a:avLst/>
          </a:prstGeom>
        </p:spPr>
        <p:txBody>
          <a:bodyPr vert="horz" lIns="95781" tIns="47892" rIns="95781" bIns="4789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9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4" y="6356359"/>
            <a:ext cx="30861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98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57818" rtl="0" eaLnBrk="1" latinLnBrk="1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454" indent="-239454" algn="l" defTabSz="957818" rtl="0" eaLnBrk="1" latinLnBrk="1" hangingPunct="1">
        <a:lnSpc>
          <a:spcPct val="90000"/>
        </a:lnSpc>
        <a:spcBef>
          <a:spcPts val="1048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6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7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81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8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9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7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16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24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9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8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6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4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53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62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7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1" y="365128"/>
            <a:ext cx="7886700" cy="1325563"/>
          </a:xfrm>
          <a:prstGeom prst="rect">
            <a:avLst/>
          </a:prstGeom>
        </p:spPr>
        <p:txBody>
          <a:bodyPr vert="horz" lIns="95781" tIns="47892" rIns="95781" bIns="4789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9"/>
          </a:xfrm>
          <a:prstGeom prst="rect">
            <a:avLst/>
          </a:prstGeom>
        </p:spPr>
        <p:txBody>
          <a:bodyPr vert="horz" lIns="95781" tIns="47892" rIns="95781" bIns="4789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0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57818" rtl="0" eaLnBrk="1" latinLnBrk="1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454" indent="-239454" algn="l" defTabSz="957818" rtl="0" eaLnBrk="1" latinLnBrk="1" hangingPunct="1">
        <a:lnSpc>
          <a:spcPct val="90000"/>
        </a:lnSpc>
        <a:spcBef>
          <a:spcPts val="1048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6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7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81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8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9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7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16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24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9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8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6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4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53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62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7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Relationship Id="rId9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Relationship Id="rId9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ê´ë ¨ ì´ë¯¸ì§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9443">
            <a:off x="4940209" y="3119402"/>
            <a:ext cx="1133962" cy="122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484429" y="1160824"/>
            <a:ext cx="6279162" cy="927716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sz="5400" dirty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263213" y="4838928"/>
            <a:ext cx="2552700" cy="647700"/>
          </a:xfrm>
          <a:prstGeom prst="roundRect">
            <a:avLst>
              <a:gd name="adj" fmla="val 50000"/>
            </a:avLst>
          </a:prstGeom>
          <a:solidFill>
            <a:srgbClr val="21242D"/>
          </a:solidFill>
          <a:ln>
            <a:noFill/>
          </a:ln>
          <a:effectLst>
            <a:outerShdw blurRad="1905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81" tIns="47892" rIns="95781" bIns="47892" rtlCol="0" anchor="ctr"/>
          <a:lstStyle/>
          <a:p>
            <a:pPr algn="ctr" defTabSz="957818"/>
            <a:r>
              <a:rPr lang="en-US" altLang="ko-KR" sz="2500" dirty="0">
                <a:solidFill>
                  <a:prstClr val="white">
                    <a:lumMod val="9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START</a:t>
            </a:r>
            <a:endParaRPr lang="ko-KR" altLang="en-US" sz="2500" dirty="0">
              <a:solidFill>
                <a:prstClr val="white">
                  <a:lumMod val="95000"/>
                </a:prst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1026" name="Picture 2" descr="ê´ë ¨ ì´ë¯¸ì§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3802">
            <a:off x="2995371" y="3041287"/>
            <a:ext cx="1249710" cy="135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ê´ë ¨ ì´ë¯¸ì§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8091">
            <a:off x="4354049" y="3441174"/>
            <a:ext cx="539922" cy="58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1436674" y="2180441"/>
            <a:ext cx="6374680" cy="46605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sz="2400" dirty="0">
                <a:solidFill>
                  <a:srgbClr val="FFC000">
                    <a:lumMod val="60000"/>
                    <a:lumOff val="4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Chapter 2</a:t>
            </a:r>
            <a:r>
              <a:rPr lang="en-US" altLang="ko-KR" sz="2400" dirty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  </a:t>
            </a:r>
            <a:r>
              <a:rPr lang="en-US" altLang="ko-KR" sz="2400" dirty="0" smtClean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K-Nearest Neighbors(KNN)</a:t>
            </a:r>
            <a:endParaRPr lang="en-US" altLang="ko-KR" sz="2400" dirty="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014942" y="5941429"/>
            <a:ext cx="2007336" cy="787987"/>
            <a:chOff x="7340578" y="4421749"/>
            <a:chExt cx="1625391" cy="588972"/>
          </a:xfrm>
        </p:grpSpPr>
        <p:pic>
          <p:nvPicPr>
            <p:cNvPr id="9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327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94848" y="42884"/>
            <a:ext cx="794915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K-Nearest Neighbors (KNN)</a:t>
            </a:r>
          </a:p>
        </p:txBody>
      </p:sp>
      <p:sp>
        <p:nvSpPr>
          <p:cNvPr id="11" name="직사각형 10"/>
          <p:cNvSpPr/>
          <p:nvPr/>
        </p:nvSpPr>
        <p:spPr>
          <a:xfrm flipV="1">
            <a:off x="1165099" y="608817"/>
            <a:ext cx="797890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187016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014942" y="5941427"/>
            <a:ext cx="2007336" cy="787987"/>
            <a:chOff x="7340578" y="4421749"/>
            <a:chExt cx="1625391" cy="588972"/>
          </a:xfrm>
        </p:grpSpPr>
        <p:pic>
          <p:nvPicPr>
            <p:cNvPr id="16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/>
          <p:cNvGrpSpPr/>
          <p:nvPr/>
        </p:nvGrpSpPr>
        <p:grpSpPr>
          <a:xfrm>
            <a:off x="496257" y="1087783"/>
            <a:ext cx="7838821" cy="3591785"/>
            <a:chOff x="427077" y="1047662"/>
            <a:chExt cx="8479753" cy="3591785"/>
          </a:xfrm>
        </p:grpSpPr>
        <p:sp>
          <p:nvSpPr>
            <p:cNvPr id="19" name="직사각형 18"/>
            <p:cNvSpPr/>
            <p:nvPr/>
          </p:nvSpPr>
          <p:spPr>
            <a:xfrm>
              <a:off x="427077" y="1047662"/>
              <a:ext cx="6905903" cy="527607"/>
            </a:xfrm>
            <a:prstGeom prst="rect">
              <a:avLst/>
            </a:prstGeom>
          </p:spPr>
          <p:txBody>
            <a:bodyPr wrap="square" lIns="95781" tIns="47892" rIns="95781" bIns="47892">
              <a:spAutoFit/>
            </a:bodyPr>
            <a:lstStyle/>
            <a:p>
              <a:pPr defTabSz="957818"/>
              <a:r>
                <a:rPr lang="en-US" altLang="ko-KR" sz="2800" dirty="0">
                  <a:solidFill>
                    <a:srgbClr val="FFC000">
                      <a:lumMod val="60000"/>
                      <a:lumOff val="40000"/>
                    </a:srgbClr>
                  </a:solidFill>
                  <a:latin typeface="나눔고딕 ExtraBold" pitchFamily="50" charset="-127"/>
                  <a:ea typeface="나눔고딕 ExtraBold" pitchFamily="50" charset="-127"/>
                </a:rPr>
                <a:t>k-</a:t>
              </a:r>
              <a:r>
                <a:rPr lang="ko-KR" altLang="en-US" sz="2800" dirty="0" err="1">
                  <a:solidFill>
                    <a:srgbClr val="FFC000">
                      <a:lumMod val="60000"/>
                      <a:lumOff val="40000"/>
                    </a:srgbClr>
                  </a:solidFill>
                  <a:latin typeface="나눔고딕 ExtraBold" pitchFamily="50" charset="-127"/>
                  <a:ea typeface="나눔고딕 ExtraBold" pitchFamily="50" charset="-127"/>
                </a:rPr>
                <a:t>최근접</a:t>
              </a:r>
              <a:r>
                <a:rPr lang="ko-KR" altLang="en-US" sz="2800" dirty="0">
                  <a:solidFill>
                    <a:srgbClr val="FFC000">
                      <a:lumMod val="60000"/>
                      <a:lumOff val="40000"/>
                    </a:srgbClr>
                  </a:solidFill>
                  <a:latin typeface="나눔고딕 ExtraBold" pitchFamily="50" charset="-127"/>
                  <a:ea typeface="나눔고딕 ExtraBold" pitchFamily="50" charset="-127"/>
                </a:rPr>
                <a:t> 이웃 알고리즘</a:t>
              </a:r>
              <a:endParaRPr lang="en-US" altLang="ko-KR" sz="2800" dirty="0">
                <a:solidFill>
                  <a:srgbClr val="FFC000">
                    <a:lumMod val="60000"/>
                    <a:lumOff val="40000"/>
                  </a:srgb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939201" y="1957404"/>
              <a:ext cx="7967629" cy="2682043"/>
            </a:xfrm>
            <a:prstGeom prst="rect">
              <a:avLst/>
            </a:prstGeom>
          </p:spPr>
          <p:txBody>
            <a:bodyPr wrap="square" lIns="95781" tIns="47892" rIns="95781" bIns="47892">
              <a:spAutoFit/>
            </a:bodyPr>
            <a:lstStyle/>
            <a:p>
              <a:pPr marL="342900" indent="-342900" defTabSz="957818">
                <a:buFont typeface="Arial" panose="020B0604020202020204" pitchFamily="34" charset="0"/>
                <a:buChar char="•"/>
              </a:pPr>
              <a:r>
                <a:rPr lang="ko-KR" altLang="en-US" sz="2400" dirty="0">
                  <a:solidFill>
                    <a:prstClr val="white"/>
                  </a:solidFill>
                  <a:latin typeface="나눔스퀘어 Bold" pitchFamily="50" charset="-127"/>
                  <a:ea typeface="나눔스퀘어 Bold" pitchFamily="50" charset="-127"/>
                </a:rPr>
                <a:t>새로운 데이터 포인트와 가장 가까운 훈련 </a:t>
              </a:r>
              <a:r>
                <a:rPr lang="ko-KR" altLang="en-US" sz="2400" dirty="0" err="1">
                  <a:solidFill>
                    <a:prstClr val="white"/>
                  </a:solidFill>
                  <a:latin typeface="나눔스퀘어 Bold" pitchFamily="50" charset="-127"/>
                  <a:ea typeface="나눔스퀘어 Bold" pitchFamily="50" charset="-127"/>
                </a:rPr>
                <a:t>데이터셋의</a:t>
              </a:r>
              <a:r>
                <a:rPr lang="ko-KR" altLang="en-US" sz="2400" dirty="0">
                  <a:solidFill>
                    <a:prstClr val="white"/>
                  </a:solidFill>
                  <a:latin typeface="나눔스퀘어 Bold" pitchFamily="50" charset="-127"/>
                  <a:ea typeface="나눔스퀘어 Bold" pitchFamily="50" charset="-127"/>
                </a:rPr>
                <a:t> 데이터  포인트를 찾아 예측</a:t>
              </a:r>
              <a:endParaRPr lang="en-US" altLang="ko-KR" sz="24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endParaRPr>
            </a:p>
            <a:p>
              <a:pPr marL="342900" indent="-342900" defTabSz="957818">
                <a:buFont typeface="Arial" panose="020B0604020202020204" pitchFamily="34" charset="0"/>
                <a:buChar char="•"/>
              </a:pPr>
              <a:endParaRPr lang="en-US" altLang="ko-KR" sz="24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endParaRPr>
            </a:p>
            <a:p>
              <a:pPr marL="342900" indent="-342900" defTabSz="957818"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solidFill>
                    <a:prstClr val="white"/>
                  </a:solidFill>
                  <a:latin typeface="나눔스퀘어 Bold" pitchFamily="50" charset="-127"/>
                  <a:ea typeface="나눔스퀘어 Bold" pitchFamily="50" charset="-127"/>
                </a:rPr>
                <a:t>k </a:t>
              </a:r>
              <a:r>
                <a:rPr lang="ko-KR" altLang="en-US" sz="2400" dirty="0">
                  <a:solidFill>
                    <a:prstClr val="white"/>
                  </a:solidFill>
                  <a:latin typeface="나눔스퀘어 Bold" pitchFamily="50" charset="-127"/>
                  <a:ea typeface="나눔스퀘어 Bold" pitchFamily="50" charset="-127"/>
                </a:rPr>
                <a:t>값에 따라 가까운 이웃의 수가 </a:t>
              </a:r>
              <a:r>
                <a:rPr lang="ko-KR" altLang="en-US" sz="2400" dirty="0" smtClean="0">
                  <a:solidFill>
                    <a:prstClr val="white"/>
                  </a:solidFill>
                  <a:latin typeface="나눔스퀘어 Bold" pitchFamily="50" charset="-127"/>
                  <a:ea typeface="나눔스퀘어 Bold" pitchFamily="50" charset="-127"/>
                </a:rPr>
                <a:t>결정</a:t>
              </a:r>
              <a:endParaRPr lang="en-US" altLang="ko-KR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endParaRPr>
            </a:p>
            <a:p>
              <a:pPr defTabSz="957818"/>
              <a:r>
                <a:rPr lang="en-US" altLang="ko-KR" sz="2400" dirty="0">
                  <a:solidFill>
                    <a:prstClr val="white"/>
                  </a:solidFill>
                  <a:latin typeface="나눔스퀘어 Bold" pitchFamily="50" charset="-127"/>
                  <a:ea typeface="나눔스퀘어 Bold" pitchFamily="50" charset="-127"/>
                </a:rPr>
                <a:t> </a:t>
              </a:r>
              <a:r>
                <a:rPr lang="en-US" altLang="ko-KR" sz="2400" dirty="0" smtClean="0">
                  <a:solidFill>
                    <a:prstClr val="white"/>
                  </a:solidFill>
                  <a:latin typeface="나눔스퀘어 Bold" pitchFamily="50" charset="-127"/>
                  <a:ea typeface="나눔스퀘어 Bold" pitchFamily="50" charset="-127"/>
                </a:rPr>
                <a:t>   (</a:t>
              </a:r>
              <a:r>
                <a:rPr lang="ko-KR" altLang="en-US" sz="2400" dirty="0" smtClean="0">
                  <a:solidFill>
                    <a:prstClr val="white"/>
                  </a:solidFill>
                  <a:latin typeface="나눔스퀘어 Bold" pitchFamily="50" charset="-127"/>
                  <a:ea typeface="나눔스퀘어 Bold" pitchFamily="50" charset="-127"/>
                </a:rPr>
                <a:t>단</a:t>
              </a:r>
              <a:r>
                <a:rPr lang="en-US" altLang="ko-KR" sz="2400" dirty="0" smtClean="0">
                  <a:solidFill>
                    <a:prstClr val="white"/>
                  </a:solidFill>
                  <a:latin typeface="나눔스퀘어 Bold" pitchFamily="50" charset="-127"/>
                  <a:ea typeface="나눔스퀘어 Bold" pitchFamily="50" charset="-127"/>
                </a:rPr>
                <a:t>, k</a:t>
              </a:r>
              <a:r>
                <a:rPr lang="ko-KR" altLang="en-US" sz="2400" dirty="0" smtClean="0">
                  <a:solidFill>
                    <a:prstClr val="white"/>
                  </a:solidFill>
                  <a:latin typeface="나눔스퀘어 Bold" pitchFamily="50" charset="-127"/>
                  <a:ea typeface="나눔스퀘어 Bold" pitchFamily="50" charset="-127"/>
                </a:rPr>
                <a:t>가 짝수이거나 클래</a:t>
              </a:r>
              <a:r>
                <a:rPr lang="ko-KR" altLang="en-US" sz="2400" dirty="0">
                  <a:solidFill>
                    <a:prstClr val="white"/>
                  </a:solidFill>
                  <a:latin typeface="나눔스퀘어 Bold" pitchFamily="50" charset="-127"/>
                  <a:ea typeface="나눔스퀘어 Bold" pitchFamily="50" charset="-127"/>
                </a:rPr>
                <a:t>스</a:t>
              </a:r>
              <a:r>
                <a:rPr lang="ko-KR" altLang="en-US" sz="2400" dirty="0" smtClean="0">
                  <a:solidFill>
                    <a:prstClr val="white"/>
                  </a:solidFill>
                  <a:latin typeface="나눔스퀘어 Bold" pitchFamily="50" charset="-127"/>
                  <a:ea typeface="나눔스퀘어 Bold" pitchFamily="50" charset="-127"/>
                </a:rPr>
                <a:t> 개수의 배수는 지양</a:t>
              </a:r>
              <a:r>
                <a:rPr lang="en-US" altLang="ko-KR" sz="2400" dirty="0" smtClean="0">
                  <a:solidFill>
                    <a:prstClr val="white"/>
                  </a:solidFill>
                  <a:latin typeface="나눔스퀘어 Bold" pitchFamily="50" charset="-127"/>
                  <a:ea typeface="나눔스퀘어 Bold" pitchFamily="50" charset="-127"/>
                </a:rPr>
                <a:t>)</a:t>
              </a:r>
              <a:endParaRPr lang="en-US" altLang="ko-KR" sz="24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endParaRPr>
            </a:p>
            <a:p>
              <a:pPr marL="342900" indent="-342900" defTabSz="957818">
                <a:buFont typeface="Arial" panose="020B0604020202020204" pitchFamily="34" charset="0"/>
                <a:buChar char="•"/>
              </a:pPr>
              <a:endParaRPr lang="en-US" altLang="ko-KR" sz="24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endParaRPr>
            </a:p>
            <a:p>
              <a:pPr marL="342900" indent="-342900" defTabSz="957818">
                <a:buFont typeface="Arial" panose="020B0604020202020204" pitchFamily="34" charset="0"/>
                <a:buChar char="•"/>
              </a:pPr>
              <a:r>
                <a:rPr lang="ko-KR" altLang="en-US" sz="2400" dirty="0" smtClean="0">
                  <a:solidFill>
                    <a:prstClr val="white"/>
                  </a:solidFill>
                  <a:latin typeface="나눔스퀘어 Bold" pitchFamily="50" charset="-127"/>
                  <a:ea typeface="나눔스퀘어 Bold" pitchFamily="50" charset="-127"/>
                </a:rPr>
                <a:t>분류</a:t>
              </a:r>
              <a:r>
                <a:rPr lang="en-US" altLang="ko-KR" sz="2400" dirty="0" smtClean="0">
                  <a:solidFill>
                    <a:prstClr val="white"/>
                  </a:solidFill>
                  <a:latin typeface="나눔스퀘어 Bold" pitchFamily="50" charset="-127"/>
                  <a:ea typeface="나눔스퀘어 Bold" pitchFamily="50" charset="-127"/>
                </a:rPr>
                <a:t>(</a:t>
              </a:r>
              <a:r>
                <a:rPr lang="ko-KR" altLang="en-US" sz="2400" dirty="0" smtClean="0">
                  <a:solidFill>
                    <a:prstClr val="white"/>
                  </a:solidFill>
                  <a:latin typeface="나눔스퀘어 Bold" pitchFamily="50" charset="-127"/>
                  <a:ea typeface="나눔스퀘어 Bold" pitchFamily="50" charset="-127"/>
                </a:rPr>
                <a:t>다수결</a:t>
              </a:r>
              <a:r>
                <a:rPr lang="en-US" altLang="ko-KR" sz="2400" dirty="0" smtClean="0">
                  <a:solidFill>
                    <a:prstClr val="white"/>
                  </a:solidFill>
                  <a:latin typeface="나눔스퀘어 Bold" pitchFamily="50" charset="-127"/>
                  <a:ea typeface="나눔스퀘어 Bold" pitchFamily="50" charset="-127"/>
                </a:rPr>
                <a:t>)</a:t>
              </a:r>
              <a:r>
                <a:rPr lang="ko-KR" altLang="en-US" sz="2400" dirty="0" smtClean="0">
                  <a:solidFill>
                    <a:prstClr val="white"/>
                  </a:solidFill>
                  <a:latin typeface="나눔스퀘어 Bold" pitchFamily="50" charset="-127"/>
                  <a:ea typeface="나눔스퀘어 Bold" pitchFamily="50" charset="-127"/>
                </a:rPr>
                <a:t>와 회귀</a:t>
              </a:r>
              <a:r>
                <a:rPr lang="en-US" altLang="ko-KR" sz="2400" dirty="0" smtClean="0">
                  <a:solidFill>
                    <a:prstClr val="white"/>
                  </a:solidFill>
                  <a:latin typeface="나눔스퀘어 Bold" pitchFamily="50" charset="-127"/>
                  <a:ea typeface="나눔스퀘어 Bold" pitchFamily="50" charset="-127"/>
                </a:rPr>
                <a:t>(</a:t>
              </a:r>
              <a:r>
                <a:rPr lang="ko-KR" altLang="en-US" sz="2400" dirty="0" smtClean="0">
                  <a:solidFill>
                    <a:prstClr val="white"/>
                  </a:solidFill>
                  <a:latin typeface="나눔스퀘어 Bold" pitchFamily="50" charset="-127"/>
                  <a:ea typeface="나눔스퀘어 Bold" pitchFamily="50" charset="-127"/>
                </a:rPr>
                <a:t>평균</a:t>
              </a:r>
              <a:r>
                <a:rPr lang="en-US" altLang="ko-KR" sz="2400" dirty="0" smtClean="0">
                  <a:solidFill>
                    <a:prstClr val="white"/>
                  </a:solidFill>
                  <a:latin typeface="나눔스퀘어 Bold" pitchFamily="50" charset="-127"/>
                  <a:ea typeface="나눔스퀘어 Bold" pitchFamily="50" charset="-127"/>
                </a:rPr>
                <a:t>)</a:t>
              </a:r>
              <a:r>
                <a:rPr lang="ko-KR" altLang="en-US" sz="2400" dirty="0" smtClean="0">
                  <a:solidFill>
                    <a:prstClr val="white"/>
                  </a:solidFill>
                  <a:latin typeface="나눔스퀘어 Bold" pitchFamily="50" charset="-127"/>
                  <a:ea typeface="나눔스퀘어 Bold" pitchFamily="50" charset="-127"/>
                </a:rPr>
                <a:t>에 </a:t>
              </a:r>
              <a:r>
                <a:rPr lang="ko-KR" altLang="en-US" sz="2400" dirty="0">
                  <a:solidFill>
                    <a:prstClr val="white"/>
                  </a:solidFill>
                  <a:latin typeface="나눔스퀘어 Bold" pitchFamily="50" charset="-127"/>
                  <a:ea typeface="나눔스퀘어 Bold" pitchFamily="50" charset="-127"/>
                </a:rPr>
                <a:t>모두 사용 </a:t>
              </a:r>
              <a:r>
                <a:rPr lang="ko-KR" altLang="en-US" sz="2400" dirty="0" smtClean="0">
                  <a:solidFill>
                    <a:prstClr val="white"/>
                  </a:solidFill>
                  <a:latin typeface="나눔스퀘어 Bold" pitchFamily="50" charset="-127"/>
                  <a:ea typeface="나눔스퀘어 Bold" pitchFamily="50" charset="-127"/>
                </a:rPr>
                <a:t>가능</a:t>
              </a:r>
              <a:endParaRPr lang="en-US" altLang="ko-KR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36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93508" y="1451604"/>
            <a:ext cx="8124262" cy="4389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94846" y="42880"/>
            <a:ext cx="794915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K-Nearest Neighbors (KNN)</a:t>
            </a:r>
          </a:p>
        </p:txBody>
      </p:sp>
      <p:sp>
        <p:nvSpPr>
          <p:cNvPr id="11" name="직사각형 10"/>
          <p:cNvSpPr/>
          <p:nvPr/>
        </p:nvSpPr>
        <p:spPr>
          <a:xfrm flipV="1">
            <a:off x="1165097" y="608813"/>
            <a:ext cx="797890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187016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014942" y="5941423"/>
            <a:ext cx="2007336" cy="787987"/>
            <a:chOff x="7340578" y="4421749"/>
            <a:chExt cx="1625391" cy="588972"/>
          </a:xfrm>
        </p:grpSpPr>
        <p:pic>
          <p:nvPicPr>
            <p:cNvPr id="16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직사각형 18"/>
          <p:cNvSpPr/>
          <p:nvPr/>
        </p:nvSpPr>
        <p:spPr>
          <a:xfrm>
            <a:off x="507610" y="924003"/>
            <a:ext cx="6374680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en-US" altLang="ko-KR" sz="2800" dirty="0">
                <a:solidFill>
                  <a:srgbClr val="FFC000">
                    <a:lumMod val="60000"/>
                    <a:lumOff val="4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k-</a:t>
            </a:r>
            <a:r>
              <a:rPr lang="ko-KR" altLang="en-US" sz="280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최근접</a:t>
            </a:r>
            <a:r>
              <a:rPr lang="ko-KR" altLang="en-US" sz="2800" dirty="0">
                <a:solidFill>
                  <a:srgbClr val="FFC000">
                    <a:lumMod val="60000"/>
                    <a:lumOff val="4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 이웃 알고리즘</a:t>
            </a:r>
            <a:endParaRPr lang="en-US" altLang="ko-KR" sz="2800" dirty="0">
              <a:solidFill>
                <a:srgbClr val="FFC000">
                  <a:lumMod val="60000"/>
                  <a:lumOff val="40000"/>
                </a:srgb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688561" y="2088534"/>
            <a:ext cx="2416090" cy="261743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63331" y="1796066"/>
            <a:ext cx="212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57818"/>
            <a:r>
              <a:rPr lang="en-US" altLang="ko-KR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나눔고딕 ExtraBold" pitchFamily="50" charset="-127"/>
                <a:ea typeface="나눔고딕 ExtraBold" pitchFamily="50" charset="-127"/>
              </a:rPr>
              <a:t>KNN </a:t>
            </a:r>
            <a:r>
              <a:rPr lang="en-US" altLang="ko-KR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나눔고딕 ExtraBold" pitchFamily="50" charset="-127"/>
                <a:ea typeface="나눔고딕 ExtraBold" pitchFamily="50" charset="-127"/>
              </a:rPr>
              <a:t>(k=3)</a:t>
            </a:r>
            <a:endParaRPr lang="ko-KR" altLang="en-US" sz="2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FF00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539656" y="2111794"/>
            <a:ext cx="6336448" cy="3534360"/>
            <a:chOff x="1235907" y="1083644"/>
            <a:chExt cx="6864485" cy="3534360"/>
          </a:xfrm>
        </p:grpSpPr>
        <p:grpSp>
          <p:nvGrpSpPr>
            <p:cNvPr id="23" name="그룹 22"/>
            <p:cNvGrpSpPr/>
            <p:nvPr/>
          </p:nvGrpSpPr>
          <p:grpSpPr>
            <a:xfrm>
              <a:off x="1259632" y="1213023"/>
              <a:ext cx="6408712" cy="3389592"/>
              <a:chOff x="1259632" y="1213023"/>
              <a:chExt cx="6408712" cy="3389592"/>
            </a:xfrm>
          </p:grpSpPr>
          <p:cxnSp>
            <p:nvCxnSpPr>
              <p:cNvPr id="26" name="직선 화살표 연결선 25"/>
              <p:cNvCxnSpPr/>
              <p:nvPr/>
            </p:nvCxnSpPr>
            <p:spPr>
              <a:xfrm flipV="1">
                <a:off x="1259632" y="4228730"/>
                <a:ext cx="6408712" cy="45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/>
              <p:cNvCxnSpPr/>
              <p:nvPr/>
            </p:nvCxnSpPr>
            <p:spPr>
              <a:xfrm flipV="1">
                <a:off x="1691680" y="1213023"/>
                <a:ext cx="1" cy="33895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5076056" y="4233283"/>
              <a:ext cx="302433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57818"/>
              <a:r>
                <a:rPr lang="en-US" altLang="ko-KR" sz="1900" b="1" dirty="0">
                  <a:solidFill>
                    <a:prstClr val="black"/>
                  </a:solidFill>
                  <a:latin typeface="나눔고딕 ExtraBold" pitchFamily="50" charset="-127"/>
                  <a:ea typeface="나눔고딕 ExtraBold" pitchFamily="50" charset="-127"/>
                </a:rPr>
                <a:t>principal component</a:t>
              </a:r>
              <a:r>
                <a:rPr lang="ko-KR" altLang="en-US" sz="1900" b="1" dirty="0">
                  <a:solidFill>
                    <a:prstClr val="black"/>
                  </a:solidFill>
                  <a:latin typeface="나눔고딕 ExtraBold" pitchFamily="50" charset="-127"/>
                  <a:ea typeface="나눔고딕 ExtraBold" pitchFamily="50" charset="-127"/>
                </a:rPr>
                <a:t> </a:t>
              </a:r>
              <a:r>
                <a:rPr lang="en-US" altLang="ko-KR" sz="1900" b="1" dirty="0">
                  <a:solidFill>
                    <a:prstClr val="black"/>
                  </a:solidFill>
                  <a:latin typeface="나눔고딕 ExtraBold" pitchFamily="50" charset="-127"/>
                  <a:ea typeface="나눔고딕 ExtraBold" pitchFamily="50" charset="-127"/>
                </a:rPr>
                <a:t>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 rot="16200000">
              <a:off x="9478" y="2310073"/>
              <a:ext cx="2869639" cy="416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57818"/>
              <a:r>
                <a:rPr lang="en-US" altLang="ko-KR" sz="1900" b="1" dirty="0">
                  <a:solidFill>
                    <a:prstClr val="black"/>
                  </a:solidFill>
                  <a:latin typeface="나눔고딕 ExtraBold" pitchFamily="50" charset="-127"/>
                  <a:ea typeface="나눔고딕 ExtraBold" pitchFamily="50" charset="-127"/>
                </a:rPr>
                <a:t>principal component</a:t>
              </a:r>
              <a:r>
                <a:rPr lang="ko-KR" altLang="en-US" sz="1900" b="1" dirty="0">
                  <a:solidFill>
                    <a:prstClr val="black"/>
                  </a:solidFill>
                  <a:latin typeface="나눔고딕 ExtraBold" pitchFamily="50" charset="-127"/>
                  <a:ea typeface="나눔고딕 ExtraBold" pitchFamily="50" charset="-127"/>
                </a:rPr>
                <a:t> </a:t>
              </a:r>
              <a:r>
                <a:rPr lang="en-US" altLang="ko-KR" sz="1900" b="1" dirty="0">
                  <a:solidFill>
                    <a:prstClr val="black"/>
                  </a:solidFill>
                  <a:latin typeface="나눔고딕 ExtraBold" pitchFamily="50" charset="-127"/>
                  <a:ea typeface="나눔고딕 ExtraBold" pitchFamily="50" charset="-127"/>
                </a:rPr>
                <a:t>2</a:t>
              </a:r>
            </a:p>
          </p:txBody>
        </p:sp>
      </p:grpSp>
      <p:pic>
        <p:nvPicPr>
          <p:cNvPr id="28" name="그림 2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653" l="9211" r="100000">
                        <a14:foregroundMark x1="36842" y1="26042" x2="36842" y2="26042"/>
                        <a14:foregroundMark x1="32895" y1="43750" x2="32895" y2="43750"/>
                        <a14:foregroundMark x1="63816" y1="22569" x2="63816" y2="22569"/>
                        <a14:foregroundMark x1="75658" y1="17708" x2="75658" y2="17708"/>
                        <a14:foregroundMark x1="75658" y1="21181" x2="75658" y2="211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27745" y="2541303"/>
            <a:ext cx="829632" cy="1702929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2300311" y="2144945"/>
            <a:ext cx="5041556" cy="3016755"/>
            <a:chOff x="2059954" y="1116793"/>
            <a:chExt cx="5461686" cy="3016755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71812" y1="19217" x2="71812" y2="19217"/>
                          <a14:foregroundMark x1="61409" y1="36299" x2="61409" y2="36299"/>
                          <a14:foregroundMark x1="39597" y1="34875" x2="39597" y2="34875"/>
                          <a14:foregroundMark x1="51342" y1="44128" x2="51342" y2="44128"/>
                          <a14:foregroundMark x1="43960" y1="56584" x2="60067" y2="51957"/>
                          <a14:backgroundMark x1="17450" y1="23843" x2="17450" y2="238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059954" y="1397690"/>
              <a:ext cx="638815" cy="602373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>
                          <a14:foregroundMark x1="17216" y1="56429" x2="17216" y2="56429"/>
                          <a14:foregroundMark x1="69963" y1="82500" x2="69963" y2="825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943638" y="3496468"/>
              <a:ext cx="621153" cy="637080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71812" y1="19217" x2="71812" y2="19217"/>
                          <a14:foregroundMark x1="61409" y1="36299" x2="61409" y2="36299"/>
                          <a14:foregroundMark x1="39597" y1="34875" x2="39597" y2="34875"/>
                          <a14:foregroundMark x1="51342" y1="44128" x2="51342" y2="44128"/>
                          <a14:foregroundMark x1="43960" y1="56584" x2="60067" y2="51957"/>
                          <a14:backgroundMark x1="17450" y1="23843" x2="17450" y2="238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71885" y="1864484"/>
              <a:ext cx="638815" cy="602373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71812" y1="19217" x2="71812" y2="19217"/>
                          <a14:foregroundMark x1="61409" y1="36299" x2="61409" y2="36299"/>
                          <a14:foregroundMark x1="39597" y1="34875" x2="39597" y2="34875"/>
                          <a14:foregroundMark x1="51342" y1="44128" x2="51342" y2="44128"/>
                          <a14:foregroundMark x1="43960" y1="56584" x2="60067" y2="51957"/>
                          <a14:backgroundMark x1="17450" y1="23843" x2="17450" y2="238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89001" y="1255908"/>
              <a:ext cx="638815" cy="602373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71812" y1="19217" x2="71812" y2="19217"/>
                          <a14:foregroundMark x1="61409" y1="36299" x2="61409" y2="36299"/>
                          <a14:foregroundMark x1="39597" y1="34875" x2="39597" y2="34875"/>
                          <a14:foregroundMark x1="51342" y1="44128" x2="51342" y2="44128"/>
                          <a14:foregroundMark x1="43960" y1="56584" x2="60067" y2="51957"/>
                          <a14:backgroundMark x1="17450" y1="23843" x2="17450" y2="238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32244" y="1116793"/>
              <a:ext cx="638815" cy="602373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71812" y1="19217" x2="71812" y2="19217"/>
                          <a14:foregroundMark x1="61409" y1="36299" x2="61409" y2="36299"/>
                          <a14:foregroundMark x1="39597" y1="34875" x2="39597" y2="34875"/>
                          <a14:foregroundMark x1="51342" y1="44128" x2="51342" y2="44128"/>
                          <a14:foregroundMark x1="43960" y1="56584" x2="60067" y2="51957"/>
                          <a14:backgroundMark x1="17450" y1="23843" x2="17450" y2="238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092352" y="2407680"/>
              <a:ext cx="638815" cy="602373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>
                          <a14:foregroundMark x1="17216" y1="56429" x2="17216" y2="56429"/>
                          <a14:foregroundMark x1="69963" y1="82500" x2="69963" y2="825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00487" y="2527058"/>
              <a:ext cx="621153" cy="637080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>
                          <a14:foregroundMark x1="17216" y1="56429" x2="17216" y2="56429"/>
                          <a14:foregroundMark x1="69963" y1="82500" x2="69963" y2="825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201661" y="2527058"/>
              <a:ext cx="621153" cy="637080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>
                          <a14:foregroundMark x1="17216" y1="56429" x2="17216" y2="56429"/>
                          <a14:foregroundMark x1="69963" y1="82500" x2="69963" y2="825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619444" y="1975632"/>
              <a:ext cx="621153" cy="637080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>
                          <a14:foregroundMark x1="17216" y1="56429" x2="17216" y2="56429"/>
                          <a14:foregroundMark x1="69963" y1="82500" x2="69963" y2="825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88224" y="3216074"/>
              <a:ext cx="621153" cy="637080"/>
            </a:xfrm>
            <a:prstGeom prst="rect">
              <a:avLst/>
            </a:prstGeom>
          </p:spPr>
        </p:pic>
      </p:grpSp>
      <p:grpSp>
        <p:nvGrpSpPr>
          <p:cNvPr id="40" name="그룹 39"/>
          <p:cNvGrpSpPr/>
          <p:nvPr/>
        </p:nvGrpSpPr>
        <p:grpSpPr>
          <a:xfrm>
            <a:off x="6812597" y="1796073"/>
            <a:ext cx="1661786" cy="1028149"/>
            <a:chOff x="6948264" y="767915"/>
            <a:chExt cx="1800268" cy="1028149"/>
          </a:xfrm>
        </p:grpSpPr>
        <p:sp>
          <p:nvSpPr>
            <p:cNvPr id="41" name="직사각형 40"/>
            <p:cNvSpPr/>
            <p:nvPr/>
          </p:nvSpPr>
          <p:spPr>
            <a:xfrm>
              <a:off x="6948264" y="767915"/>
              <a:ext cx="1800268" cy="1028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57818"/>
              <a:endParaRPr lang="ko-KR" altLang="en-US" sz="190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>
                          <a14:foregroundMark x1="17216" y1="56429" x2="17216" y2="56429"/>
                          <a14:foregroundMark x1="69963" y1="82500" x2="69963" y2="825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051834" y="848901"/>
              <a:ext cx="412791" cy="423375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71812" y1="19217" x2="71812" y2="19217"/>
                          <a14:foregroundMark x1="61409" y1="36299" x2="61409" y2="36299"/>
                          <a14:foregroundMark x1="39597" y1="34875" x2="39597" y2="34875"/>
                          <a14:foregroundMark x1="51342" y1="44128" x2="51342" y2="44128"/>
                          <a14:foregroundMark x1="43960" y1="56584" x2="60067" y2="51957"/>
                          <a14:backgroundMark x1="17450" y1="23843" x2="17450" y2="238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051834" y="1329944"/>
              <a:ext cx="424528" cy="40031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7524379" y="875922"/>
              <a:ext cx="122415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57818"/>
              <a:r>
                <a:rPr lang="en-US" altLang="ko-KR" sz="1900" dirty="0">
                  <a:solidFill>
                    <a:prstClr val="black"/>
                  </a:solidFill>
                  <a:latin typeface="나눔고딕 ExtraBold" pitchFamily="50" charset="-127"/>
                  <a:ea typeface="나눔고딕 ExtraBold" pitchFamily="50" charset="-127"/>
                </a:rPr>
                <a:t>Survived</a:t>
              </a:r>
              <a:endParaRPr lang="ko-KR" altLang="en-US" sz="1900" dirty="0">
                <a:solidFill>
                  <a:prstClr val="black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528251" y="1342142"/>
              <a:ext cx="107619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57818"/>
              <a:r>
                <a:rPr lang="en-US" altLang="ko-KR" sz="1900" dirty="0">
                  <a:solidFill>
                    <a:prstClr val="black"/>
                  </a:solidFill>
                  <a:latin typeface="나눔고딕 ExtraBold" pitchFamily="50" charset="-127"/>
                  <a:ea typeface="나눔고딕 ExtraBold" pitchFamily="50" charset="-127"/>
                </a:rPr>
                <a:t>Dead</a:t>
              </a:r>
              <a:endParaRPr lang="ko-KR" altLang="en-US" sz="1900" dirty="0">
                <a:solidFill>
                  <a:prstClr val="black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81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93508" y="1451604"/>
            <a:ext cx="8124262" cy="4389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94846" y="42880"/>
            <a:ext cx="794915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K-Nearest Neighbors (KNN)</a:t>
            </a:r>
          </a:p>
        </p:txBody>
      </p:sp>
      <p:sp>
        <p:nvSpPr>
          <p:cNvPr id="11" name="직사각형 10"/>
          <p:cNvSpPr/>
          <p:nvPr/>
        </p:nvSpPr>
        <p:spPr>
          <a:xfrm flipV="1">
            <a:off x="1165097" y="608813"/>
            <a:ext cx="797890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187016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014942" y="5941423"/>
            <a:ext cx="2007336" cy="787987"/>
            <a:chOff x="7340578" y="4421749"/>
            <a:chExt cx="1625391" cy="588972"/>
          </a:xfrm>
        </p:grpSpPr>
        <p:pic>
          <p:nvPicPr>
            <p:cNvPr id="16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직사각형 18"/>
          <p:cNvSpPr/>
          <p:nvPr/>
        </p:nvSpPr>
        <p:spPr>
          <a:xfrm>
            <a:off x="507610" y="924003"/>
            <a:ext cx="6374680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en-US" altLang="ko-KR" sz="2800" dirty="0">
                <a:solidFill>
                  <a:srgbClr val="FFC000">
                    <a:lumMod val="60000"/>
                    <a:lumOff val="4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k-</a:t>
            </a:r>
            <a:r>
              <a:rPr lang="ko-KR" altLang="en-US" sz="280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최근접</a:t>
            </a:r>
            <a:r>
              <a:rPr lang="ko-KR" altLang="en-US" sz="2800" dirty="0">
                <a:solidFill>
                  <a:srgbClr val="FFC000">
                    <a:lumMod val="60000"/>
                    <a:lumOff val="4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 이웃 알고리즘</a:t>
            </a:r>
            <a:endParaRPr lang="en-US" altLang="ko-KR" sz="2800" dirty="0">
              <a:solidFill>
                <a:srgbClr val="FFC000">
                  <a:lumMod val="60000"/>
                  <a:lumOff val="40000"/>
                </a:srgb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204917" y="1579773"/>
            <a:ext cx="3318990" cy="35955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63331" y="1796066"/>
            <a:ext cx="212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57818"/>
            <a:r>
              <a:rPr lang="en-US" altLang="ko-KR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나눔고딕 ExtraBold" pitchFamily="50" charset="-127"/>
                <a:ea typeface="나눔고딕 ExtraBold" pitchFamily="50" charset="-127"/>
              </a:rPr>
              <a:t>KNN </a:t>
            </a:r>
            <a:r>
              <a:rPr lang="en-US" altLang="ko-KR" sz="2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나눔고딕 ExtraBold" pitchFamily="50" charset="-127"/>
                <a:ea typeface="나눔고딕 ExtraBold" pitchFamily="50" charset="-127"/>
              </a:rPr>
              <a:t>(k=5)</a:t>
            </a:r>
            <a:endParaRPr lang="ko-KR" altLang="en-US" sz="2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FF00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539656" y="2111794"/>
            <a:ext cx="6336448" cy="3534360"/>
            <a:chOff x="1235907" y="1083644"/>
            <a:chExt cx="6864485" cy="3534360"/>
          </a:xfrm>
        </p:grpSpPr>
        <p:grpSp>
          <p:nvGrpSpPr>
            <p:cNvPr id="23" name="그룹 22"/>
            <p:cNvGrpSpPr/>
            <p:nvPr/>
          </p:nvGrpSpPr>
          <p:grpSpPr>
            <a:xfrm>
              <a:off x="1259632" y="1213023"/>
              <a:ext cx="6408712" cy="3389592"/>
              <a:chOff x="1259632" y="1213023"/>
              <a:chExt cx="6408712" cy="3389592"/>
            </a:xfrm>
          </p:grpSpPr>
          <p:cxnSp>
            <p:nvCxnSpPr>
              <p:cNvPr id="26" name="직선 화살표 연결선 25"/>
              <p:cNvCxnSpPr/>
              <p:nvPr/>
            </p:nvCxnSpPr>
            <p:spPr>
              <a:xfrm flipV="1">
                <a:off x="1259632" y="4228730"/>
                <a:ext cx="6408712" cy="45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/>
              <p:cNvCxnSpPr/>
              <p:nvPr/>
            </p:nvCxnSpPr>
            <p:spPr>
              <a:xfrm flipV="1">
                <a:off x="1691680" y="1213023"/>
                <a:ext cx="1" cy="33895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5076056" y="4233283"/>
              <a:ext cx="302433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57818"/>
              <a:r>
                <a:rPr lang="en-US" altLang="ko-KR" sz="1900" b="1" dirty="0">
                  <a:solidFill>
                    <a:prstClr val="black"/>
                  </a:solidFill>
                  <a:latin typeface="나눔고딕 ExtraBold" pitchFamily="50" charset="-127"/>
                  <a:ea typeface="나눔고딕 ExtraBold" pitchFamily="50" charset="-127"/>
                </a:rPr>
                <a:t>principal component</a:t>
              </a:r>
              <a:r>
                <a:rPr lang="ko-KR" altLang="en-US" sz="1900" b="1" dirty="0">
                  <a:solidFill>
                    <a:prstClr val="black"/>
                  </a:solidFill>
                  <a:latin typeface="나눔고딕 ExtraBold" pitchFamily="50" charset="-127"/>
                  <a:ea typeface="나눔고딕 ExtraBold" pitchFamily="50" charset="-127"/>
                </a:rPr>
                <a:t> </a:t>
              </a:r>
              <a:r>
                <a:rPr lang="en-US" altLang="ko-KR" sz="1900" b="1" dirty="0">
                  <a:solidFill>
                    <a:prstClr val="black"/>
                  </a:solidFill>
                  <a:latin typeface="나눔고딕 ExtraBold" pitchFamily="50" charset="-127"/>
                  <a:ea typeface="나눔고딕 ExtraBold" pitchFamily="50" charset="-127"/>
                </a:rPr>
                <a:t>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 rot="16200000">
              <a:off x="9478" y="2310073"/>
              <a:ext cx="2869639" cy="416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57818"/>
              <a:r>
                <a:rPr lang="en-US" altLang="ko-KR" sz="1900" b="1" dirty="0">
                  <a:solidFill>
                    <a:prstClr val="black"/>
                  </a:solidFill>
                  <a:latin typeface="나눔고딕 ExtraBold" pitchFamily="50" charset="-127"/>
                  <a:ea typeface="나눔고딕 ExtraBold" pitchFamily="50" charset="-127"/>
                </a:rPr>
                <a:t>principal component</a:t>
              </a:r>
              <a:r>
                <a:rPr lang="ko-KR" altLang="en-US" sz="1900" b="1" dirty="0">
                  <a:solidFill>
                    <a:prstClr val="black"/>
                  </a:solidFill>
                  <a:latin typeface="나눔고딕 ExtraBold" pitchFamily="50" charset="-127"/>
                  <a:ea typeface="나눔고딕 ExtraBold" pitchFamily="50" charset="-127"/>
                </a:rPr>
                <a:t> </a:t>
              </a:r>
              <a:r>
                <a:rPr lang="en-US" altLang="ko-KR" sz="1900" b="1" dirty="0">
                  <a:solidFill>
                    <a:prstClr val="black"/>
                  </a:solidFill>
                  <a:latin typeface="나눔고딕 ExtraBold" pitchFamily="50" charset="-127"/>
                  <a:ea typeface="나눔고딕 ExtraBold" pitchFamily="50" charset="-127"/>
                </a:rPr>
                <a:t>2</a:t>
              </a:r>
            </a:p>
          </p:txBody>
        </p:sp>
      </p:grpSp>
      <p:pic>
        <p:nvPicPr>
          <p:cNvPr id="28" name="그림 2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653" l="9211" r="100000">
                        <a14:foregroundMark x1="36842" y1="26042" x2="36842" y2="26042"/>
                        <a14:foregroundMark x1="32895" y1="43750" x2="32895" y2="43750"/>
                        <a14:foregroundMark x1="63816" y1="22569" x2="63816" y2="22569"/>
                        <a14:foregroundMark x1="75658" y1="17708" x2="75658" y2="17708"/>
                        <a14:foregroundMark x1="75658" y1="21181" x2="75658" y2="211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27745" y="2541303"/>
            <a:ext cx="829632" cy="1702929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2300311" y="2144945"/>
            <a:ext cx="5041556" cy="3016755"/>
            <a:chOff x="2059954" y="1116793"/>
            <a:chExt cx="5461686" cy="3016755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71812" y1="19217" x2="71812" y2="19217"/>
                          <a14:foregroundMark x1="61409" y1="36299" x2="61409" y2="36299"/>
                          <a14:foregroundMark x1="39597" y1="34875" x2="39597" y2="34875"/>
                          <a14:foregroundMark x1="51342" y1="44128" x2="51342" y2="44128"/>
                          <a14:foregroundMark x1="43960" y1="56584" x2="60067" y2="51957"/>
                          <a14:backgroundMark x1="17450" y1="23843" x2="17450" y2="238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059954" y="1397690"/>
              <a:ext cx="638815" cy="602373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>
                          <a14:foregroundMark x1="17216" y1="56429" x2="17216" y2="56429"/>
                          <a14:foregroundMark x1="69963" y1="82500" x2="69963" y2="825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943638" y="3496468"/>
              <a:ext cx="621153" cy="637080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71812" y1="19217" x2="71812" y2="19217"/>
                          <a14:foregroundMark x1="61409" y1="36299" x2="61409" y2="36299"/>
                          <a14:foregroundMark x1="39597" y1="34875" x2="39597" y2="34875"/>
                          <a14:foregroundMark x1="51342" y1="44128" x2="51342" y2="44128"/>
                          <a14:foregroundMark x1="43960" y1="56584" x2="60067" y2="51957"/>
                          <a14:backgroundMark x1="17450" y1="23843" x2="17450" y2="238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71885" y="1864484"/>
              <a:ext cx="638815" cy="602373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71812" y1="19217" x2="71812" y2="19217"/>
                          <a14:foregroundMark x1="61409" y1="36299" x2="61409" y2="36299"/>
                          <a14:foregroundMark x1="39597" y1="34875" x2="39597" y2="34875"/>
                          <a14:foregroundMark x1="51342" y1="44128" x2="51342" y2="44128"/>
                          <a14:foregroundMark x1="43960" y1="56584" x2="60067" y2="51957"/>
                          <a14:backgroundMark x1="17450" y1="23843" x2="17450" y2="238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89001" y="1255908"/>
              <a:ext cx="638815" cy="602373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71812" y1="19217" x2="71812" y2="19217"/>
                          <a14:foregroundMark x1="61409" y1="36299" x2="61409" y2="36299"/>
                          <a14:foregroundMark x1="39597" y1="34875" x2="39597" y2="34875"/>
                          <a14:foregroundMark x1="51342" y1="44128" x2="51342" y2="44128"/>
                          <a14:foregroundMark x1="43960" y1="56584" x2="60067" y2="51957"/>
                          <a14:backgroundMark x1="17450" y1="23843" x2="17450" y2="238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32244" y="1116793"/>
              <a:ext cx="638815" cy="602373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71812" y1="19217" x2="71812" y2="19217"/>
                          <a14:foregroundMark x1="61409" y1="36299" x2="61409" y2="36299"/>
                          <a14:foregroundMark x1="39597" y1="34875" x2="39597" y2="34875"/>
                          <a14:foregroundMark x1="51342" y1="44128" x2="51342" y2="44128"/>
                          <a14:foregroundMark x1="43960" y1="56584" x2="60067" y2="51957"/>
                          <a14:backgroundMark x1="17450" y1="23843" x2="17450" y2="238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092352" y="2407680"/>
              <a:ext cx="638815" cy="602373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>
                          <a14:foregroundMark x1="17216" y1="56429" x2="17216" y2="56429"/>
                          <a14:foregroundMark x1="69963" y1="82500" x2="69963" y2="825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00487" y="2527058"/>
              <a:ext cx="621153" cy="637080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>
                          <a14:foregroundMark x1="17216" y1="56429" x2="17216" y2="56429"/>
                          <a14:foregroundMark x1="69963" y1="82500" x2="69963" y2="825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201661" y="2527058"/>
              <a:ext cx="621153" cy="637080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>
                          <a14:foregroundMark x1="17216" y1="56429" x2="17216" y2="56429"/>
                          <a14:foregroundMark x1="69963" y1="82500" x2="69963" y2="825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619444" y="1975632"/>
              <a:ext cx="621153" cy="637080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>
                          <a14:foregroundMark x1="17216" y1="56429" x2="17216" y2="56429"/>
                          <a14:foregroundMark x1="69963" y1="82500" x2="69963" y2="825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88224" y="3216074"/>
              <a:ext cx="621153" cy="637080"/>
            </a:xfrm>
            <a:prstGeom prst="rect">
              <a:avLst/>
            </a:prstGeom>
          </p:spPr>
        </p:pic>
      </p:grpSp>
      <p:grpSp>
        <p:nvGrpSpPr>
          <p:cNvPr id="40" name="그룹 39"/>
          <p:cNvGrpSpPr/>
          <p:nvPr/>
        </p:nvGrpSpPr>
        <p:grpSpPr>
          <a:xfrm>
            <a:off x="6812597" y="1796073"/>
            <a:ext cx="1661786" cy="1028149"/>
            <a:chOff x="6948264" y="767915"/>
            <a:chExt cx="1800268" cy="1028149"/>
          </a:xfrm>
        </p:grpSpPr>
        <p:sp>
          <p:nvSpPr>
            <p:cNvPr id="41" name="직사각형 40"/>
            <p:cNvSpPr/>
            <p:nvPr/>
          </p:nvSpPr>
          <p:spPr>
            <a:xfrm>
              <a:off x="6948264" y="767915"/>
              <a:ext cx="1800268" cy="1028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57818"/>
              <a:endParaRPr lang="ko-KR" altLang="en-US" sz="190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>
                          <a14:foregroundMark x1="17216" y1="56429" x2="17216" y2="56429"/>
                          <a14:foregroundMark x1="69963" y1="82500" x2="69963" y2="825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051834" y="848901"/>
              <a:ext cx="412791" cy="423375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>
                          <a14:foregroundMark x1="71812" y1="19217" x2="71812" y2="19217"/>
                          <a14:foregroundMark x1="61409" y1="36299" x2="61409" y2="36299"/>
                          <a14:foregroundMark x1="39597" y1="34875" x2="39597" y2="34875"/>
                          <a14:foregroundMark x1="51342" y1="44128" x2="51342" y2="44128"/>
                          <a14:foregroundMark x1="43960" y1="56584" x2="60067" y2="51957"/>
                          <a14:backgroundMark x1="17450" y1="23843" x2="17450" y2="238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051834" y="1329944"/>
              <a:ext cx="424528" cy="40031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7524379" y="875922"/>
              <a:ext cx="122415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57818"/>
              <a:r>
                <a:rPr lang="en-US" altLang="ko-KR" sz="1900" dirty="0">
                  <a:solidFill>
                    <a:prstClr val="black"/>
                  </a:solidFill>
                  <a:latin typeface="나눔고딕 ExtraBold" pitchFamily="50" charset="-127"/>
                  <a:ea typeface="나눔고딕 ExtraBold" pitchFamily="50" charset="-127"/>
                </a:rPr>
                <a:t>Survived</a:t>
              </a:r>
              <a:endParaRPr lang="ko-KR" altLang="en-US" sz="1900" dirty="0">
                <a:solidFill>
                  <a:prstClr val="black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528251" y="1342142"/>
              <a:ext cx="107619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57818"/>
              <a:r>
                <a:rPr lang="en-US" altLang="ko-KR" sz="1900" dirty="0">
                  <a:solidFill>
                    <a:prstClr val="black"/>
                  </a:solidFill>
                  <a:latin typeface="나눔고딕 ExtraBold" pitchFamily="50" charset="-127"/>
                  <a:ea typeface="나눔고딕 ExtraBold" pitchFamily="50" charset="-127"/>
                </a:rPr>
                <a:t>Dead</a:t>
              </a:r>
              <a:endParaRPr lang="ko-KR" altLang="en-US" sz="1900" dirty="0">
                <a:solidFill>
                  <a:prstClr val="black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422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94843" y="42874"/>
            <a:ext cx="794915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en-US" altLang="ko-KR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K-Nearest Neighbors (KNN)</a:t>
            </a:r>
          </a:p>
        </p:txBody>
      </p:sp>
      <p:sp>
        <p:nvSpPr>
          <p:cNvPr id="11" name="직사각형 10"/>
          <p:cNvSpPr/>
          <p:nvPr/>
        </p:nvSpPr>
        <p:spPr>
          <a:xfrm flipV="1">
            <a:off x="1165094" y="608807"/>
            <a:ext cx="797890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187016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dirty="0">
                <a:solidFill>
                  <a:srgbClr val="44546A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014942" y="5941417"/>
            <a:ext cx="2007336" cy="787987"/>
            <a:chOff x="7340578" y="4421749"/>
            <a:chExt cx="1625391" cy="588972"/>
          </a:xfrm>
        </p:grpSpPr>
        <p:pic>
          <p:nvPicPr>
            <p:cNvPr id="16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그룹 9"/>
          <p:cNvGrpSpPr/>
          <p:nvPr/>
        </p:nvGrpSpPr>
        <p:grpSpPr>
          <a:xfrm>
            <a:off x="546106" y="1087783"/>
            <a:ext cx="8036183" cy="4330448"/>
            <a:chOff x="427077" y="1047662"/>
            <a:chExt cx="8479754" cy="4330448"/>
          </a:xfrm>
        </p:grpSpPr>
        <p:sp>
          <p:nvSpPr>
            <p:cNvPr id="14" name="직사각형 13"/>
            <p:cNvSpPr/>
            <p:nvPr/>
          </p:nvSpPr>
          <p:spPr>
            <a:xfrm>
              <a:off x="427077" y="1047662"/>
              <a:ext cx="6905903" cy="527607"/>
            </a:xfrm>
            <a:prstGeom prst="rect">
              <a:avLst/>
            </a:prstGeom>
          </p:spPr>
          <p:txBody>
            <a:bodyPr wrap="square" lIns="95781" tIns="47892" rIns="95781" bIns="47892">
              <a:spAutoFit/>
            </a:bodyPr>
            <a:lstStyle/>
            <a:p>
              <a:pPr defTabSz="957818"/>
              <a:r>
                <a:rPr lang="ko-KR" altLang="en-US" sz="2800" dirty="0" smtClean="0">
                  <a:solidFill>
                    <a:srgbClr val="FFC000">
                      <a:lumMod val="60000"/>
                      <a:lumOff val="40000"/>
                    </a:srgbClr>
                  </a:solidFill>
                  <a:latin typeface="나눔고딕 ExtraBold" pitchFamily="50" charset="-127"/>
                  <a:ea typeface="나눔고딕 ExtraBold" pitchFamily="50" charset="-127"/>
                </a:rPr>
                <a:t>장단점</a:t>
              </a:r>
              <a:endParaRPr lang="en-US" altLang="ko-KR" sz="2800" dirty="0">
                <a:solidFill>
                  <a:srgbClr val="FFC000">
                    <a:lumMod val="60000"/>
                    <a:lumOff val="40000"/>
                  </a:srgb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27077" y="1957404"/>
              <a:ext cx="8479754" cy="3420706"/>
            </a:xfrm>
            <a:prstGeom prst="rect">
              <a:avLst/>
            </a:prstGeom>
          </p:spPr>
          <p:txBody>
            <a:bodyPr wrap="square" lIns="95781" tIns="47892" rIns="95781" bIns="47892">
              <a:spAutoFit/>
            </a:bodyPr>
            <a:lstStyle/>
            <a:p>
              <a:pPr marL="342900" indent="-342900" defTabSz="957818">
                <a:buFont typeface="Arial" panose="020B0604020202020204" pitchFamily="34" charset="0"/>
                <a:buChar char="•"/>
              </a:pPr>
              <a:r>
                <a:rPr lang="ko-KR" altLang="en-US" sz="2400" dirty="0" smtClean="0">
                  <a:solidFill>
                    <a:prstClr val="white"/>
                  </a:solidFill>
                  <a:latin typeface="나눔스퀘어 Bold" pitchFamily="50" charset="-127"/>
                  <a:ea typeface="나눔스퀘어 Bold" pitchFamily="50" charset="-127"/>
                </a:rPr>
                <a:t>이해하기 매우 쉬운 모델</a:t>
              </a:r>
              <a:endParaRPr lang="en-US" altLang="ko-KR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endParaRPr>
            </a:p>
            <a:p>
              <a:pPr marL="342900" indent="-342900" defTabSz="957818">
                <a:buFont typeface="Arial" panose="020B0604020202020204" pitchFamily="34" charset="0"/>
                <a:buChar char="•"/>
              </a:pPr>
              <a:endParaRPr lang="en-US" altLang="ko-KR" sz="24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endParaRPr>
            </a:p>
            <a:p>
              <a:pPr marL="342900" indent="-342900" defTabSz="957818">
                <a:buFont typeface="Arial" panose="020B0604020202020204" pitchFamily="34" charset="0"/>
                <a:buChar char="•"/>
              </a:pPr>
              <a:r>
                <a:rPr lang="ko-KR" altLang="en-US" sz="2400" dirty="0" smtClean="0">
                  <a:solidFill>
                    <a:prstClr val="white"/>
                  </a:solidFill>
                  <a:latin typeface="나눔스퀘어 Bold" pitchFamily="50" charset="-127"/>
                  <a:ea typeface="나눔스퀘어 Bold" pitchFamily="50" charset="-127"/>
                </a:rPr>
                <a:t>훈련 데이터 세트가 크면</a:t>
              </a:r>
              <a:r>
                <a:rPr lang="en-US" altLang="ko-KR" sz="2400" dirty="0" smtClean="0">
                  <a:solidFill>
                    <a:prstClr val="white"/>
                  </a:solidFill>
                  <a:latin typeface="나눔스퀘어 Bold" pitchFamily="50" charset="-127"/>
                  <a:ea typeface="나눔스퀘어 Bold" pitchFamily="50" charset="-127"/>
                </a:rPr>
                <a:t>(</a:t>
              </a:r>
              <a:r>
                <a:rPr lang="ko-KR" altLang="en-US" sz="2400" dirty="0" smtClean="0">
                  <a:solidFill>
                    <a:prstClr val="white"/>
                  </a:solidFill>
                  <a:latin typeface="나눔스퀘어 Bold" pitchFamily="50" charset="-127"/>
                  <a:ea typeface="나눔스퀘어 Bold" pitchFamily="50" charset="-127"/>
                </a:rPr>
                <a:t>특성</a:t>
              </a:r>
              <a:r>
                <a:rPr lang="en-US" altLang="ko-KR" sz="2400" dirty="0" smtClean="0">
                  <a:solidFill>
                    <a:prstClr val="white"/>
                  </a:solidFill>
                  <a:latin typeface="나눔스퀘어 Bold" pitchFamily="50" charset="-127"/>
                  <a:ea typeface="나눔스퀘어 Bold" pitchFamily="50" charset="-127"/>
                </a:rPr>
                <a:t>, </a:t>
              </a:r>
              <a:r>
                <a:rPr lang="ko-KR" altLang="en-US" sz="2400" dirty="0" smtClean="0">
                  <a:solidFill>
                    <a:prstClr val="white"/>
                  </a:solidFill>
                  <a:latin typeface="나눔스퀘어 Bold" pitchFamily="50" charset="-127"/>
                  <a:ea typeface="나눔스퀘어 Bold" pitchFamily="50" charset="-127"/>
                </a:rPr>
                <a:t>샘플의 수</a:t>
              </a:r>
              <a:r>
                <a:rPr lang="en-US" altLang="ko-KR" sz="2400" dirty="0" smtClean="0">
                  <a:solidFill>
                    <a:prstClr val="white"/>
                  </a:solidFill>
                  <a:latin typeface="나눔스퀘어 Bold" pitchFamily="50" charset="-127"/>
                  <a:ea typeface="나눔스퀘어 Bold" pitchFamily="50" charset="-127"/>
                </a:rPr>
                <a:t>) </a:t>
              </a:r>
              <a:r>
                <a:rPr lang="ko-KR" altLang="en-US" sz="2400" dirty="0" smtClean="0">
                  <a:solidFill>
                    <a:prstClr val="white"/>
                  </a:solidFill>
                  <a:latin typeface="나눔스퀘어 Bold" pitchFamily="50" charset="-127"/>
                  <a:ea typeface="나눔스퀘어 Bold" pitchFamily="50" charset="-127"/>
                </a:rPr>
                <a:t>예측이 느려진다</a:t>
              </a:r>
              <a:r>
                <a:rPr lang="en-US" altLang="ko-KR" sz="2400" dirty="0" smtClean="0">
                  <a:solidFill>
                    <a:prstClr val="white"/>
                  </a:solidFill>
                  <a:latin typeface="나눔스퀘어 Bold" pitchFamily="50" charset="-127"/>
                  <a:ea typeface="나눔스퀘어 Bold" pitchFamily="50" charset="-127"/>
                </a:rPr>
                <a:t>.</a:t>
              </a:r>
            </a:p>
            <a:p>
              <a:pPr defTabSz="957818"/>
              <a:endParaRPr lang="en-US" altLang="ko-KR" sz="24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endParaRPr>
            </a:p>
            <a:p>
              <a:pPr marL="342900" indent="-342900" defTabSz="957818">
                <a:buFont typeface="Arial" panose="020B0604020202020204" pitchFamily="34" charset="0"/>
                <a:buChar char="•"/>
              </a:pPr>
              <a:r>
                <a:rPr lang="ko-KR" altLang="en-US" sz="2400" dirty="0" smtClean="0">
                  <a:solidFill>
                    <a:prstClr val="white"/>
                  </a:solidFill>
                  <a:latin typeface="나눔스퀘어 Bold" pitchFamily="50" charset="-127"/>
                  <a:ea typeface="나눔스퀘어 Bold" pitchFamily="50" charset="-127"/>
                </a:rPr>
                <a:t>수백 개 이상의 많은 특성을 가진 데이터 세트와</a:t>
              </a:r>
              <a:endParaRPr lang="en-US" altLang="ko-KR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endParaRPr>
            </a:p>
            <a:p>
              <a:pPr defTabSz="957818"/>
              <a:r>
                <a:rPr lang="en-US" altLang="ko-KR" sz="2400" dirty="0" smtClean="0">
                  <a:solidFill>
                    <a:prstClr val="white"/>
                  </a:solidFill>
                  <a:latin typeface="나눔스퀘어 Bold" pitchFamily="50" charset="-127"/>
                  <a:ea typeface="나눔스퀘어 Bold" pitchFamily="50" charset="-127"/>
                </a:rPr>
                <a:t>     </a:t>
              </a:r>
              <a:r>
                <a:rPr lang="ko-KR" altLang="en-US" sz="2400" dirty="0" smtClean="0">
                  <a:solidFill>
                    <a:prstClr val="white"/>
                  </a:solidFill>
                  <a:latin typeface="나눔스퀘어 Bold" pitchFamily="50" charset="-127"/>
                  <a:ea typeface="나눔스퀘어 Bold" pitchFamily="50" charset="-127"/>
                </a:rPr>
                <a:t>특성 값 대부분이 </a:t>
              </a:r>
              <a:r>
                <a:rPr lang="en-US" altLang="ko-KR" sz="2400" dirty="0" smtClean="0">
                  <a:solidFill>
                    <a:prstClr val="white"/>
                  </a:solidFill>
                  <a:latin typeface="나눔스퀘어 Bold" pitchFamily="50" charset="-127"/>
                  <a:ea typeface="나눔스퀘어 Bold" pitchFamily="50" charset="-127"/>
                </a:rPr>
                <a:t>0</a:t>
              </a:r>
              <a:r>
                <a:rPr lang="ko-KR" altLang="en-US" sz="2400" dirty="0" smtClean="0">
                  <a:solidFill>
                    <a:prstClr val="white"/>
                  </a:solidFill>
                  <a:latin typeface="나눔스퀘어 Bold" pitchFamily="50" charset="-127"/>
                  <a:ea typeface="나눔스퀘어 Bold" pitchFamily="50" charset="-127"/>
                </a:rPr>
                <a:t>인 희소</a:t>
              </a:r>
              <a:r>
                <a:rPr lang="en-US" altLang="ko-KR" sz="2400" dirty="0" smtClean="0">
                  <a:solidFill>
                    <a:prstClr val="white"/>
                  </a:solidFill>
                  <a:latin typeface="나눔스퀘어 Bold" pitchFamily="50" charset="-127"/>
                  <a:ea typeface="나눔스퀘어 Bold" pitchFamily="50" charset="-127"/>
                </a:rPr>
                <a:t>(sparse)</a:t>
              </a:r>
              <a:r>
                <a:rPr lang="ko-KR" altLang="en-US" sz="2400" dirty="0" smtClean="0">
                  <a:solidFill>
                    <a:prstClr val="white"/>
                  </a:solidFill>
                  <a:latin typeface="나눔스퀘어 Bold" pitchFamily="50" charset="-127"/>
                  <a:ea typeface="나눔스퀘어 Bold" pitchFamily="50" charset="-127"/>
                </a:rPr>
                <a:t>한 데이터 세트에는 </a:t>
              </a:r>
              <a:endParaRPr lang="en-US" altLang="ko-KR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endParaRPr>
            </a:p>
            <a:p>
              <a:pPr defTabSz="957818"/>
              <a:r>
                <a:rPr lang="en-US" altLang="ko-KR" sz="2400" dirty="0">
                  <a:solidFill>
                    <a:prstClr val="white"/>
                  </a:solidFill>
                  <a:latin typeface="나눔스퀘어 Bold" pitchFamily="50" charset="-127"/>
                  <a:ea typeface="나눔스퀘어 Bold" pitchFamily="50" charset="-127"/>
                </a:rPr>
                <a:t> </a:t>
              </a:r>
              <a:r>
                <a:rPr lang="en-US" altLang="ko-KR" sz="2400" dirty="0" smtClean="0">
                  <a:solidFill>
                    <a:prstClr val="white"/>
                  </a:solidFill>
                  <a:latin typeface="나눔스퀘어 Bold" pitchFamily="50" charset="-127"/>
                  <a:ea typeface="나눔스퀘어 Bold" pitchFamily="50" charset="-127"/>
                </a:rPr>
                <a:t>    </a:t>
              </a:r>
              <a:r>
                <a:rPr lang="ko-KR" altLang="en-US" sz="2400" dirty="0" smtClean="0">
                  <a:solidFill>
                    <a:prstClr val="white"/>
                  </a:solidFill>
                  <a:latin typeface="나눔스퀘어 Bold" pitchFamily="50" charset="-127"/>
                  <a:ea typeface="나눔스퀘어 Bold" pitchFamily="50" charset="-127"/>
                </a:rPr>
                <a:t>잘 동작하지 않는다</a:t>
              </a:r>
              <a:r>
                <a:rPr lang="en-US" altLang="ko-KR" sz="2400" dirty="0" smtClean="0">
                  <a:solidFill>
                    <a:prstClr val="white"/>
                  </a:solidFill>
                  <a:latin typeface="나눔스퀘어 Bold" pitchFamily="50" charset="-127"/>
                  <a:ea typeface="나눔스퀘어 Bold" pitchFamily="50" charset="-127"/>
                </a:rPr>
                <a:t>.</a:t>
              </a:r>
            </a:p>
            <a:p>
              <a:pPr marL="342900" indent="-342900" defTabSz="957818">
                <a:buFont typeface="Arial" panose="020B0604020202020204" pitchFamily="34" charset="0"/>
                <a:buChar char="•"/>
              </a:pPr>
              <a:endParaRPr lang="en-US" altLang="ko-KR" sz="24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endParaRPr>
            </a:p>
            <a:p>
              <a:pPr marL="342900" indent="-342900" defTabSz="957818">
                <a:buFont typeface="Arial" panose="020B0604020202020204" pitchFamily="34" charset="0"/>
                <a:buChar char="•"/>
              </a:pPr>
              <a:r>
                <a:rPr lang="ko-KR" altLang="en-US" sz="2400" dirty="0" smtClean="0">
                  <a:solidFill>
                    <a:prstClr val="white"/>
                  </a:solidFill>
                  <a:latin typeface="나눔스퀘어 Bold" pitchFamily="50" charset="-127"/>
                  <a:ea typeface="나눔스퀘어 Bold" pitchFamily="50" charset="-127"/>
                </a:rPr>
                <a:t>거리를 측정하기 때문에 </a:t>
              </a:r>
              <a:r>
                <a:rPr lang="en-US" altLang="ko-KR" sz="2400" dirty="0" smtClean="0">
                  <a:solidFill>
                    <a:prstClr val="white"/>
                  </a:solidFill>
                  <a:latin typeface="나눔스퀘어 Bold" pitchFamily="50" charset="-127"/>
                  <a:ea typeface="나눔스퀘어 Bold" pitchFamily="50" charset="-127"/>
                </a:rPr>
                <a:t>scal</a:t>
              </a:r>
              <a:r>
                <a:rPr lang="en-US" altLang="ko-KR" sz="2400" dirty="0" smtClean="0">
                  <a:solidFill>
                    <a:prstClr val="white"/>
                  </a:solidFill>
                  <a:latin typeface="나눔스퀘어 Bold" pitchFamily="50" charset="-127"/>
                  <a:ea typeface="나눔스퀘어 Bold" pitchFamily="50" charset="-127"/>
                </a:rPr>
                <a:t>ing</a:t>
              </a:r>
              <a:r>
                <a:rPr lang="ko-KR" altLang="en-US" sz="2400" dirty="0" smtClean="0">
                  <a:solidFill>
                    <a:prstClr val="white"/>
                  </a:solidFill>
                  <a:latin typeface="나눔스퀘어 Bold" pitchFamily="50" charset="-127"/>
                  <a:ea typeface="나눔스퀘어 Bold" pitchFamily="50" charset="-127"/>
                </a:rPr>
                <a:t> </a:t>
              </a:r>
              <a:r>
                <a:rPr lang="ko-KR" altLang="en-US" sz="2400" dirty="0" smtClean="0">
                  <a:solidFill>
                    <a:prstClr val="white"/>
                  </a:solidFill>
                  <a:latin typeface="나눔스퀘어 Bold" pitchFamily="50" charset="-127"/>
                  <a:ea typeface="나눔스퀘어 Bold" pitchFamily="50" charset="-127"/>
                </a:rPr>
                <a:t>혹</a:t>
              </a:r>
              <a:r>
                <a:rPr lang="ko-KR" altLang="en-US" sz="2400" dirty="0">
                  <a:solidFill>
                    <a:prstClr val="white"/>
                  </a:solidFill>
                  <a:latin typeface="나눔스퀘어 Bold" pitchFamily="50" charset="-127"/>
                  <a:ea typeface="나눔스퀘어 Bold" pitchFamily="50" charset="-127"/>
                </a:rPr>
                <a:t>은</a:t>
              </a:r>
              <a:r>
                <a:rPr lang="ko-KR" altLang="en-US" sz="2400" dirty="0" smtClean="0">
                  <a:solidFill>
                    <a:prstClr val="white"/>
                  </a:solidFill>
                  <a:latin typeface="나눔스퀘어 Bold" pitchFamily="50" charset="-127"/>
                  <a:ea typeface="나눔스퀘어 Bold" pitchFamily="50" charset="-127"/>
                </a:rPr>
                <a:t> </a:t>
              </a:r>
              <a:r>
                <a:rPr lang="ko-KR" altLang="en-US" sz="2400" dirty="0" smtClean="0">
                  <a:solidFill>
                    <a:prstClr val="white"/>
                  </a:solidFill>
                  <a:latin typeface="나눔스퀘어 Bold" pitchFamily="50" charset="-127"/>
                  <a:ea typeface="나눔스퀘어 Bold" pitchFamily="50" charset="-127"/>
                </a:rPr>
                <a:t>정규화 필요</a:t>
              </a:r>
              <a:endParaRPr lang="en-US" altLang="ko-KR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507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170</Words>
  <Application>Microsoft Office PowerPoint</Application>
  <PresentationFormat>화면 슬라이드 쇼(4:3)</PresentationFormat>
  <Paragraphs>44</Paragraphs>
  <Slides>5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1_Office 테마</vt:lpstr>
      <vt:lpstr>Office 테마</vt:lpstr>
      <vt:lpstr>2_Office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 Jang</dc:creator>
  <cp:lastModifiedBy>Jin Jang</cp:lastModifiedBy>
  <cp:revision>15</cp:revision>
  <dcterms:created xsi:type="dcterms:W3CDTF">2019-01-16T05:48:53Z</dcterms:created>
  <dcterms:modified xsi:type="dcterms:W3CDTF">2019-03-24T03:04:59Z</dcterms:modified>
</cp:coreProperties>
</file>