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5"/>
  </p:notes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4C645-18F1-49F0-A85C-B627690C514A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181A-6E6C-4D11-AB95-08C6FFB5A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10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745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775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06" y="36518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82" y="36518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0205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87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4303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8164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88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511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205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8616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0885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89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7812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75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4266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0628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75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3470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8239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99" y="365173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75" y="365173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66943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83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54657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1413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84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507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07578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85398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37743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41738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745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80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52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82930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71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29477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71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18921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19395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97" y="365169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73" y="365169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82042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7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14364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3802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7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9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91665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36208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58639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1606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28376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19895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5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42692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5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55003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86331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91" y="365157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67" y="36515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50825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63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90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93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64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87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778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180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74519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300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59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51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70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51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746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486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7" y="365149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63" y="365149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85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53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029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8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54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7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376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1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35516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539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174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35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41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20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41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521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038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2" y="365139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8" y="365139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419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5064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606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1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9199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726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232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657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45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221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152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336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4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8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901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8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309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41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41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41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99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99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99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9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95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9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8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8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8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0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7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75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7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2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65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4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43">
            <a:off x="4940209" y="3119402"/>
            <a:ext cx="1133962" cy="12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84429" y="1160824"/>
            <a:ext cx="6279162" cy="92771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5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63213" y="4838928"/>
            <a:ext cx="2552700" cy="647700"/>
          </a:xfrm>
          <a:prstGeom prst="roundRect">
            <a:avLst>
              <a:gd name="adj" fmla="val 50000"/>
            </a:avLst>
          </a:prstGeom>
          <a:solidFill>
            <a:srgbClr val="21242D"/>
          </a:solidFill>
          <a:ln>
            <a:noFill/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1" tIns="47892" rIns="95781" bIns="47892" rtlCol="0" anchor="ctr"/>
          <a:lstStyle/>
          <a:p>
            <a:pPr algn="ctr" defTabSz="957818"/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START</a:t>
            </a:r>
            <a:endParaRPr lang="ko-KR" altLang="en-US" sz="2500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2">
            <a:off x="2995371" y="3041287"/>
            <a:ext cx="1249710" cy="13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091">
            <a:off x="4354049" y="3441174"/>
            <a:ext cx="539922" cy="5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36674" y="2180489"/>
            <a:ext cx="637468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Chapter </a:t>
            </a:r>
            <a:r>
              <a:rPr lang="en-US" altLang="ko-KR" sz="24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Linear Regression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14942" y="5941477"/>
            <a:ext cx="2007336" cy="787987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904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66" y="4292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Linear Regression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9" y="60885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6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00072"/>
              </p:ext>
            </p:extLst>
          </p:nvPr>
        </p:nvGraphicFramePr>
        <p:xfrm>
          <a:off x="994888" y="2046524"/>
          <a:ext cx="3049050" cy="352772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1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x(hour)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y(score)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9</a:t>
                      </a:r>
                      <a:endParaRPr lang="ko-KR" altLang="en-US" sz="36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90</a:t>
                      </a:r>
                      <a:endParaRPr lang="ko-KR" altLang="en-US" sz="36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8</a:t>
                      </a:r>
                      <a:endParaRPr lang="ko-KR" altLang="en-US" sz="36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80</a:t>
                      </a:r>
                      <a:endParaRPr lang="ko-KR" altLang="en-US" sz="36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4</a:t>
                      </a:r>
                      <a:endParaRPr lang="ko-KR" altLang="en-US" sz="36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40</a:t>
                      </a:r>
                      <a:endParaRPr lang="ko-KR" altLang="en-US" sz="36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2</a:t>
                      </a:r>
                      <a:endParaRPr lang="ko-KR" altLang="en-US" sz="36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20</a:t>
                      </a:r>
                      <a:endParaRPr lang="ko-KR" altLang="en-US" sz="36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7633" y="1087819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선형 회귀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85147" y="3190259"/>
            <a:ext cx="3449955" cy="95849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7</a:t>
            </a:r>
            <a:r>
              <a:rPr lang="ko-KR" altLang="en-US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시간 공부 할 경우 </a:t>
            </a:r>
            <a:endParaRPr lang="en-US" altLang="ko-KR" sz="28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 defTabSz="957818"/>
            <a:r>
              <a:rPr lang="ko-KR" altLang="en-US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성적은 몇 점 일까</a:t>
            </a:r>
            <a:r>
              <a:rPr lang="en-US" altLang="ko-KR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?</a:t>
            </a:r>
            <a:endParaRPr lang="en-US" altLang="ko-KR" sz="28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90788" y="5609419"/>
            <a:ext cx="2445297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시험성적 데이터</a:t>
            </a: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907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64" y="42916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Linear Regression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9" y="608849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59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23549" y="1087815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시험 성적 데이터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66226"/>
              </p:ext>
            </p:extLst>
          </p:nvPr>
        </p:nvGraphicFramePr>
        <p:xfrm>
          <a:off x="3660900" y="1111015"/>
          <a:ext cx="4573404" cy="438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1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1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1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1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15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1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15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86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6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6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6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99454"/>
              </p:ext>
            </p:extLst>
          </p:nvPr>
        </p:nvGraphicFramePr>
        <p:xfrm>
          <a:off x="492730" y="2032877"/>
          <a:ext cx="2179792" cy="2893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898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98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3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x(hour)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y(score)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9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90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8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80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0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4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40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2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20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 flipV="1">
            <a:off x="3650638" y="764275"/>
            <a:ext cx="0" cy="47053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643381" y="5482531"/>
            <a:ext cx="4885426" cy="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26157" y="5463149"/>
            <a:ext cx="34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0</a:t>
            </a:r>
            <a:endParaRPr lang="en-US" altLang="ko-KR" sz="2000" b="1" dirty="0" smtClean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9382" y="5476797"/>
            <a:ext cx="34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6369" y="5476797"/>
            <a:ext cx="34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2000" b="1" dirty="0" smtClean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7525" y="5476797"/>
            <a:ext cx="34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20587" y="5476797"/>
            <a:ext cx="42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11712" y="4332094"/>
            <a:ext cx="55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11712" y="3339387"/>
            <a:ext cx="55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40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11712" y="2372152"/>
            <a:ext cx="55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60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11712" y="1426576"/>
            <a:ext cx="59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80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63237" y="1168139"/>
            <a:ext cx="4518882" cy="42950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527533" y="4388896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552315" y="3396146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593020" y="1472124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084631" y="971813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081115" y="1952642"/>
            <a:ext cx="286391" cy="2872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3673675" y="2082603"/>
            <a:ext cx="3550619" cy="0"/>
          </a:xfrm>
          <a:prstGeom prst="line">
            <a:avLst/>
          </a:prstGeom>
          <a:ln w="571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6242" y="1896196"/>
            <a:ext cx="55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000" b="1" dirty="0" smtClean="0"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70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9582" y="4737338"/>
            <a:ext cx="808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400" b="1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x</a:t>
            </a:r>
            <a:endParaRPr lang="en-US" altLang="ko-KR" sz="2400" b="1" dirty="0" smtClean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defTabSz="957818"/>
            <a:r>
              <a:rPr lang="en-US" altLang="ko-KR" sz="16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(hour)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26381" y="735088"/>
            <a:ext cx="792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4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y</a:t>
            </a:r>
          </a:p>
          <a:p>
            <a:pPr algn="ctr" defTabSz="957818"/>
            <a:r>
              <a:rPr lang="en-US" altLang="ko-KR" sz="1600" b="1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(score)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28170" y="2631998"/>
            <a:ext cx="2772338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40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y = ax + b</a:t>
            </a:r>
            <a:endParaRPr lang="en-US" altLang="ko-KR" sz="40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6824" y="3458857"/>
            <a:ext cx="2915848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40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y = 10x + 0</a:t>
            </a:r>
            <a:endParaRPr lang="en-US" altLang="ko-KR" sz="40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71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7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58" y="4290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Linear Regression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9" y="60883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47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2267744" y="692726"/>
            <a:ext cx="4494017" cy="1204715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72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y = </a:t>
            </a:r>
            <a:r>
              <a:rPr lang="en-US" altLang="ko-KR" sz="7200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wx</a:t>
            </a:r>
            <a:r>
              <a:rPr lang="en-US" altLang="ko-KR" sz="72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+ b</a:t>
            </a:r>
            <a:endParaRPr lang="en-US" altLang="ko-KR" sz="72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0852" y="908720"/>
                <a:ext cx="80996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bg1"/>
                    </a:solidFill>
                    <a:latin typeface="나눔스퀘어 Bold" pitchFamily="50" charset="-127"/>
                    <a:ea typeface="나눔스퀘어 Bold" pitchFamily="50" charset="-127"/>
                  </a:rPr>
                  <a:t>y </a:t>
                </a:r>
                <a:r>
                  <a:rPr lang="en-US" altLang="ko-KR" sz="4000" dirty="0">
                    <a:solidFill>
                      <a:prstClr val="white"/>
                    </a:solidFill>
                    <a:latin typeface="나눔스퀘어 Bold" pitchFamily="50" charset="-127"/>
                    <a:ea typeface="나눔스퀘어 Bold" pitchFamily="50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40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rPr>
                      <m:t>+</m:t>
                    </m:r>
                    <m:r>
                      <a:rPr lang="en-US" altLang="ko-KR" sz="4000" b="0" i="1" dirty="0" smtClean="0">
                        <a:solidFill>
                          <a:schemeClr val="bg1"/>
                        </a:solidFill>
                        <a:latin typeface="Cambria Math"/>
                        <a:ea typeface="나눔스퀘어 Bold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4000" dirty="0" smtClean="0">
                    <a:solidFill>
                      <a:schemeClr val="bg1"/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en-US" altLang="ko-KR" sz="4000" dirty="0" smtClean="0">
                    <a:solidFill>
                      <a:schemeClr val="bg1"/>
                    </a:solidFill>
                    <a:latin typeface="나눔스퀘어 Bold" pitchFamily="50" charset="-127"/>
                    <a:ea typeface="나눔스퀘어 Bold" pitchFamily="50" charset="-127"/>
                  </a:rPr>
                  <a:t>+ </a:t>
                </a:r>
                <a:r>
                  <a:rPr lang="en-US" altLang="ko-KR" sz="4000" dirty="0" smtClean="0">
                    <a:solidFill>
                      <a:prstClr val="white"/>
                    </a:solidFill>
                    <a:latin typeface="나눔스퀘어 Bold" pitchFamily="50" charset="-127"/>
                    <a:ea typeface="나눔스퀘어 Bold" pitchFamily="50" charset="-127"/>
                  </a:rPr>
                  <a:t>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altLang="ko-KR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ko-KR" altLang="en-US" sz="4000" dirty="0">
                    <a:solidFill>
                      <a:schemeClr val="bg1"/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en-US" altLang="ko-KR" sz="4000" dirty="0" smtClean="0">
                    <a:solidFill>
                      <a:schemeClr val="bg1"/>
                    </a:solidFill>
                    <a:latin typeface="나눔스퀘어 Bold" pitchFamily="50" charset="-127"/>
                    <a:ea typeface="나눔스퀘어 Bold" pitchFamily="50" charset="-127"/>
                  </a:rPr>
                  <a:t>+ b</a:t>
                </a:r>
                <a:endParaRPr lang="ko-KR" altLang="en-US" sz="40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1" y="908720"/>
                <a:ext cx="8099635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2634"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593523" y="1916862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모델 </a:t>
            </a:r>
            <a:r>
              <a:rPr lang="ko-KR" altLang="en-US" sz="2800" dirty="0" err="1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파라미터</a:t>
            </a:r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(Model Parameter)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9592" y="2996982"/>
            <a:ext cx="8244408" cy="83538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w :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가중치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계수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b :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절편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편향</a:t>
            </a: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75" y="3981543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하이퍼파라미</a:t>
            </a:r>
            <a:r>
              <a:rPr lang="ko-KR" altLang="en-US" sz="280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터</a:t>
            </a:r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2800" dirty="0" err="1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HyperParameter</a:t>
            </a:r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606" y="4537863"/>
            <a:ext cx="8244409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모델 학습 전에 사람이 직접 지정해 주어야 하는 </a:t>
            </a:r>
            <a:r>
              <a:rPr lang="ko-KR" altLang="en-US" sz="2400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파라미터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9592" y="2492926"/>
            <a:ext cx="824440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모델이 학습하며 스스로 찾아내는 </a:t>
            </a:r>
            <a:r>
              <a:rPr lang="ko-KR" altLang="en-US" sz="2400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파라미터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607" y="5051211"/>
            <a:ext cx="8244409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knn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에서 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645797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24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3235842" y="3987473"/>
            <a:ext cx="0" cy="69673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H="1">
            <a:off x="3522245" y="3166035"/>
            <a:ext cx="1" cy="12965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94854" y="42896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Linear Regression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9" y="608829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39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화살표 연결선 13"/>
          <p:cNvCxnSpPr/>
          <p:nvPr/>
        </p:nvCxnSpPr>
        <p:spPr>
          <a:xfrm flipH="1" flipV="1">
            <a:off x="1571531" y="2104973"/>
            <a:ext cx="7262" cy="383484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571533" y="5952751"/>
            <a:ext cx="4885426" cy="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379050" y="3022448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93686" y="3174848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47686" y="3462051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092659" y="3884792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713817" y="4445361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97897" y="4581538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06268" y="4738202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57012" y="3752933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727864" y="4739254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541092" y="5382974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0117" y="1672925"/>
            <a:ext cx="79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4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4741" y="5631653"/>
            <a:ext cx="79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en-US" altLang="ko-KR" sz="24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x</a:t>
            </a: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95886" y="2751347"/>
            <a:ext cx="5158501" cy="3098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379050" y="5026474"/>
            <a:ext cx="286391" cy="287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54553" y="2260302"/>
            <a:ext cx="1397767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예측 값</a:t>
            </a: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06554" y="2489178"/>
            <a:ext cx="134942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타깃 값</a:t>
            </a: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42" name="직선 연결선 41"/>
          <p:cNvCxnSpPr>
            <a:endCxn id="27" idx="0"/>
          </p:cNvCxnSpPr>
          <p:nvPr/>
        </p:nvCxnSpPr>
        <p:spPr>
          <a:xfrm>
            <a:off x="4850084" y="3728883"/>
            <a:ext cx="6918" cy="71645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498564" y="3562348"/>
            <a:ext cx="1031359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오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7633" y="1087819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MSE(Mean Squared Error)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5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45" grpId="0" animBg="1"/>
      <p:bldP spid="38" grpId="0"/>
      <p:bldP spid="39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8819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9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507616" y="1087785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장단점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4423" y="1983878"/>
            <a:ext cx="7712238" cy="1204715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특성이 많은 데이터 세트라면 훌륭한 성능을 낼 수 있다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모델의 복잡도를 제어할 방법이 없어 과대적합 되기 쉽다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4377910" y="3380932"/>
            <a:ext cx="445264" cy="5086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4423" y="4043081"/>
            <a:ext cx="771223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모델 정규화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(Regularization)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을 통해 과대적합을 제어한다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94854" y="42896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Linear Regression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3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4" y="60880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17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507610" y="1087773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정규화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0337" y="1983866"/>
            <a:ext cx="7800423" cy="33591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가중치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(w)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의 값을 조정하여 제약을 주는 것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L1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규제 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: Lasso</a:t>
            </a:r>
          </a:p>
          <a:p>
            <a:pPr defTabSz="957818"/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   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w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의 모든 원소에 똑같은 힘으로 규제를 적용하는 방법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defTabSz="957818"/>
            <a:r>
              <a:rPr lang="en-US" altLang="ko-KR" sz="2000" dirty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     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특정 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계수들은 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0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이 됨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        </a:t>
            </a:r>
            <a:endParaRPr lang="en-US" altLang="ko-KR" sz="2000" dirty="0" smtClean="0">
              <a:solidFill>
                <a:srgbClr val="FFC000">
                  <a:lumMod val="60000"/>
                  <a:lumOff val="40000"/>
                </a:srgb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en-US" altLang="ko-KR" sz="2000" dirty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     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특성선택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(Feature Selection)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이 자동으로 이루어진다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L2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규제 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: Ridge</a:t>
            </a:r>
          </a:p>
          <a:p>
            <a:pPr defTabSz="957818"/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  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w</a:t>
            </a:r>
            <a:r>
              <a:rPr lang="ko-KR" altLang="en-US" sz="2000" dirty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의 모든 원소에 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골고루 </a:t>
            </a:r>
            <a:r>
              <a:rPr lang="ko-KR" altLang="en-US" sz="2000" dirty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규제를 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적용하여 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0</a:t>
            </a:r>
            <a:r>
              <a:rPr lang="ko-KR" altLang="en-US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에 가깝게 만든다</a:t>
            </a:r>
            <a:r>
              <a:rPr lang="en-US" altLang="ko-KR" sz="20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en-US" altLang="ko-KR" sz="2000" dirty="0">
              <a:solidFill>
                <a:srgbClr val="FFC000">
                  <a:lumMod val="60000"/>
                  <a:lumOff val="40000"/>
                </a:srgb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94854" y="42896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Linear Regression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5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285</Words>
  <Application>Microsoft Office PowerPoint</Application>
  <PresentationFormat>화면 슬라이드 쇼(4:3)</PresentationFormat>
  <Paragraphs>92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7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4_Office 테마</vt:lpstr>
      <vt:lpstr>Office 테마</vt:lpstr>
      <vt:lpstr>1_Office 테마</vt:lpstr>
      <vt:lpstr>2_Office 테마</vt:lpstr>
      <vt:lpstr>3_Office 테마</vt:lpstr>
      <vt:lpstr>5_Office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Jang</dc:creator>
  <cp:lastModifiedBy>Jin Jang</cp:lastModifiedBy>
  <cp:revision>14</cp:revision>
  <dcterms:created xsi:type="dcterms:W3CDTF">2019-02-07T03:35:45Z</dcterms:created>
  <dcterms:modified xsi:type="dcterms:W3CDTF">2019-03-24T06:27:39Z</dcterms:modified>
</cp:coreProperties>
</file>