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1"/>
  </p:notesMasterIdLst>
  <p:sldIdLst>
    <p:sldId id="257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4C645-18F1-49F0-A85C-B627690C514A}" type="datetimeFigureOut">
              <a:rPr lang="ko-KR" altLang="en-US" smtClean="0"/>
              <a:t>2019-03-24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181A-6E6C-4D11-AB95-08C6FFB5AE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36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47C7E-1472-4BF0-91C5-FA0EC5F31E2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7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12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47457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7752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716" y="36520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92" y="36520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80205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1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19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6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8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0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1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06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79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7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106281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49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2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5" y="365145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61" y="36514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98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55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43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0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6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9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9545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8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6907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50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4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82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54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82930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43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76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43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6303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84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3" y="365141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9" y="365141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7844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9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2814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40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92" y="1709750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92" y="4589473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420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752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65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6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28376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9396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37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742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37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747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155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80" y="365135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6" y="365135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80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387600"/>
          </a:xfrm>
        </p:spPr>
        <p:txBody>
          <a:bodyPr anchor="b"/>
          <a:lstStyle>
            <a:lvl1pPr algn="ctr"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41"/>
            <a:ext cx="6858000" cy="1655761"/>
          </a:xfrm>
        </p:spPr>
        <p:txBody>
          <a:bodyPr/>
          <a:lstStyle>
            <a:lvl1pPr marL="0" indent="0" algn="ctr">
              <a:buNone/>
              <a:defRPr sz="2500"/>
            </a:lvl1pPr>
            <a:lvl2pPr marL="478909" indent="0" algn="ctr">
              <a:buNone/>
              <a:defRPr sz="2100"/>
            </a:lvl2pPr>
            <a:lvl3pPr marL="957818" indent="0" algn="ctr">
              <a:buNone/>
              <a:defRPr sz="1900"/>
            </a:lvl3pPr>
            <a:lvl4pPr marL="1436726" indent="0" algn="ctr">
              <a:buNone/>
              <a:defRPr sz="1800"/>
            </a:lvl4pPr>
            <a:lvl5pPr marL="1915635" indent="0" algn="ctr">
              <a:buNone/>
              <a:defRPr sz="1800"/>
            </a:lvl5pPr>
            <a:lvl6pPr marL="2394545" indent="0" algn="ctr">
              <a:buNone/>
              <a:defRPr sz="1800"/>
            </a:lvl6pPr>
            <a:lvl7pPr marL="2873453" indent="0" algn="ctr">
              <a:buNone/>
              <a:defRPr sz="1800"/>
            </a:lvl7pPr>
            <a:lvl8pPr marL="3352362" indent="0" algn="ctr">
              <a:buNone/>
              <a:defRPr sz="1800"/>
            </a:lvl8pPr>
            <a:lvl9pPr marL="3831270" indent="0" algn="ctr">
              <a:buNone/>
              <a:defRPr sz="18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323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955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9" y="1709742"/>
            <a:ext cx="7886700" cy="2852737"/>
          </a:xfrm>
        </p:spPr>
        <p:txBody>
          <a:bodyPr anchor="b"/>
          <a:lstStyle>
            <a:lvl1pPr>
              <a:defRPr sz="6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9" y="4589465"/>
            <a:ext cx="7886700" cy="1500187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47890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78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4367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19156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3945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28734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35236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38312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993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1" y="1825625"/>
            <a:ext cx="38862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18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365128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4" y="365129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909" indent="0">
              <a:buNone/>
              <a:defRPr sz="2100" b="1"/>
            </a:lvl2pPr>
            <a:lvl3pPr marL="957818" indent="0">
              <a:buNone/>
              <a:defRPr sz="1900" b="1"/>
            </a:lvl3pPr>
            <a:lvl4pPr marL="1436726" indent="0">
              <a:buNone/>
              <a:defRPr sz="1800" b="1"/>
            </a:lvl4pPr>
            <a:lvl5pPr marL="1915635" indent="0">
              <a:buNone/>
              <a:defRPr sz="1800" b="1"/>
            </a:lvl5pPr>
            <a:lvl6pPr marL="2394545" indent="0">
              <a:buNone/>
              <a:defRPr sz="1800" b="1"/>
            </a:lvl6pPr>
            <a:lvl7pPr marL="2873453" indent="0">
              <a:buNone/>
              <a:defRPr sz="1800" b="1"/>
            </a:lvl7pPr>
            <a:lvl8pPr marL="3352362" indent="0">
              <a:buNone/>
              <a:defRPr sz="1800" b="1"/>
            </a:lvl8pPr>
            <a:lvl9pPr marL="3831270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7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74519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875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359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324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42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2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515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6328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7"/>
            <a:ext cx="1971675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2" y="36512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355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919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2" y="987509"/>
            <a:ext cx="4629150" cy="4873625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901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5" y="457201"/>
            <a:ext cx="2949178" cy="1600200"/>
          </a:xfrm>
        </p:spPr>
        <p:txBody>
          <a:bodyPr anchor="b"/>
          <a:lstStyle>
            <a:lvl1pPr>
              <a:defRPr sz="33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2" y="987509"/>
            <a:ext cx="4629150" cy="4873625"/>
          </a:xfrm>
        </p:spPr>
        <p:txBody>
          <a:bodyPr/>
          <a:lstStyle>
            <a:lvl1pPr marL="0" indent="0">
              <a:buNone/>
              <a:defRPr sz="3300"/>
            </a:lvl1pPr>
            <a:lvl2pPr marL="478909" indent="0">
              <a:buNone/>
              <a:defRPr sz="2900"/>
            </a:lvl2pPr>
            <a:lvl3pPr marL="957818" indent="0">
              <a:buNone/>
              <a:defRPr sz="2500"/>
            </a:lvl3pPr>
            <a:lvl4pPr marL="1436726" indent="0">
              <a:buNone/>
              <a:defRPr sz="2100"/>
            </a:lvl4pPr>
            <a:lvl5pPr marL="1915635" indent="0">
              <a:buNone/>
              <a:defRPr sz="2100"/>
            </a:lvl5pPr>
            <a:lvl6pPr marL="2394545" indent="0">
              <a:buNone/>
              <a:defRPr sz="2100"/>
            </a:lvl6pPr>
            <a:lvl7pPr marL="2873453" indent="0">
              <a:buNone/>
              <a:defRPr sz="2100"/>
            </a:lvl7pPr>
            <a:lvl8pPr marL="3352362" indent="0">
              <a:buNone/>
              <a:defRPr sz="2100"/>
            </a:lvl8pPr>
            <a:lvl9pPr marL="3831270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5" y="2057401"/>
            <a:ext cx="2949178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78909" indent="0">
              <a:buNone/>
              <a:defRPr sz="1400"/>
            </a:lvl2pPr>
            <a:lvl3pPr marL="957818" indent="0">
              <a:buNone/>
              <a:defRPr sz="1300"/>
            </a:lvl3pPr>
            <a:lvl4pPr marL="1436726" indent="0">
              <a:buNone/>
              <a:defRPr sz="1100"/>
            </a:lvl4pPr>
            <a:lvl5pPr marL="1915635" indent="0">
              <a:buNone/>
              <a:defRPr sz="1100"/>
            </a:lvl5pPr>
            <a:lvl6pPr marL="2394545" indent="0">
              <a:buNone/>
              <a:defRPr sz="1100"/>
            </a:lvl6pPr>
            <a:lvl7pPr marL="2873453" indent="0">
              <a:buNone/>
              <a:defRPr sz="1100"/>
            </a:lvl7pPr>
            <a:lvl8pPr marL="3352362" indent="0">
              <a:buNone/>
              <a:defRPr sz="1100"/>
            </a:lvl8pPr>
            <a:lvl9pPr marL="3831270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3090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43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43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43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7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7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6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6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6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6" y="6356367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0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5" y="365129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5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5" y="6356361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3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0" cy="1325563"/>
          </a:xfrm>
          <a:prstGeom prst="rect">
            <a:avLst/>
          </a:prstGeom>
        </p:spPr>
        <p:txBody>
          <a:bodyPr vert="horz" lIns="95781" tIns="47892" rIns="95781" bIns="4789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9"/>
          </a:xfrm>
          <a:prstGeom prst="rect">
            <a:avLst/>
          </a:prstGeom>
        </p:spPr>
        <p:txBody>
          <a:bodyPr vert="horz" lIns="95781" tIns="47892" rIns="95781" bIns="4789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2019-03-24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5781" tIns="47892" rIns="95781" bIns="478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57818"/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957818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5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57818" rtl="0" eaLnBrk="1" latinLnBrk="1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454" indent="-239454" algn="l" defTabSz="957818" rtl="0" eaLnBrk="1" latinLnBrk="1" hangingPunct="1">
        <a:lnSpc>
          <a:spcPct val="90000"/>
        </a:lnSpc>
        <a:spcBef>
          <a:spcPts val="104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6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273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181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508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99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07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16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724" indent="-239454" algn="l" defTabSz="957818" rtl="0" eaLnBrk="1" latinLnBrk="1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09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18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26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3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45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453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362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270" algn="l" defTabSz="95781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ê´ë ¨ ì´ë¯¸ì§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9443">
            <a:off x="4940209" y="3119402"/>
            <a:ext cx="1133962" cy="122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84429" y="1160824"/>
            <a:ext cx="6279162" cy="927716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5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263213" y="4838928"/>
            <a:ext cx="2552700" cy="647700"/>
          </a:xfrm>
          <a:prstGeom prst="roundRect">
            <a:avLst>
              <a:gd name="adj" fmla="val 50000"/>
            </a:avLst>
          </a:prstGeom>
          <a:solidFill>
            <a:srgbClr val="21242D"/>
          </a:solidFill>
          <a:ln>
            <a:noFill/>
          </a:ln>
          <a:effectLst>
            <a:outerShdw blurRad="1905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781" tIns="47892" rIns="95781" bIns="47892" rtlCol="0" anchor="ctr"/>
          <a:lstStyle/>
          <a:p>
            <a:pPr algn="ctr" defTabSz="957818"/>
            <a:r>
              <a:rPr lang="en-US" altLang="ko-KR" sz="2500" dirty="0">
                <a:solidFill>
                  <a:prstClr val="white">
                    <a:lumMod val="95000"/>
                  </a:prst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START</a:t>
            </a:r>
            <a:endParaRPr lang="ko-KR" altLang="en-US" sz="2500" dirty="0">
              <a:solidFill>
                <a:prstClr val="white">
                  <a:lumMod val="95000"/>
                </a:prst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3802">
            <a:off x="2995371" y="3041287"/>
            <a:ext cx="1249710" cy="1353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091">
            <a:off x="4354049" y="3441174"/>
            <a:ext cx="539922" cy="5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436674" y="2180509"/>
            <a:ext cx="6374680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sz="2400" dirty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Chapter </a:t>
            </a:r>
            <a:r>
              <a:rPr lang="en-US" altLang="ko-KR" sz="24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4-1</a:t>
            </a:r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교차검증</a:t>
            </a:r>
            <a:endParaRPr lang="en-US" altLang="ko-KR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14942" y="5941497"/>
            <a:ext cx="2007336" cy="787987"/>
            <a:chOff x="7340578" y="4421749"/>
            <a:chExt cx="1625391" cy="588972"/>
          </a:xfrm>
        </p:grpSpPr>
        <p:pic>
          <p:nvPicPr>
            <p:cNvPr id="9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0904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52" y="4289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Cross validation(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교차검증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2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35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직사각형 1"/>
          <p:cNvSpPr/>
          <p:nvPr/>
        </p:nvSpPr>
        <p:spPr>
          <a:xfrm>
            <a:off x="593508" y="2874014"/>
            <a:ext cx="3201280" cy="2306471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Train </a:t>
            </a:r>
          </a:p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  <a:endParaRPr lang="ko-KR" altLang="en-US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5482" y="2874004"/>
            <a:ext cx="2034120" cy="2306473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Test </a:t>
            </a:r>
          </a:p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  <a:endParaRPr lang="ko-KR" altLang="en-US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11199" y="1600265"/>
            <a:ext cx="1165898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학</a:t>
            </a:r>
            <a:r>
              <a:rPr lang="ko-KR" altLang="en-US" sz="32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습</a:t>
            </a:r>
            <a:endParaRPr lang="en-US" altLang="ko-KR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992581" y="2259856"/>
            <a:ext cx="403134" cy="5459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98489" y="1600265"/>
            <a:ext cx="1148110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평</a:t>
            </a:r>
            <a:r>
              <a:rPr lang="ko-KR" altLang="en-US" sz="32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가</a:t>
            </a:r>
            <a:endParaRPr lang="en-US" altLang="ko-KR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7070979" y="2259856"/>
            <a:ext cx="403134" cy="5459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23937" y="2874014"/>
            <a:ext cx="2200293" cy="2306471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Validation </a:t>
            </a:r>
          </a:p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Data</a:t>
            </a:r>
            <a:endParaRPr lang="ko-KR" altLang="en-US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406887" y="1600265"/>
            <a:ext cx="1234374" cy="589162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ko-KR" altLang="en-US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검</a:t>
            </a:r>
            <a:r>
              <a:rPr lang="ko-KR" altLang="en-US" sz="32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증</a:t>
            </a:r>
            <a:endParaRPr lang="en-US" altLang="ko-KR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" name="아래쪽 화살표 24"/>
          <p:cNvSpPr/>
          <p:nvPr/>
        </p:nvSpPr>
        <p:spPr>
          <a:xfrm>
            <a:off x="4822507" y="2275635"/>
            <a:ext cx="403134" cy="54591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061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/>
      <p:bldP spid="3" grpId="0" animBg="1"/>
      <p:bldP spid="14" grpId="0"/>
      <p:bldP spid="20" grpId="0" animBg="1"/>
      <p:bldP spid="19" grpId="0" animBg="1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50" y="42888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Cross validation(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교차검증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9" y="608821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31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07617" y="1087787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K-fold cross-validation </a:t>
            </a:r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동작 방법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83011" y="2374714"/>
            <a:ext cx="7439218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32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Train Data</a:t>
            </a:r>
            <a:endParaRPr lang="ko-KR" altLang="en-US" sz="32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5858" y="4148925"/>
            <a:ext cx="1359172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번 세트</a:t>
            </a:r>
            <a:endParaRPr lang="ko-KR" altLang="en-US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12658" y="4148925"/>
            <a:ext cx="1359172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번 세트</a:t>
            </a:r>
            <a:endParaRPr lang="ko-KR" altLang="en-US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29458" y="4148925"/>
            <a:ext cx="1359172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번 세트</a:t>
            </a:r>
            <a:endParaRPr lang="ko-KR" altLang="en-US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446258" y="4148925"/>
            <a:ext cx="1359172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번 세트</a:t>
            </a:r>
            <a:endParaRPr lang="ko-KR" altLang="en-US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963057" y="4148925"/>
            <a:ext cx="1359172" cy="736978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r>
              <a:rPr lang="en-US" altLang="ko-KR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r>
              <a:rPr lang="ko-KR" altLang="en-US" sz="24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번 세트</a:t>
            </a:r>
            <a:endParaRPr lang="ko-KR" altLang="en-US" sz="2400" dirty="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338068" y="3370997"/>
            <a:ext cx="529113" cy="5732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5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7" y="42882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Cross validation(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교차검증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8" y="608815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25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직사각형 11"/>
          <p:cNvSpPr/>
          <p:nvPr/>
        </p:nvSpPr>
        <p:spPr>
          <a:xfrm>
            <a:off x="507614" y="1087781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K-fold cross-validation </a:t>
            </a:r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동작 방법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82533" y="1669969"/>
            <a:ext cx="7426371" cy="736978"/>
            <a:chOff x="970513" y="1828806"/>
            <a:chExt cx="8045235" cy="736978"/>
          </a:xfrm>
        </p:grpSpPr>
        <p:sp>
          <p:nvSpPr>
            <p:cNvPr id="19" name="직사각형 18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lang="ko-KR" altLang="en-US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5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82533" y="2602570"/>
            <a:ext cx="7426371" cy="736978"/>
            <a:chOff x="970513" y="1828806"/>
            <a:chExt cx="8045235" cy="736978"/>
          </a:xfrm>
        </p:grpSpPr>
        <p:sp>
          <p:nvSpPr>
            <p:cNvPr id="30" name="직사각형 29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5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795382" y="3491948"/>
            <a:ext cx="7426371" cy="736978"/>
            <a:chOff x="970513" y="1828806"/>
            <a:chExt cx="8045235" cy="736978"/>
          </a:xfrm>
        </p:grpSpPr>
        <p:sp>
          <p:nvSpPr>
            <p:cNvPr id="36" name="직사각형 35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5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795382" y="4381326"/>
            <a:ext cx="7426371" cy="736978"/>
            <a:chOff x="970513" y="1828806"/>
            <a:chExt cx="8045235" cy="736978"/>
          </a:xfrm>
        </p:grpSpPr>
        <p:sp>
          <p:nvSpPr>
            <p:cNvPr id="42" name="직사각형 41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5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82533" y="5270704"/>
            <a:ext cx="7426371" cy="736978"/>
            <a:chOff x="970513" y="1828806"/>
            <a:chExt cx="8045235" cy="736978"/>
          </a:xfrm>
        </p:grpSpPr>
        <p:sp>
          <p:nvSpPr>
            <p:cNvPr id="48" name="직사각형 47"/>
            <p:cNvSpPr/>
            <p:nvPr/>
          </p:nvSpPr>
          <p:spPr>
            <a:xfrm>
              <a:off x="9705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1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6137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2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2569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3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900113" y="1828806"/>
              <a:ext cx="1472436" cy="736978"/>
            </a:xfrm>
            <a:prstGeom prst="rect">
              <a:avLst/>
            </a:prstGeom>
            <a:solidFill>
              <a:schemeClr val="bg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4</a:t>
              </a:r>
              <a:r>
                <a:rPr lang="ko-KR" altLang="en-US" sz="2400" dirty="0" smtClean="0">
                  <a:solidFill>
                    <a:prstClr val="white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543312" y="1828806"/>
              <a:ext cx="1472436" cy="736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57818"/>
              <a:r>
                <a:rPr lang="en-US" altLang="ko-KR" sz="2400" dirty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5</a:t>
              </a:r>
              <a:r>
                <a:rPr lang="ko-KR" altLang="en-US" sz="2400" dirty="0" smtClean="0">
                  <a:solidFill>
                    <a:prstClr val="black"/>
                  </a:solidFill>
                  <a:latin typeface="나눔고딕 ExtraBold" pitchFamily="50" charset="-127"/>
                  <a:ea typeface="나눔고딕 ExtraBold" pitchFamily="50" charset="-127"/>
                </a:rPr>
                <a:t>번 세트</a:t>
              </a:r>
              <a:endParaRPr lang="ko-KR" altLang="en-US" sz="2400" dirty="0">
                <a:solidFill>
                  <a:prstClr val="black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267937" y="1642674"/>
            <a:ext cx="5966414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288434" y="1801951"/>
            <a:ext cx="888304" cy="466051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 smtClean="0">
                <a:solidFill>
                  <a:srgbClr val="FF0000"/>
                </a:solidFill>
                <a:latin typeface="나눔고딕 ExtraBold" pitchFamily="50" charset="-127"/>
                <a:ea typeface="나눔고딕 ExtraBold" pitchFamily="50" charset="-127"/>
              </a:rPr>
              <a:t>train</a:t>
            </a:r>
            <a:endParaRPr lang="en-US" altLang="ko-KR" sz="2400" dirty="0">
              <a:solidFill>
                <a:srgbClr val="FF000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2529" y="1642673"/>
            <a:ext cx="1359172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5496" y="1801951"/>
            <a:ext cx="817578" cy="466051"/>
          </a:xfrm>
          <a:prstGeom prst="rect">
            <a:avLst/>
          </a:prstGeom>
          <a:ln>
            <a:noFill/>
          </a:ln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400" dirty="0" smtClean="0">
                <a:solidFill>
                  <a:srgbClr val="00B0F0"/>
                </a:solidFill>
                <a:latin typeface="나눔고딕 ExtraBold" pitchFamily="50" charset="-127"/>
                <a:ea typeface="나눔고딕 ExtraBold" pitchFamily="50" charset="-127"/>
              </a:rPr>
              <a:t>test</a:t>
            </a:r>
            <a:endParaRPr lang="en-US" altLang="ko-KR" sz="2400" dirty="0">
              <a:solidFill>
                <a:srgbClr val="00B0F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82377" y="2568842"/>
            <a:ext cx="1359172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82528" y="2582490"/>
            <a:ext cx="1359172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816130" y="2575274"/>
            <a:ext cx="4405619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2533" y="3464652"/>
            <a:ext cx="2902961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828976" y="3464652"/>
            <a:ext cx="1359172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343733" y="3478695"/>
            <a:ext cx="2865166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82533" y="4367678"/>
            <a:ext cx="4392771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345776" y="4354030"/>
            <a:ext cx="1359172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849727" y="4367678"/>
            <a:ext cx="1359172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845625" y="5243408"/>
            <a:ext cx="1359172" cy="79157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64541" y="5270704"/>
            <a:ext cx="5940413" cy="79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1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F4553"/>
            </a:gs>
            <a:gs pos="98246">
              <a:srgbClr val="3A404E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194843" y="42874"/>
            <a:ext cx="7949157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Cross validation(</a:t>
            </a:r>
            <a:r>
              <a:rPr lang="ko-KR" altLang="en-US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교차검증</a:t>
            </a:r>
            <a:r>
              <a:rPr lang="en-US" altLang="ko-KR" sz="280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en-US" altLang="ko-KR" sz="28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1165094" y="608807"/>
            <a:ext cx="7978907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57818"/>
            <a:endParaRPr lang="ko-KR" altLang="en-US" sz="1900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963"/>
            <a:ext cx="1187016" cy="6507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95781" tIns="47892" rIns="95781" bIns="47892">
            <a:spAutoFit/>
          </a:bodyPr>
          <a:lstStyle/>
          <a:p>
            <a:pPr algn="ctr" defTabSz="957818"/>
            <a:r>
              <a:rPr lang="en-US" altLang="ko-KR" dirty="0" smtClean="0">
                <a:solidFill>
                  <a:srgbClr val="44546A">
                    <a:lumMod val="75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Machine Learning</a:t>
            </a:r>
            <a:endParaRPr lang="en-US" altLang="ko-KR" dirty="0">
              <a:solidFill>
                <a:srgbClr val="44546A">
                  <a:lumMod val="75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014942" y="5941417"/>
            <a:ext cx="2007336" cy="787987"/>
            <a:chOff x="7340578" y="4421749"/>
            <a:chExt cx="1625391" cy="588972"/>
          </a:xfrm>
        </p:grpSpPr>
        <p:pic>
          <p:nvPicPr>
            <p:cNvPr id="16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619"/>
            <a:stretch/>
          </p:blipFill>
          <p:spPr bwMode="auto">
            <a:xfrm>
              <a:off x="7340578" y="4421749"/>
              <a:ext cx="508266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HHD\Downloads\인재개발원로고_가로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89"/>
            <a:stretch/>
          </p:blipFill>
          <p:spPr bwMode="auto">
            <a:xfrm>
              <a:off x="7853082" y="4421749"/>
              <a:ext cx="1112887" cy="58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직사각형 9"/>
          <p:cNvSpPr/>
          <p:nvPr/>
        </p:nvSpPr>
        <p:spPr>
          <a:xfrm>
            <a:off x="862396" y="2077521"/>
            <a:ext cx="7598036" cy="3051374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marL="514350" indent="-51435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데이터의 여러 부분을 학습하고 평가해서 일반화 성능을 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 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측정하기 때문에 안정적이고 정확하다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514350" indent="-514350" defTabSz="957818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514350" indent="-51435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데이터 세트 크기가 충분하지 않은 경우에도 유용하게 사용 가능하다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514350" indent="-514350" defTabSz="957818">
              <a:buFont typeface="Arial" panose="020B0604020202020204" pitchFamily="34" charset="0"/>
              <a:buChar char="•"/>
            </a:pP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marL="514350" indent="-514350" defTabSz="957818">
              <a:buFont typeface="Arial" panose="020B0604020202020204" pitchFamily="34" charset="0"/>
              <a:buChar char="•"/>
            </a:pP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여러 번 학습하고 평가하는 과정을 거치기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때문에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defTabSz="957818"/>
            <a:r>
              <a:rPr lang="en-US" altLang="ko-KR" sz="2400" dirty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     </a:t>
            </a:r>
            <a:r>
              <a:rPr lang="ko-KR" altLang="en-US" sz="2400" dirty="0" err="1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계산량이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 smtClean="0">
                <a:solidFill>
                  <a:prstClr val="white"/>
                </a:solidFill>
                <a:latin typeface="나눔스퀘어 Bold" pitchFamily="50" charset="-127"/>
                <a:ea typeface="나눔스퀘어 Bold" pitchFamily="50" charset="-127"/>
              </a:rPr>
              <a:t>많아진다</a:t>
            </a:r>
            <a:endParaRPr lang="en-US" altLang="ko-KR" sz="2400" dirty="0" smtClean="0">
              <a:solidFill>
                <a:prstClr val="white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7610" y="1087773"/>
            <a:ext cx="6507333" cy="527607"/>
          </a:xfrm>
          <a:prstGeom prst="rect">
            <a:avLst/>
          </a:prstGeom>
        </p:spPr>
        <p:txBody>
          <a:bodyPr wrap="square" lIns="95781" tIns="47892" rIns="95781" bIns="47892">
            <a:spAutoFit/>
          </a:bodyPr>
          <a:lstStyle/>
          <a:p>
            <a:pPr defTabSz="957818"/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Cross-validation </a:t>
            </a:r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장</a:t>
            </a:r>
            <a:r>
              <a:rPr lang="en-US" altLang="ko-KR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2800" dirty="0" smtClean="0">
                <a:solidFill>
                  <a:srgbClr val="FFC000">
                    <a:lumMod val="60000"/>
                    <a:lumOff val="40000"/>
                  </a:srgbClr>
                </a:solidFill>
                <a:latin typeface="나눔고딕 ExtraBold" pitchFamily="50" charset="-127"/>
                <a:ea typeface="나눔고딕 ExtraBold" pitchFamily="50" charset="-127"/>
              </a:rPr>
              <a:t>단점</a:t>
            </a:r>
            <a:endParaRPr lang="en-US" altLang="ko-KR" sz="2800" dirty="0">
              <a:solidFill>
                <a:srgbClr val="FFC000">
                  <a:lumMod val="60000"/>
                  <a:lumOff val="40000"/>
                </a:srgb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04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186</Words>
  <Application>Microsoft Office PowerPoint</Application>
  <PresentationFormat>화면 슬라이드 쇼(4:3)</PresentationFormat>
  <Paragraphs>67</Paragraphs>
  <Slides>5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5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4_Office 테마</vt:lpstr>
      <vt:lpstr>Office 테마</vt:lpstr>
      <vt:lpstr>1_Office 테마</vt:lpstr>
      <vt:lpstr>2_Office 테마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Jang</dc:creator>
  <cp:lastModifiedBy>Jin Jang</cp:lastModifiedBy>
  <cp:revision>16</cp:revision>
  <dcterms:created xsi:type="dcterms:W3CDTF">2019-02-07T03:35:45Z</dcterms:created>
  <dcterms:modified xsi:type="dcterms:W3CDTF">2019-03-24T06:46:33Z</dcterms:modified>
</cp:coreProperties>
</file>