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96" r:id="rId3"/>
    <p:sldId id="313" r:id="rId4"/>
    <p:sldId id="317" r:id="rId5"/>
    <p:sldId id="315" r:id="rId6"/>
    <p:sldId id="314" r:id="rId7"/>
    <p:sldId id="316" r:id="rId8"/>
    <p:sldId id="319" r:id="rId9"/>
    <p:sldId id="320" r:id="rId10"/>
    <p:sldId id="321" r:id="rId11"/>
    <p:sldId id="318" r:id="rId12"/>
    <p:sldId id="326" r:id="rId13"/>
    <p:sldId id="327" r:id="rId14"/>
    <p:sldId id="325" r:id="rId15"/>
    <p:sldId id="323" r:id="rId16"/>
    <p:sldId id="324" r:id="rId17"/>
    <p:sldId id="328" r:id="rId18"/>
    <p:sldId id="332" r:id="rId19"/>
    <p:sldId id="333" r:id="rId20"/>
    <p:sldId id="334" r:id="rId21"/>
    <p:sldId id="329" r:id="rId22"/>
    <p:sldId id="330" r:id="rId23"/>
    <p:sldId id="331" r:id="rId24"/>
    <p:sldId id="266" r:id="rId25"/>
  </p:sldIdLst>
  <p:sldSz cx="12192000" cy="6858000"/>
  <p:notesSz cx="6858000" cy="9144000"/>
  <p:embeddedFontLst>
    <p:embeddedFont>
      <p:font typeface="배달의민족 주아" pitchFamily="18" charset="-127"/>
      <p:regular r:id="rId27"/>
    </p:embeddedFont>
    <p:embeddedFont>
      <p:font typeface="맑은 고딕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4B04"/>
    <a:srgbClr val="FFC000"/>
    <a:srgbClr val="323232"/>
    <a:srgbClr val="404040"/>
    <a:srgbClr val="FFFFFF"/>
    <a:srgbClr val="008DD2"/>
    <a:srgbClr val="3F3F3F"/>
    <a:srgbClr val="DFDFDF"/>
    <a:srgbClr val="3B5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995" autoAdjust="0"/>
  </p:normalViewPr>
  <p:slideViewPr>
    <p:cSldViewPr snapToGrid="0" showGuides="1">
      <p:cViewPr varScale="1">
        <p:scale>
          <a:sx n="80" d="100"/>
          <a:sy n="80" d="100"/>
        </p:scale>
        <p:origin x="-782" y="-72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26B6A-6E80-48C0-8060-3176636CDDF0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FC6D6-1823-440A-831A-C7A45644E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4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94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030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904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94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886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566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641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77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2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472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7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53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648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605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70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32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위키백과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292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52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017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783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303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948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C6D6-1823-440A-831A-C7A45644EF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9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88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5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46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741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64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1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89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04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29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89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3A7-62A6-46BA-BE52-62028FE269C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9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E93A7-62A6-46BA-BE52-62028FE269C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070C8-BB4E-420B-9D92-681E952D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1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92379" y="2151685"/>
            <a:ext cx="601305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</a:t>
            </a:r>
            <a:r>
              <a:rPr lang="ko-KR" altLang="en-US" sz="6600" dirty="0" smtClean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활용한 </a:t>
            </a:r>
            <a:endParaRPr lang="en-US" altLang="ko-KR" sz="6600" dirty="0" smtClean="0">
              <a:solidFill>
                <a:srgbClr val="FFC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6600" dirty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6600" dirty="0" smtClean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</a:t>
            </a:r>
            <a:r>
              <a:rPr lang="ko-KR" altLang="en-US" sz="6600" dirty="0" smtClean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</a:t>
            </a:r>
            <a:r>
              <a:rPr lang="ko-KR" altLang="en-US" sz="6600" dirty="0" err="1" smtClean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endParaRPr lang="ko-KR" altLang="en-US" sz="6600" dirty="0">
              <a:solidFill>
                <a:srgbClr val="FFC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85431" y="3525253"/>
            <a:ext cx="279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Crawling</a:t>
            </a:r>
            <a:endParaRPr lang="ko-KR" altLang="en-US" sz="3600" dirty="0">
              <a:solidFill>
                <a:srgbClr val="FFC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1" y="2017295"/>
            <a:ext cx="1427748" cy="142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51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7832" y="589261"/>
            <a:ext cx="7822275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8793" y="14561"/>
            <a:ext cx="790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ChromeDriver</a:t>
            </a:r>
            <a:r>
              <a:rPr lang="ko-KR" altLang="en-US" sz="36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이용한 웹 브라우저 띄우기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708" y="885722"/>
            <a:ext cx="88592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from selenium import </a:t>
            </a:r>
            <a:r>
              <a:rPr lang="en-US" altLang="ko-KR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webdriver</a:t>
            </a:r>
          </a:p>
          <a:p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from </a:t>
            </a:r>
            <a:r>
              <a:rPr lang="en-US" altLang="ko-KR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selenium.webdriver.common.keys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import Keys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5708" y="2275908"/>
            <a:ext cx="891423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#Chrome 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드라이버 생성 후 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Browser 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반환 후 실행</a:t>
            </a:r>
            <a:endParaRPr lang="en-US" altLang="ko-KR" sz="3200" dirty="0" smtClean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driver = </a:t>
            </a:r>
            <a:r>
              <a:rPr lang="en-US" altLang="ko-KR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webdriver.Chrome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200" dirty="0" err="1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chromedriver</a:t>
            </a:r>
            <a:r>
              <a:rPr lang="en-US" altLang="ko-KR" sz="32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err="1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절대경로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URL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브라우저 실행</a:t>
            </a:r>
            <a:endParaRPr lang="en-US" altLang="ko-KR" sz="3200" dirty="0" smtClean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driver.get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2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URL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브라우저 종료</a:t>
            </a:r>
            <a:endParaRPr lang="en-US" altLang="ko-KR" sz="3200" dirty="0" smtClean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driver.quit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73236" y="3560885"/>
            <a:ext cx="35734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</a:t>
            </a:r>
            <a:r>
              <a:rPr lang="ko-KR" altLang="en-US" sz="24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</a:t>
            </a:r>
            <a:r>
              <a:rPr lang="en-US" altLang="ko-KR" sz="24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같은 폴더에 위치한 경우 </a:t>
            </a:r>
            <a:endParaRPr lang="en-US" altLang="ko-KR" sz="2400" dirty="0" smtClean="0">
              <a:solidFill>
                <a:srgbClr val="FC4B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경로를 적지 않아도 된다</a:t>
            </a:r>
            <a:r>
              <a:rPr lang="en-US" altLang="ko-KR" sz="24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cxnSp>
        <p:nvCxnSpPr>
          <p:cNvPr id="5" name="꺾인 연결선 4"/>
          <p:cNvCxnSpPr>
            <a:endCxn id="12" idx="1"/>
          </p:cNvCxnSpPr>
          <p:nvPr/>
        </p:nvCxnSpPr>
        <p:spPr>
          <a:xfrm rot="16200000" flipH="1">
            <a:off x="6882158" y="3285305"/>
            <a:ext cx="728467" cy="653690"/>
          </a:xfrm>
          <a:prstGeom prst="bentConnector2">
            <a:avLst/>
          </a:prstGeom>
          <a:ln w="38100">
            <a:solidFill>
              <a:srgbClr val="FC4B0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64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1" y="589261"/>
            <a:ext cx="5404593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8793" y="14561"/>
            <a:ext cx="2682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요소 접근</a:t>
            </a:r>
            <a:r>
              <a:rPr lang="en-US" altLang="ko-KR" sz="36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9407" y="1306403"/>
            <a:ext cx="44307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단일 객체 반환 함수</a:t>
            </a:r>
            <a:endParaRPr lang="en-US" altLang="ko-KR" sz="3200" dirty="0" smtClean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2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find()</a:t>
            </a:r>
            <a:r>
              <a:rPr lang="ko-KR" altLang="en-US" sz="32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같은 형태로 반환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34902" y="1306403"/>
            <a:ext cx="50943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 반환 함수</a:t>
            </a:r>
            <a:endParaRPr lang="en-US" altLang="ko-KR" sz="3200" dirty="0" smtClean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3200" dirty="0" err="1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find_all</a:t>
            </a:r>
            <a:r>
              <a:rPr lang="en-US" altLang="ko-KR" sz="32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r>
              <a:rPr lang="ko-KR" altLang="en-US" sz="32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같은 형태로 반환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1342" y="2659017"/>
            <a:ext cx="55468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find_</a:t>
            </a:r>
            <a:r>
              <a:rPr lang="en-US" altLang="ko-KR" sz="3200" dirty="0" err="1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element</a:t>
            </a:r>
            <a:r>
              <a:rPr lang="en-US" altLang="ko-KR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_by_id</a:t>
            </a:r>
            <a:endParaRPr lang="en-US" altLang="ko-KR" sz="3200" dirty="0" smtClean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find_element_by_class_name</a:t>
            </a:r>
            <a:endParaRPr lang="en-US" altLang="ko-KR" sz="3200" dirty="0" smtClean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find_element_by_css_selector</a:t>
            </a:r>
            <a:endParaRPr lang="en-US" altLang="ko-KR" sz="3200" dirty="0" smtClean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find_element_tag_name</a:t>
            </a:r>
            <a:endParaRPr lang="en-US" altLang="ko-KR" sz="3200" dirty="0" smtClean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find_element_name</a:t>
            </a:r>
            <a:endParaRPr lang="en-US" altLang="ko-KR" sz="3200" dirty="0" smtClean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find_element_by_link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4305" y="2659017"/>
            <a:ext cx="571553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find_</a:t>
            </a:r>
            <a:r>
              <a:rPr lang="en-US" altLang="ko-KR" sz="3200" dirty="0" err="1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elements</a:t>
            </a:r>
            <a:r>
              <a:rPr lang="en-US" altLang="ko-KR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_by_id</a:t>
            </a:r>
            <a:endParaRPr lang="en-US" altLang="ko-KR" sz="3200" dirty="0" smtClean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find_elements_by_class_name</a:t>
            </a:r>
            <a:endParaRPr lang="en-US" altLang="ko-KR" sz="3200" dirty="0" smtClean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find_elements_by_css_selector</a:t>
            </a:r>
            <a:endParaRPr lang="en-US" altLang="ko-KR" sz="3200" dirty="0" smtClean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find_elements_tag_name</a:t>
            </a:r>
            <a:endParaRPr lang="en-US" altLang="ko-KR" sz="3200" dirty="0" smtClean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find_elements_name</a:t>
            </a:r>
            <a:endParaRPr lang="en-US" altLang="ko-KR" sz="3200" dirty="0" smtClean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find_elements_by_link</a:t>
            </a:r>
            <a:endParaRPr lang="en-US" altLang="ko-KR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15257" y="2474686"/>
            <a:ext cx="1129211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096000" y="1226457"/>
            <a:ext cx="0" cy="46881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15257" y="1211943"/>
            <a:ext cx="1129211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15257" y="5914571"/>
            <a:ext cx="1129211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34925" y="14561"/>
            <a:ext cx="125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p264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66609" y="239532"/>
            <a:ext cx="2807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(Element Access Function)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966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185003" y="1196009"/>
            <a:ext cx="783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Selenium</a:t>
            </a:r>
            <a:r>
              <a:rPr lang="ko-KR" altLang="en-US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활용하여 </a:t>
            </a:r>
            <a:r>
              <a:rPr lang="ko-KR" altLang="en-US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네이버 뉴스 본문 </a:t>
            </a:r>
            <a:r>
              <a:rPr lang="ko-KR" altLang="en-US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내용만 </a:t>
            </a:r>
            <a:r>
              <a:rPr lang="ko-KR" altLang="en-US" sz="28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출력하시오</a:t>
            </a:r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8793" y="0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기초예제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42550" y="190767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(Basic Example)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3488" y="566484"/>
            <a:ext cx="3270818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518" y="1814512"/>
            <a:ext cx="7229475" cy="44481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68171" y="3926114"/>
            <a:ext cx="6255658" cy="2090057"/>
          </a:xfrm>
          <a:prstGeom prst="rect">
            <a:avLst/>
          </a:prstGeom>
          <a:noFill/>
          <a:ln w="28575"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39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473096" y="921994"/>
            <a:ext cx="72250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네이버 실시간 </a:t>
            </a:r>
            <a:r>
              <a:rPr lang="ko-KR" altLang="en-US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검색어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1~20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위까지 출력하시오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(driver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en-US" altLang="ko-KR" sz="32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bs4</a:t>
            </a:r>
            <a:r>
              <a:rPr lang="ko-KR" altLang="en-US" sz="32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변환한 후 수집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28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8793" y="0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같이해보기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70721" y="190767"/>
            <a:ext cx="1905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(Try</a:t>
            </a:r>
            <a:r>
              <a:rPr lang="ko-KR" altLang="en-US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 together)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9191" y="566484"/>
            <a:ext cx="3819242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50" y="2243075"/>
            <a:ext cx="35433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57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307" y="589261"/>
            <a:ext cx="4601949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7380" y="939302"/>
            <a:ext cx="2029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마우스 제어</a:t>
            </a:r>
            <a:endParaRPr lang="en-US" altLang="ko-KR" sz="2800" dirty="0" smtClean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5749" y="1585584"/>
            <a:ext cx="8611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클릭 요소 </a:t>
            </a:r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28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driver.find_element_by_css_selector</a:t>
            </a:r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r>
              <a:rPr lang="en-US" altLang="ko-KR" sz="28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.click()</a:t>
            </a:r>
            <a:endParaRPr lang="en-US" altLang="ko-KR" sz="2800" dirty="0">
              <a:solidFill>
                <a:srgbClr val="FC4B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793" y="0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제어 함수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73922" y="190767"/>
            <a:ext cx="2506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(Web Control Function)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7380" y="3159986"/>
            <a:ext cx="209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키보드 제어</a:t>
            </a:r>
            <a:endParaRPr lang="en-US" altLang="ko-KR" sz="2800" dirty="0" smtClean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5749" y="3806268"/>
            <a:ext cx="873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driver.find_element_by_css_selector</a:t>
            </a:r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().</a:t>
            </a:r>
            <a:r>
              <a:rPr lang="en-US" altLang="ko-KR" sz="2800" dirty="0" err="1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send_keys</a:t>
            </a:r>
            <a:r>
              <a:rPr lang="en-US" altLang="ko-KR" sz="28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(text)</a:t>
            </a:r>
            <a:endParaRPr lang="en-US" altLang="ko-KR" sz="2800" dirty="0">
              <a:solidFill>
                <a:srgbClr val="FC4B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5749" y="4604160"/>
            <a:ext cx="6881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Ex1) input </a:t>
            </a:r>
            <a:r>
              <a:rPr lang="ko-KR" altLang="en-US" sz="20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태그에 </a:t>
            </a:r>
            <a:r>
              <a:rPr lang="en-US" altLang="ko-KR" sz="20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</a:t>
            </a:r>
            <a:r>
              <a:rPr lang="ko-KR" altLang="en-US" sz="20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r>
              <a:rPr lang="en-US" altLang="ko-KR" sz="20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</a:t>
            </a:r>
            <a:r>
              <a:rPr lang="ko-KR" altLang="en-US" sz="20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입력할 때</a:t>
            </a:r>
            <a:endParaRPr lang="en-US" altLang="ko-KR" sz="2000" dirty="0" smtClean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en-US" altLang="ko-KR" sz="20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driver.find_element_by_css_selector</a:t>
            </a:r>
            <a:r>
              <a:rPr lang="en-US" altLang="ko-KR" sz="20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().</a:t>
            </a:r>
            <a:r>
              <a:rPr lang="en-US" altLang="ko-KR" sz="20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send_keys</a:t>
            </a:r>
            <a:r>
              <a:rPr lang="en-US" altLang="ko-KR" sz="20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(“</a:t>
            </a:r>
            <a:r>
              <a:rPr lang="ko-KR" altLang="en-US" sz="20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</a:t>
            </a:r>
            <a:r>
              <a:rPr lang="ko-KR" altLang="en-US" sz="2000" dirty="0" err="1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링</a:t>
            </a:r>
            <a:r>
              <a:rPr lang="en-US" altLang="ko-KR" sz="20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”)</a:t>
            </a:r>
            <a:endParaRPr lang="en-US" altLang="ko-KR" sz="20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5749" y="5554846"/>
            <a:ext cx="7437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Ex2) </a:t>
            </a:r>
            <a:r>
              <a:rPr lang="ko-KR" altLang="en-US" sz="20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키보드의 특수키 중 </a:t>
            </a:r>
            <a:r>
              <a:rPr lang="en-US" altLang="ko-KR" sz="20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Enter</a:t>
            </a:r>
            <a:r>
              <a:rPr lang="ko-KR" altLang="en-US" sz="20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입력할 경우</a:t>
            </a:r>
            <a:endParaRPr lang="en-US" altLang="ko-KR" sz="2000" dirty="0" smtClean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en-US" altLang="ko-KR" sz="20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driver.find_element_by_css_selector</a:t>
            </a:r>
            <a:r>
              <a:rPr lang="en-US" altLang="ko-KR" sz="20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().</a:t>
            </a:r>
            <a:r>
              <a:rPr lang="en-US" altLang="ko-KR" sz="20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send_keys</a:t>
            </a:r>
            <a:r>
              <a:rPr lang="en-US" altLang="ko-KR" sz="20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000" dirty="0" err="1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Keys.ENTER</a:t>
            </a:r>
            <a:r>
              <a:rPr lang="en-US" altLang="ko-KR" sz="20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20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5749" y="2408321"/>
            <a:ext cx="10007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submit </a:t>
            </a:r>
            <a:r>
              <a:rPr lang="ko-KR" altLang="en-US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타입요소 </a:t>
            </a:r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28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driver.find_element_by_css_selector</a:t>
            </a:r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r>
              <a:rPr lang="en-US" altLang="ko-KR" sz="28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.submit()</a:t>
            </a:r>
            <a:endParaRPr lang="en-US" altLang="ko-KR" sz="2800" dirty="0">
              <a:solidFill>
                <a:srgbClr val="FC4B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0530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15865" y="1196009"/>
            <a:ext cx="8265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 사이트에 </a:t>
            </a:r>
            <a:r>
              <a:rPr lang="ko-KR" altLang="en-US" sz="28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검색어를</a:t>
            </a:r>
            <a:r>
              <a:rPr lang="ko-KR" altLang="en-US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입력한 후</a:t>
            </a:r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 웹 페이지를 </a:t>
            </a:r>
            <a:r>
              <a:rPr lang="ko-KR" altLang="en-US" sz="28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띄우시오</a:t>
            </a:r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291" y="2227934"/>
            <a:ext cx="8115930" cy="334555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-8793" y="0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같이해보기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70721" y="190767"/>
            <a:ext cx="1905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(Try</a:t>
            </a:r>
            <a:r>
              <a:rPr lang="ko-KR" altLang="en-US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 together)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-9191" y="566484"/>
            <a:ext cx="3819242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860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32783" y="1196009"/>
            <a:ext cx="8951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Selenium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활용하여 </a:t>
            </a:r>
            <a:r>
              <a:rPr lang="ko-KR" altLang="en-US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한솥도시락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메뉴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가격을 </a:t>
            </a:r>
            <a:r>
              <a:rPr lang="ko-KR" altLang="en-US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출력하시오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8793" y="0"/>
            <a:ext cx="166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실습예제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42550" y="190767"/>
            <a:ext cx="2129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(Practical </a:t>
            </a:r>
            <a:r>
              <a:rPr lang="en-US" altLang="ko-KR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Example)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7702" y="566484"/>
            <a:ext cx="3685638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234" y="3643184"/>
            <a:ext cx="1876425" cy="762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33" y="2355715"/>
            <a:ext cx="2771775" cy="33337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93847" y="4884162"/>
            <a:ext cx="1560286" cy="493486"/>
          </a:xfrm>
          <a:prstGeom prst="rect">
            <a:avLst/>
          </a:prstGeom>
          <a:noFill/>
          <a:ln w="28575"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4210012" y="3657802"/>
            <a:ext cx="428017" cy="72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7168863" y="3657802"/>
            <a:ext cx="428017" cy="7295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084" y="2272421"/>
            <a:ext cx="3291151" cy="350033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599" y="2272421"/>
            <a:ext cx="3291151" cy="350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77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309079" y="1196009"/>
            <a:ext cx="759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수집한 </a:t>
            </a:r>
            <a:r>
              <a:rPr lang="ko-KR" altLang="en-US" sz="28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한솥도시락</a:t>
            </a:r>
            <a:r>
              <a:rPr lang="ko-KR" altLang="en-US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정보를 </a:t>
            </a:r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lunch_box.csv</a:t>
            </a:r>
            <a:r>
              <a:rPr lang="ko-KR" altLang="en-US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저장하시오</a:t>
            </a:r>
            <a:r>
              <a:rPr lang="en-US" altLang="ko-KR" sz="28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8793" y="0"/>
            <a:ext cx="166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실습예제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42550" y="190767"/>
            <a:ext cx="2129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(Practical </a:t>
            </a:r>
            <a:r>
              <a:rPr lang="en-US" altLang="ko-KR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Example)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7702" y="566484"/>
            <a:ext cx="3685638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1871662"/>
            <a:ext cx="5562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59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090108" y="740999"/>
            <a:ext cx="8012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스타벅스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광주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매장의 정보를 수집한 후 </a:t>
            </a:r>
            <a:r>
              <a:rPr lang="ko-KR" altLang="en-US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출력하시오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8793" y="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응용예제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42550" y="190767"/>
            <a:ext cx="2316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(Application </a:t>
            </a:r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Example)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-5830" y="566484"/>
            <a:ext cx="3759719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101796" y="1445695"/>
            <a:ext cx="8064471" cy="3538789"/>
            <a:chOff x="204595" y="1895299"/>
            <a:chExt cx="9758010" cy="428193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595" y="1895299"/>
              <a:ext cx="2318395" cy="4281935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9883" y="1895299"/>
              <a:ext cx="2288011" cy="4281935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4787" y="1895299"/>
              <a:ext cx="2332288" cy="4281935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03968" y="1895299"/>
              <a:ext cx="2558637" cy="4281935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10" name="직사각형 9"/>
            <p:cNvSpPr/>
            <p:nvPr/>
          </p:nvSpPr>
          <p:spPr>
            <a:xfrm>
              <a:off x="975946" y="2743200"/>
              <a:ext cx="791308" cy="369277"/>
            </a:xfrm>
            <a:prstGeom prst="rect">
              <a:avLst/>
            </a:prstGeom>
            <a:noFill/>
            <a:ln w="28575">
              <a:solidFill>
                <a:srgbClr val="FC4B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634590" y="3869211"/>
              <a:ext cx="653974" cy="369277"/>
            </a:xfrm>
            <a:prstGeom prst="rect">
              <a:avLst/>
            </a:prstGeom>
            <a:noFill/>
            <a:ln w="28575">
              <a:solidFill>
                <a:srgbClr val="FC4B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995833" y="4027473"/>
              <a:ext cx="653974" cy="369277"/>
            </a:xfrm>
            <a:prstGeom prst="rect">
              <a:avLst/>
            </a:prstGeom>
            <a:noFill/>
            <a:ln w="28575">
              <a:solidFill>
                <a:srgbClr val="FC4B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403967" y="3658196"/>
              <a:ext cx="1951047" cy="2329366"/>
            </a:xfrm>
            <a:prstGeom prst="rect">
              <a:avLst/>
            </a:prstGeom>
            <a:noFill/>
            <a:ln w="28575">
              <a:solidFill>
                <a:srgbClr val="FC4B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06775" y="2273377"/>
              <a:ext cx="9140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solidFill>
                    <a:srgbClr val="FC4B0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click</a:t>
              </a:r>
              <a:endParaRPr lang="en-US" altLang="ko-KR" sz="28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22990" y="4212111"/>
              <a:ext cx="9140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solidFill>
                    <a:srgbClr val="FC4B0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click</a:t>
              </a:r>
              <a:endParaRPr lang="en-US" altLang="ko-KR" sz="28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5803" y="4364511"/>
              <a:ext cx="9140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solidFill>
                    <a:srgbClr val="FC4B0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click</a:t>
              </a:r>
              <a:endParaRPr lang="en-US" altLang="ko-KR" sz="28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3" name="꺾인 연결선 12"/>
            <p:cNvCxnSpPr>
              <a:stCxn id="10" idx="3"/>
              <a:endCxn id="6" idx="1"/>
            </p:cNvCxnSpPr>
            <p:nvPr/>
          </p:nvCxnSpPr>
          <p:spPr>
            <a:xfrm>
              <a:off x="1767254" y="2927839"/>
              <a:ext cx="842629" cy="1108428"/>
            </a:xfrm>
            <a:prstGeom prst="bentConnector3">
              <a:avLst/>
            </a:prstGeom>
            <a:ln w="38100">
              <a:solidFill>
                <a:srgbClr val="FC4B0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stCxn id="24" idx="3"/>
              <a:endCxn id="26" idx="1"/>
            </p:cNvCxnSpPr>
            <p:nvPr/>
          </p:nvCxnSpPr>
          <p:spPr>
            <a:xfrm>
              <a:off x="3288564" y="4053850"/>
              <a:ext cx="1707269" cy="158262"/>
            </a:xfrm>
            <a:prstGeom prst="bentConnector3">
              <a:avLst/>
            </a:prstGeom>
            <a:ln w="38100">
              <a:solidFill>
                <a:srgbClr val="FC4B0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21"/>
            <p:cNvCxnSpPr>
              <a:stCxn id="26" idx="3"/>
              <a:endCxn id="28" idx="1"/>
            </p:cNvCxnSpPr>
            <p:nvPr/>
          </p:nvCxnSpPr>
          <p:spPr>
            <a:xfrm>
              <a:off x="5649807" y="4212112"/>
              <a:ext cx="1754160" cy="610767"/>
            </a:xfrm>
            <a:prstGeom prst="bentConnector3">
              <a:avLst/>
            </a:prstGeom>
            <a:ln w="38100">
              <a:solidFill>
                <a:srgbClr val="FC4B0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7517" y="3068085"/>
            <a:ext cx="4658734" cy="297701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8323825" y="2440734"/>
            <a:ext cx="3494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지점명</a:t>
            </a:r>
            <a:r>
              <a:rPr lang="en-US" altLang="ko-KR" sz="32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32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</a:t>
            </a:r>
            <a:r>
              <a:rPr lang="en-US" altLang="ko-KR" sz="32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32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번호 출력</a:t>
            </a:r>
            <a:endParaRPr lang="en-US" altLang="ko-KR" sz="2800" dirty="0">
              <a:solidFill>
                <a:srgbClr val="FC4B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015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491662" y="1212815"/>
            <a:ext cx="9208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스타벅스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광주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매장의 정보를 </a:t>
            </a:r>
            <a:r>
              <a:rPr lang="en-US" altLang="ko-KR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DataFrame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</a:t>
            </a:r>
            <a:r>
              <a:rPr lang="ko-KR" altLang="en-US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출력하시오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8793" y="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응용예제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42550" y="190767"/>
            <a:ext cx="2316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(Application </a:t>
            </a:r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Example)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-5830" y="566484"/>
            <a:ext cx="3759719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736" y="2048007"/>
            <a:ext cx="9038527" cy="34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0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17820" y="704834"/>
            <a:ext cx="21563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강의 목표</a:t>
            </a:r>
            <a:endParaRPr lang="ko-KR" altLang="en-US" sz="44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550669" y="1836967"/>
            <a:ext cx="9105900" cy="37338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70" y="2161674"/>
            <a:ext cx="651310" cy="6513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70" y="3315819"/>
            <a:ext cx="651310" cy="6513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70" y="4469964"/>
            <a:ext cx="651310" cy="6513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83180" y="3410642"/>
            <a:ext cx="6597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Selenium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활용하여 동적 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Page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조작할 수 있다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83180" y="4564786"/>
            <a:ext cx="6343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Selenium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bs4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활용하여 데이터를 수집할 수 있다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3180" y="2260687"/>
            <a:ext cx="5196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Dynamic/Static Page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차이를 이해한다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385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53553" y="1212815"/>
            <a:ext cx="11084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스타벅스</a:t>
            </a:r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광주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매장의 정보를 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starbucks_Gwangju.csv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저장하시오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8793" y="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응용예제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42550" y="190767"/>
            <a:ext cx="2316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(Application </a:t>
            </a:r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Example)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-5830" y="566484"/>
            <a:ext cx="3759719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86" y="2026935"/>
            <a:ext cx="9307627" cy="419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51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107876" y="740999"/>
            <a:ext cx="999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스타벅스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음료 중 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콜드 </a:t>
            </a:r>
            <a:r>
              <a:rPr lang="ko-KR" altLang="en-US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브루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커피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정보만 수집한 후 </a:t>
            </a:r>
            <a:r>
              <a:rPr lang="ko-KR" altLang="en-US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출력하시오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8793" y="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응용예제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42550" y="190767"/>
            <a:ext cx="2316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(Application </a:t>
            </a:r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Example)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-5830" y="566484"/>
            <a:ext cx="3759719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24" y="2038755"/>
            <a:ext cx="3805836" cy="29405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125" y="1325774"/>
            <a:ext cx="6857627" cy="258566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131774" y="3969599"/>
            <a:ext cx="1114668" cy="493486"/>
          </a:xfrm>
          <a:prstGeom prst="rect">
            <a:avLst/>
          </a:prstGeom>
          <a:noFill/>
          <a:ln w="28575"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590976" y="1755004"/>
            <a:ext cx="6835776" cy="2073364"/>
          </a:xfrm>
          <a:prstGeom prst="rect">
            <a:avLst/>
          </a:prstGeom>
          <a:noFill/>
          <a:ln w="28575"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20" idx="3"/>
            <a:endCxn id="25" idx="1"/>
          </p:cNvCxnSpPr>
          <p:nvPr/>
        </p:nvCxnSpPr>
        <p:spPr>
          <a:xfrm flipV="1">
            <a:off x="2246442" y="2791686"/>
            <a:ext cx="2344534" cy="1424656"/>
          </a:xfrm>
          <a:prstGeom prst="bentConnector3">
            <a:avLst/>
          </a:prstGeom>
          <a:ln w="28575">
            <a:solidFill>
              <a:srgbClr val="FC4B0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976" y="4216342"/>
            <a:ext cx="7333082" cy="146407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236419" y="3509043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Click!</a:t>
            </a:r>
            <a:endParaRPr lang="en-US" altLang="ko-KR" sz="2800" dirty="0">
              <a:solidFill>
                <a:srgbClr val="FC4B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7" name="꺾인 연결선 36"/>
          <p:cNvCxnSpPr>
            <a:stCxn id="25" idx="2"/>
            <a:endCxn id="30" idx="1"/>
          </p:cNvCxnSpPr>
          <p:nvPr/>
        </p:nvCxnSpPr>
        <p:spPr>
          <a:xfrm rot="5400000">
            <a:off x="5739916" y="2679428"/>
            <a:ext cx="1120009" cy="3417888"/>
          </a:xfrm>
          <a:prstGeom prst="bentConnector4">
            <a:avLst>
              <a:gd name="adj1" fmla="val 17320"/>
              <a:gd name="adj2" fmla="val 106688"/>
            </a:avLst>
          </a:prstGeom>
          <a:ln w="28575">
            <a:solidFill>
              <a:srgbClr val="FC4B0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54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-8793" y="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응용예제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42550" y="190767"/>
            <a:ext cx="2316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(Application </a:t>
            </a:r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Example)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-5830" y="566484"/>
            <a:ext cx="3759719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93669" y="1212815"/>
            <a:ext cx="10004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수집한 음료 정보를 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coldbrew_coffee_info.csv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저장하시오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2195512"/>
            <a:ext cx="87439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44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33493" y="908543"/>
            <a:ext cx="11525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스타벅스 모든 음료 정보를 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starbucks_coffeeAll_info.csv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저장하시오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44" y="1581604"/>
            <a:ext cx="11172825" cy="4667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8793" y="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응용예제</a:t>
            </a:r>
            <a:endParaRPr lang="ko-KR" altLang="en-US" sz="3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42550" y="190767"/>
            <a:ext cx="2316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(Application </a:t>
            </a:r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Example)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-5830" y="566484"/>
            <a:ext cx="3759719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530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68835" y="2040367"/>
            <a:ext cx="5274649" cy="2767105"/>
            <a:chOff x="3468835" y="1383979"/>
            <a:chExt cx="5274649" cy="2767105"/>
          </a:xfrm>
        </p:grpSpPr>
        <p:sp>
          <p:nvSpPr>
            <p:cNvPr id="6" name="TextBox 5"/>
            <p:cNvSpPr txBox="1"/>
            <p:nvPr/>
          </p:nvSpPr>
          <p:spPr>
            <a:xfrm>
              <a:off x="3468835" y="2950755"/>
              <a:ext cx="52746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 smtClean="0">
                  <a:solidFill>
                    <a:srgbClr val="FFC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THANK YOU.</a:t>
              </a:r>
              <a:endParaRPr lang="ko-KR" altLang="en-US" sz="7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2213" y="1383979"/>
              <a:ext cx="1727575" cy="1727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072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961" y="589261"/>
            <a:ext cx="3003205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8793" y="14561"/>
            <a:ext cx="3164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페이지의 이해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1713" y="693972"/>
            <a:ext cx="4663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정적 웹 페이지</a:t>
            </a:r>
            <a:r>
              <a:rPr lang="en-US" altLang="ko-KR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(Static Web Page)</a:t>
            </a:r>
            <a:endParaRPr lang="ko-KR" altLang="en-US" sz="105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03453" y="4183344"/>
            <a:ext cx="1218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89015" y="4183344"/>
            <a:ext cx="1456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endParaRPr lang="ko-KR" altLang="en-US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501" y="2784432"/>
            <a:ext cx="1507388" cy="130891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490" y="2784431"/>
            <a:ext cx="1636144" cy="130891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4" name="아래로 구부러진 화살표 23"/>
          <p:cNvSpPr/>
          <p:nvPr/>
        </p:nvSpPr>
        <p:spPr>
          <a:xfrm>
            <a:off x="4198849" y="2252111"/>
            <a:ext cx="3822970" cy="749029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아래로 구부러진 화살표 24"/>
          <p:cNvSpPr/>
          <p:nvPr/>
        </p:nvSpPr>
        <p:spPr>
          <a:xfrm rot="10800000">
            <a:off x="4198849" y="3844394"/>
            <a:ext cx="3822970" cy="749029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68215" y="1695505"/>
            <a:ext cx="2273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Web Page </a:t>
            </a:r>
            <a:r>
              <a:rPr lang="ko-KR" altLang="en-US" sz="24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endParaRPr lang="ko-KR" altLang="en-US" sz="24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89015" y="4768119"/>
            <a:ext cx="2611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 </a:t>
            </a:r>
            <a:r>
              <a:rPr lang="ko-KR" altLang="en-US" sz="24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준비된 </a:t>
            </a:r>
            <a:r>
              <a:rPr lang="en-US" altLang="ko-KR" sz="24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24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문서</a:t>
            </a:r>
            <a:endParaRPr lang="ko-KR" altLang="en-US" sz="2400" dirty="0">
              <a:solidFill>
                <a:srgbClr val="FC4B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219" y="5185413"/>
            <a:ext cx="1037014" cy="103655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211" y="5185413"/>
            <a:ext cx="1037014" cy="103655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62590" y="2044464"/>
            <a:ext cx="376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4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요청에 대한 </a:t>
            </a:r>
            <a:r>
              <a:rPr lang="en-US" altLang="ko-KR" sz="24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24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문서 검색</a:t>
            </a:r>
            <a:endParaRPr lang="ko-KR" altLang="en-US" sz="24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21492" y="4746377"/>
            <a:ext cx="316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24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준비된 </a:t>
            </a:r>
            <a:r>
              <a:rPr lang="en-US" altLang="ko-KR" sz="24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24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문서</a:t>
            </a:r>
            <a:r>
              <a:rPr lang="ko-KR" altLang="en-US" sz="24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응답</a:t>
            </a:r>
            <a:endParaRPr lang="ko-KR" altLang="en-US" sz="24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75075" y="4768119"/>
            <a:ext cx="2474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Browser </a:t>
            </a:r>
            <a:r>
              <a:rPr lang="ko-KR" altLang="en-US" sz="24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시각화</a:t>
            </a:r>
            <a:endParaRPr lang="ko-KR" altLang="en-US" sz="24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602" y="2504141"/>
            <a:ext cx="3511446" cy="217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39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-0.58633 -1.48148E-6 " pathEditMode="relative" rAng="0" ptsTypes="AA">
                                      <p:cBhvr>
                                        <p:cTn id="4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23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-0.58711 -1.48148E-6 " pathEditMode="relative" rAng="0" ptsTypes="AA">
                                      <p:cBhvr>
                                        <p:cTn id="49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 animBg="1"/>
      <p:bldP spid="25" grpId="0" animBg="1"/>
      <p:bldP spid="26" grpId="0"/>
      <p:bldP spid="28" grpId="0"/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8961" y="589261"/>
            <a:ext cx="3003205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8793" y="14561"/>
            <a:ext cx="3164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페이지의 이해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15" y="956783"/>
            <a:ext cx="8593244" cy="41891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608" y="1689548"/>
            <a:ext cx="7920002" cy="419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0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961" y="589261"/>
            <a:ext cx="3003205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8793" y="14561"/>
            <a:ext cx="3164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페이지의 이해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1713" y="693972"/>
            <a:ext cx="4854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 웹 페이지</a:t>
            </a:r>
            <a:r>
              <a:rPr lang="en-US" altLang="ko-KR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(Dynamic Web Page)</a:t>
            </a:r>
            <a:endParaRPr lang="ko-KR" altLang="en-US" sz="105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0091" y="4183344"/>
            <a:ext cx="1218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05653" y="4183344"/>
            <a:ext cx="1456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endParaRPr lang="ko-KR" altLang="en-US" sz="32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39" y="2784432"/>
            <a:ext cx="1507388" cy="130891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28" y="2784431"/>
            <a:ext cx="1636144" cy="130891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0" name="아래로 구부러진 화살표 29"/>
          <p:cNvSpPr/>
          <p:nvPr/>
        </p:nvSpPr>
        <p:spPr>
          <a:xfrm>
            <a:off x="2715487" y="2252111"/>
            <a:ext cx="3822970" cy="749029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아래로 구부러진 화살표 30"/>
          <p:cNvSpPr/>
          <p:nvPr/>
        </p:nvSpPr>
        <p:spPr>
          <a:xfrm rot="10800000">
            <a:off x="2715487" y="3844394"/>
            <a:ext cx="3822970" cy="749029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89627" y="1695505"/>
            <a:ext cx="2272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Web Page </a:t>
            </a:r>
            <a:r>
              <a:rPr lang="ko-KR" altLang="en-US" sz="24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  <a:endParaRPr lang="ko-KR" altLang="en-US" sz="24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87238" y="4804022"/>
            <a:ext cx="3718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24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 결과로 </a:t>
            </a:r>
            <a:r>
              <a:rPr lang="en-US" altLang="ko-KR" sz="24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24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문서 생성</a:t>
            </a:r>
            <a:endParaRPr lang="ko-KR" altLang="en-US" sz="2400" dirty="0">
              <a:solidFill>
                <a:srgbClr val="FC4B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442" y="5221317"/>
            <a:ext cx="1037014" cy="103655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434" y="5221317"/>
            <a:ext cx="1037014" cy="103655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766958" y="2114119"/>
            <a:ext cx="2959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4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요청에 대한 분석 처리</a:t>
            </a:r>
            <a:endParaRPr lang="ko-KR" altLang="en-US" sz="24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22879" y="4746377"/>
            <a:ext cx="3894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24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요청에 맞는</a:t>
            </a:r>
            <a:r>
              <a:rPr lang="ko-KR" altLang="en-US" sz="24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정제된 문서</a:t>
            </a:r>
            <a:r>
              <a:rPr lang="ko-KR" altLang="en-US" sz="24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응답</a:t>
            </a:r>
            <a:endParaRPr lang="en-US" altLang="ko-KR" sz="2400" dirty="0" smtClean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1713" y="4768119"/>
            <a:ext cx="2466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en-US" altLang="ko-KR" sz="24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Browser </a:t>
            </a:r>
            <a:r>
              <a:rPr lang="ko-KR" altLang="en-US" sz="24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시각화</a:t>
            </a:r>
            <a:endParaRPr lang="ko-KR" altLang="en-US" sz="24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207916" y="3186082"/>
            <a:ext cx="1326389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32323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Program</a:t>
            </a:r>
            <a:endParaRPr lang="ko-KR" altLang="en-US" sz="2400" dirty="0">
              <a:solidFill>
                <a:srgbClr val="32323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9079138" y="3012616"/>
            <a:ext cx="610271" cy="732328"/>
            <a:chOff x="9079138" y="3012616"/>
            <a:chExt cx="610271" cy="732328"/>
          </a:xfrm>
        </p:grpSpPr>
        <p:sp>
          <p:nvSpPr>
            <p:cNvPr id="2" name="오른쪽 화살표 1"/>
            <p:cNvSpPr/>
            <p:nvPr/>
          </p:nvSpPr>
          <p:spPr>
            <a:xfrm>
              <a:off x="9079138" y="3012616"/>
              <a:ext cx="610271" cy="27943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오른쪽 화살표 54"/>
            <p:cNvSpPr/>
            <p:nvPr/>
          </p:nvSpPr>
          <p:spPr>
            <a:xfrm rot="10800000">
              <a:off x="9079138" y="3465513"/>
              <a:ext cx="610271" cy="27943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4085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44444E-6 L -0.6246 4.44444E-6 " pathEditMode="relative" rAng="0" ptsTypes="AA">
                                      <p:cBhvr>
                                        <p:cTn id="43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37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-0.61836 4.44444E-6 " pathEditMode="relative" rAng="0" ptsTypes="AA">
                                      <p:cBhvr>
                                        <p:cTn id="45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  <p:bldP spid="34" grpId="0"/>
      <p:bldP spid="37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99" y="973452"/>
            <a:ext cx="5188434" cy="49841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145" y="1316787"/>
            <a:ext cx="7092787" cy="498412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-8961" y="589261"/>
            <a:ext cx="3003205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8793" y="14561"/>
            <a:ext cx="3164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페이지의 이해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-61004" y="923928"/>
            <a:ext cx="12322801" cy="5040124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70017" y="3055662"/>
            <a:ext cx="10062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동적 웹 페이지에 접근하려면 어떻게 해야 할까</a:t>
            </a:r>
            <a:r>
              <a:rPr lang="en-US" altLang="ko-KR" sz="44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4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798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8270" y="589261"/>
            <a:ext cx="4694447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8793" y="14561"/>
            <a:ext cx="4765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</a:t>
            </a:r>
            <a:r>
              <a:rPr lang="ko-KR" altLang="en-US" sz="36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테스팅</a:t>
            </a:r>
            <a:r>
              <a:rPr lang="ko-KR" altLang="en-US" sz="36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모듈</a:t>
            </a:r>
            <a:r>
              <a:rPr lang="en-US" altLang="ko-KR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(Web Testing Module)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5539" y="1950844"/>
            <a:ext cx="36009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Selenium</a:t>
            </a:r>
          </a:p>
          <a:p>
            <a:pPr algn="ctr"/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셀레니움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16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2580" y="3875431"/>
            <a:ext cx="8553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Page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테스트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제어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하기 위한 자동 </a:t>
            </a:r>
            <a:r>
              <a:rPr lang="ko-KR" altLang="en-US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테스팅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모듈</a:t>
            </a:r>
            <a:endParaRPr lang="en-US" altLang="ko-KR" sz="3200" dirty="0" smtClean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108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968" y="589261"/>
            <a:ext cx="2649893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8793" y="14561"/>
            <a:ext cx="2743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Selenium </a:t>
            </a:r>
            <a:r>
              <a:rPr lang="ko-KR" altLang="en-US" sz="36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설치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762" y="1218555"/>
            <a:ext cx="6096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en-US" altLang="ko-KR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Jupyter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실행하여 </a:t>
            </a:r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Selenium 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설치</a:t>
            </a:r>
            <a:endParaRPr lang="en-US" altLang="ko-KR" sz="3200" dirty="0" smtClean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4889" y="2023139"/>
            <a:ext cx="4842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en-US" altLang="ko-KR" sz="32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!pip install selenium </a:t>
            </a:r>
            <a:r>
              <a:rPr lang="ko-KR" altLang="en-US" sz="3200" dirty="0" smtClean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</a:t>
            </a:r>
            <a:endParaRPr lang="en-US" altLang="ko-KR" sz="3200" dirty="0" smtClean="0">
              <a:solidFill>
                <a:srgbClr val="FC4B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51944" y="14561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p195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02" y="2972880"/>
            <a:ext cx="10376596" cy="125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68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968" y="589261"/>
            <a:ext cx="2649893" cy="54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8793" y="14561"/>
            <a:ext cx="2743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Selenium </a:t>
            </a:r>
            <a:r>
              <a:rPr lang="ko-KR" altLang="en-US" sz="36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설치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3744" y="1218555"/>
            <a:ext cx="9711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3200" dirty="0" err="1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크롤러와</a:t>
            </a:r>
            <a:r>
              <a:rPr lang="ko-KR" altLang="en-US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웹 브라우저를 연결시켜 주기 위한 웹 드라이버 설치</a:t>
            </a:r>
            <a:endParaRPr lang="en-US" altLang="ko-KR" sz="3200" dirty="0" smtClean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3538" y="1803330"/>
            <a:ext cx="877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en-US" altLang="ko-KR" sz="3200" dirty="0">
                <a:solidFill>
                  <a:srgbClr val="FC4B0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http://chromedriver.chromium.org/downloads</a:t>
            </a:r>
            <a:endParaRPr lang="en-US" altLang="ko-KR" sz="3200" dirty="0" smtClean="0">
              <a:solidFill>
                <a:srgbClr val="FC4B0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2388105"/>
            <a:ext cx="8953500" cy="41624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650166" y="3731941"/>
            <a:ext cx="2289717" cy="646771"/>
          </a:xfrm>
          <a:prstGeom prst="rect">
            <a:avLst/>
          </a:prstGeom>
          <a:noFill/>
          <a:ln w="28575">
            <a:solidFill>
              <a:srgbClr val="FC4B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690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12792</TotalTime>
  <Words>562</Words>
  <Application>Microsoft Office PowerPoint</Application>
  <PresentationFormat>사용자 지정</PresentationFormat>
  <Paragraphs>147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굴림</vt:lpstr>
      <vt:lpstr>Arial</vt:lpstr>
      <vt:lpstr>배달의민족 주아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Justin</dc:creator>
  <cp:lastModifiedBy>Jin Jang</cp:lastModifiedBy>
  <cp:revision>1447</cp:revision>
  <dcterms:created xsi:type="dcterms:W3CDTF">2017-06-06T13:08:48Z</dcterms:created>
  <dcterms:modified xsi:type="dcterms:W3CDTF">2019-06-17T04:28:34Z</dcterms:modified>
</cp:coreProperties>
</file>