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9"/>
  </p:notesMasterIdLst>
  <p:sldIdLst>
    <p:sldId id="326" r:id="rId2"/>
    <p:sldId id="381" r:id="rId3"/>
    <p:sldId id="382" r:id="rId4"/>
    <p:sldId id="383" r:id="rId5"/>
    <p:sldId id="384" r:id="rId6"/>
    <p:sldId id="387" r:id="rId7"/>
    <p:sldId id="525" r:id="rId8"/>
    <p:sldId id="526" r:id="rId9"/>
    <p:sldId id="527" r:id="rId10"/>
    <p:sldId id="471" r:id="rId11"/>
    <p:sldId id="386" r:id="rId12"/>
    <p:sldId id="524" r:id="rId13"/>
    <p:sldId id="394" r:id="rId14"/>
    <p:sldId id="523" r:id="rId15"/>
    <p:sldId id="470" r:id="rId16"/>
    <p:sldId id="472" r:id="rId17"/>
    <p:sldId id="528" r:id="rId18"/>
    <p:sldId id="529" r:id="rId19"/>
    <p:sldId id="388" r:id="rId20"/>
    <p:sldId id="389" r:id="rId21"/>
    <p:sldId id="391" r:id="rId22"/>
    <p:sldId id="392" r:id="rId23"/>
    <p:sldId id="396" r:id="rId24"/>
    <p:sldId id="397" r:id="rId25"/>
    <p:sldId id="400" r:id="rId26"/>
    <p:sldId id="423" r:id="rId27"/>
    <p:sldId id="424" r:id="rId28"/>
    <p:sldId id="425" r:id="rId29"/>
    <p:sldId id="426" r:id="rId30"/>
    <p:sldId id="462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6" r:id="rId39"/>
    <p:sldId id="435" r:id="rId40"/>
    <p:sldId id="474" r:id="rId41"/>
    <p:sldId id="475" r:id="rId42"/>
    <p:sldId id="476" r:id="rId43"/>
    <p:sldId id="473" r:id="rId44"/>
    <p:sldId id="437" r:id="rId45"/>
    <p:sldId id="477" r:id="rId46"/>
    <p:sldId id="530" r:id="rId47"/>
    <p:sldId id="531" r:id="rId48"/>
    <p:sldId id="532" r:id="rId49"/>
    <p:sldId id="533" r:id="rId50"/>
    <p:sldId id="534" r:id="rId51"/>
    <p:sldId id="535" r:id="rId52"/>
    <p:sldId id="536" r:id="rId53"/>
    <p:sldId id="537" r:id="rId54"/>
    <p:sldId id="538" r:id="rId55"/>
    <p:sldId id="540" r:id="rId56"/>
    <p:sldId id="541" r:id="rId57"/>
    <p:sldId id="542" r:id="rId58"/>
    <p:sldId id="543" r:id="rId59"/>
    <p:sldId id="544" r:id="rId60"/>
    <p:sldId id="546" r:id="rId61"/>
    <p:sldId id="547" r:id="rId62"/>
    <p:sldId id="549" r:id="rId63"/>
    <p:sldId id="550" r:id="rId64"/>
    <p:sldId id="551" r:id="rId65"/>
    <p:sldId id="552" r:id="rId66"/>
    <p:sldId id="553" r:id="rId67"/>
    <p:sldId id="555" r:id="rId68"/>
    <p:sldId id="556" r:id="rId69"/>
    <p:sldId id="557" r:id="rId70"/>
    <p:sldId id="558" r:id="rId71"/>
    <p:sldId id="559" r:id="rId72"/>
    <p:sldId id="560" r:id="rId73"/>
    <p:sldId id="561" r:id="rId74"/>
    <p:sldId id="562" r:id="rId75"/>
    <p:sldId id="563" r:id="rId76"/>
    <p:sldId id="564" r:id="rId77"/>
    <p:sldId id="572" r:id="rId78"/>
  </p:sldIdLst>
  <p:sldSz cx="9144000" cy="5143500" type="screen16x9"/>
  <p:notesSz cx="6858000" cy="9144000"/>
  <p:embeddedFontLst>
    <p:embeddedFont>
      <p:font typeface="Rix고딕 B" panose="02020603020101020101" pitchFamily="18" charset="-127"/>
      <p:regular r:id="rId80"/>
    </p:embeddedFont>
    <p:embeddedFont>
      <p:font typeface="10X10 Bold" panose="020D0604000000000000" pitchFamily="50" charset="-127"/>
      <p:regular r:id="rId81"/>
    </p:embeddedFont>
    <p:embeddedFont>
      <p:font typeface="맑은 고딕" panose="020B0503020000020004" pitchFamily="50" charset="-127"/>
      <p:regular r:id="rId82"/>
      <p:bold r:id="rId83"/>
    </p:embeddedFont>
    <p:embeddedFont>
      <p:font typeface="나눔바른고딕" panose="020B0603020101020101" pitchFamily="50" charset="-127"/>
      <p:regular r:id="rId84"/>
      <p:bold r:id="rId8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DC3434"/>
    <a:srgbClr val="F7F7F7"/>
    <a:srgbClr val="F5F5F5"/>
    <a:srgbClr val="31859C"/>
    <a:srgbClr val="FBFBFB"/>
    <a:srgbClr val="F4F4F4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1" autoAdjust="0"/>
    <p:restoredTop sz="82927" autoAdjust="0"/>
  </p:normalViewPr>
  <p:slideViewPr>
    <p:cSldViewPr>
      <p:cViewPr varScale="1">
        <p:scale>
          <a:sx n="111" d="100"/>
          <a:sy n="111" d="100"/>
        </p:scale>
        <p:origin x="24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8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9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9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3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3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9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8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6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7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5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5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81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2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92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51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5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020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92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13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40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92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0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096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64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699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40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08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379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108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030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709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0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208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63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762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비전공자들도 금방배우기 때문에 </a:t>
            </a:r>
            <a:r>
              <a:rPr lang="ko-KR" altLang="en-US" dirty="0" err="1"/>
              <a:t>기업에선느</a:t>
            </a:r>
            <a:r>
              <a:rPr lang="ko-KR" altLang="en-US" dirty="0"/>
              <a:t> 비전공자를 뽑는다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880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231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583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244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795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선언 배우면서 대입연산자 배움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961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056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49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227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28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4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880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58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74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275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128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24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09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0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8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8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2" y="1203598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및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의미를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문자열을 이해하고 활용할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사용하는 연산자의 종류와 사용법을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예제에 연산자를 사용할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83668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언어 사용하기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12" y="1518927"/>
            <a:ext cx="5559777" cy="8347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720" y="2699727"/>
            <a:ext cx="4413279" cy="15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19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83668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언어 사용하기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28" y="2067694"/>
            <a:ext cx="5080488" cy="127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763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83668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언어 사용하기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723" t="3157" r="-723" b="930"/>
          <a:stretch/>
        </p:blipFill>
        <p:spPr>
          <a:xfrm>
            <a:off x="4318822" y="1531027"/>
            <a:ext cx="4141666" cy="23042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" y="1531027"/>
            <a:ext cx="3643984" cy="1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50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66350" y="1635646"/>
            <a:ext cx="597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Partner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출력해보자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en-US" altLang="ko-KR" sz="32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07419-43BA-49FF-9211-1DE58E811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440" y="2411311"/>
            <a:ext cx="5509120" cy="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68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788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변수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(variable)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사전적 의미로는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변화를 줄 수 있는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변할 수 있는 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프로그래밍에서는 데이터를 담을 수 있는 공간</a:t>
            </a:r>
          </a:p>
        </p:txBody>
      </p:sp>
      <p:pic>
        <p:nvPicPr>
          <p:cNvPr id="26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 bwMode="auto">
          <a:xfrm>
            <a:off x="3132838" y="2355726"/>
            <a:ext cx="25790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4433" y="1866605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=  3 </a:t>
            </a:r>
            <a:endParaRPr lang="ko-KR" altLang="en-US" sz="7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7715" y="3895110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815459" y="2931790"/>
            <a:ext cx="1016625" cy="1436218"/>
            <a:chOff x="618191" y="2931790"/>
            <a:chExt cx="1016625" cy="143621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781967" y="2931790"/>
              <a:ext cx="70571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8191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변수명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857532" y="2931790"/>
            <a:ext cx="786476" cy="1424985"/>
            <a:chOff x="755576" y="2931790"/>
            <a:chExt cx="786476" cy="142498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755576" y="2931790"/>
              <a:ext cx="7864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39294" y="389511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896591" y="2931790"/>
            <a:ext cx="739305" cy="1424985"/>
            <a:chOff x="792489" y="2931790"/>
            <a:chExt cx="739305" cy="1424985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860729" y="2931790"/>
              <a:ext cx="595289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2489" y="3895110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3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ZUkuv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933" r="2358"/>
          <a:stretch/>
        </p:blipFill>
        <p:spPr bwMode="auto">
          <a:xfrm>
            <a:off x="2324310" y="457686"/>
            <a:ext cx="4623954" cy="46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itchFamily="50" charset="-127"/>
                <a:ea typeface="10X10 Bold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0" y="627534"/>
            <a:ext cx="79928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영문자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소문자 구분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숫자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언더바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 _ 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사용할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 - number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Number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는 서로 다르다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숫자로 시작 할 수 없다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 - 1a = 0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3.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itchFamily="18" charset="-127"/>
                <a:ea typeface="Rix고딕 B" pitchFamily="18" charset="-127"/>
              </a:rPr>
              <a:t> 키워드 사용 불가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2" y="3363838"/>
            <a:ext cx="829500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3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2443"/>
              </p:ext>
            </p:extLst>
          </p:nvPr>
        </p:nvGraphicFramePr>
        <p:xfrm>
          <a:off x="1331640" y="617538"/>
          <a:ext cx="6348664" cy="38264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endParaRPr lang="en-US" altLang="ko-KR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-2, -1, 0, 1, 2, 3.2, 3.14, 0.12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</a:t>
                      </a:r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‘Hello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World!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’, “123”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리스트 </a:t>
                      </a:r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[ ], [1, 3, 5, 7, 9]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( ), (1, 2, 3)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딕셔너리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{'name':‘</a:t>
                      </a:r>
                      <a:r>
                        <a:rPr lang="en-US" altLang="ko-KR" dirty="0" err="1">
                          <a:effectLst/>
                        </a:rPr>
                        <a:t>mihee</a:t>
                      </a:r>
                      <a:r>
                        <a:rPr lang="en-US" altLang="ko-KR" dirty="0">
                          <a:effectLst/>
                        </a:rPr>
                        <a:t>', 'birth': '1118'} 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집합 </a:t>
                      </a:r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set([1,2,3]) , set("Hello")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True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 False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320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24535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2"/>
            <a:endCxn id="11" idx="0"/>
          </p:cNvCxnSpPr>
          <p:nvPr/>
        </p:nvCxnSpPr>
        <p:spPr>
          <a:xfrm>
            <a:off x="6677631" y="1689183"/>
            <a:ext cx="0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76153" y="882974"/>
            <a:ext cx="5662897" cy="806209"/>
            <a:chOff x="1776153" y="882974"/>
            <a:chExt cx="5662897" cy="806209"/>
          </a:xfrm>
        </p:grpSpPr>
        <p:cxnSp>
          <p:nvCxnSpPr>
            <p:cNvPr id="4" name="직선 화살표 연결선 3"/>
            <p:cNvCxnSpPr>
              <a:stCxn id="2" idx="3"/>
              <a:endCxn id="8" idx="1"/>
            </p:cNvCxnSpPr>
            <p:nvPr/>
          </p:nvCxnSpPr>
          <p:spPr>
            <a:xfrm>
              <a:off x="3298992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846182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76153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6211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</a:p>
          </p:txBody>
        </p:sp>
        <p:cxnSp>
          <p:nvCxnSpPr>
            <p:cNvPr id="44" name="직선 화살표 연결선 43"/>
            <p:cNvCxnSpPr>
              <a:stCxn id="8" idx="3"/>
              <a:endCxn id="36" idx="1"/>
            </p:cNvCxnSpPr>
            <p:nvPr/>
          </p:nvCxnSpPr>
          <p:spPr>
            <a:xfrm>
              <a:off x="5369021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776153" y="2120921"/>
            <a:ext cx="5662897" cy="806209"/>
            <a:chOff x="1776153" y="2120921"/>
            <a:chExt cx="5662897" cy="806209"/>
          </a:xfrm>
        </p:grpSpPr>
        <p:sp>
          <p:nvSpPr>
            <p:cNvPr id="10" name="직사각형 9"/>
            <p:cNvSpPr/>
            <p:nvPr/>
          </p:nvSpPr>
          <p:spPr>
            <a:xfrm>
              <a:off x="3846182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6153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6211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11" idx="1"/>
              <a:endCxn id="10" idx="3"/>
            </p:cNvCxnSpPr>
            <p:nvPr/>
          </p:nvCxnSpPr>
          <p:spPr>
            <a:xfrm flipH="1">
              <a:off x="5369021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0" idx="1"/>
              <a:endCxn id="9" idx="3"/>
            </p:cNvCxnSpPr>
            <p:nvPr/>
          </p:nvCxnSpPr>
          <p:spPr>
            <a:xfrm flipH="1">
              <a:off x="3298992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>
            <a:stCxn id="9" idx="2"/>
            <a:endCxn id="18" idx="0"/>
          </p:cNvCxnSpPr>
          <p:nvPr/>
        </p:nvCxnSpPr>
        <p:spPr>
          <a:xfrm flipH="1">
            <a:off x="2531835" y="2927130"/>
            <a:ext cx="5738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64677" y="3358868"/>
            <a:ext cx="5674373" cy="806209"/>
            <a:chOff x="1764677" y="3358868"/>
            <a:chExt cx="5674373" cy="806209"/>
          </a:xfrm>
        </p:grpSpPr>
        <p:sp>
          <p:nvSpPr>
            <p:cNvPr id="12" name="직사각형 11"/>
            <p:cNvSpPr/>
            <p:nvPr/>
          </p:nvSpPr>
          <p:spPr>
            <a:xfrm>
              <a:off x="3846182" y="3358868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4677" y="3358868"/>
              <a:ext cx="1534315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16211" y="3358868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객체</a:t>
              </a:r>
            </a:p>
          </p:txBody>
        </p:sp>
        <p:cxnSp>
          <p:nvCxnSpPr>
            <p:cNvPr id="59" name="직선 화살표 연결선 58"/>
            <p:cNvCxnSpPr>
              <a:stCxn id="18" idx="3"/>
              <a:endCxn id="12" idx="1"/>
            </p:cNvCxnSpPr>
            <p:nvPr/>
          </p:nvCxnSpPr>
          <p:spPr>
            <a:xfrm>
              <a:off x="3298992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2" idx="3"/>
              <a:endCxn id="13" idx="1"/>
            </p:cNvCxnSpPr>
            <p:nvPr/>
          </p:nvCxnSpPr>
          <p:spPr>
            <a:xfrm>
              <a:off x="5369021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22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3409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이름을 가진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409" y="2454042"/>
            <a:ext cx="14959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=  10</a:t>
            </a:r>
            <a:endParaRPr lang="ko-KR" altLang="en-US" sz="3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514694"/>
            <a:ext cx="3878928" cy="19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1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3409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이름을 가진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409" y="2454042"/>
            <a:ext cx="17780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=  3.14</a:t>
            </a:r>
            <a:endParaRPr lang="ko-KR" altLang="en-US" sz="3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702" y="1513681"/>
            <a:ext cx="3699753" cy="19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3409" y="772771"/>
            <a:ext cx="7433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이름을 가진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“Hello, Python”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409" y="1491630"/>
            <a:ext cx="37609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 “Hello, Python”</a:t>
            </a:r>
            <a:endParaRPr lang="ko-KR" altLang="en-US" sz="3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38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5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대입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969" y="1749213"/>
            <a:ext cx="762041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10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2714" y="1732526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885442" y="2117247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38969" y="2759887"/>
            <a:ext cx="762041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15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714" y="2743200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885442" y="3127921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08104" y="2978683"/>
            <a:ext cx="2448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3200" dirty="0" err="1"/>
              <a:t>a,b</a:t>
            </a:r>
            <a:r>
              <a:rPr lang="ko-KR" altLang="en-US" sz="3200" dirty="0"/>
              <a:t> = 10, 15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08104" y="1635646"/>
            <a:ext cx="145905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3200" dirty="0"/>
              <a:t>a</a:t>
            </a:r>
            <a:r>
              <a:rPr lang="ko-KR" altLang="en-US" sz="3200" dirty="0"/>
              <a:t> = 10</a:t>
            </a:r>
            <a:endParaRPr lang="en-US" altLang="ko-KR" sz="3200" dirty="0"/>
          </a:p>
          <a:p>
            <a:r>
              <a:rPr lang="en-US" altLang="ko-KR" sz="3200" dirty="0"/>
              <a:t>b = 15</a:t>
            </a:r>
            <a:endParaRPr lang="ko-KR" altLang="en-US" sz="3200" dirty="0"/>
          </a:p>
        </p:txBody>
      </p:sp>
      <p:sp>
        <p:nvSpPr>
          <p:cNvPr id="38" name="직사각형 37"/>
          <p:cNvSpPr/>
          <p:nvPr/>
        </p:nvSpPr>
        <p:spPr>
          <a:xfrm>
            <a:off x="4767577" y="1635646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67577" y="2978683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71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5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“python”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6115" y="1749213"/>
            <a:ext cx="1561023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python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9860" y="1732526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s1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612588" y="2117247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66115" y="2759887"/>
            <a:ext cx="1561023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python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9860" y="2743200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s2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612588" y="3127921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99732" y="2978683"/>
            <a:ext cx="376539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3200" dirty="0"/>
              <a:t>s1 = s2</a:t>
            </a:r>
            <a:r>
              <a:rPr lang="ko-KR" altLang="en-US" sz="3200" dirty="0"/>
              <a:t> = </a:t>
            </a:r>
            <a:r>
              <a:rPr lang="en-US" altLang="ko-KR" sz="3200" dirty="0"/>
              <a:t>“python”</a:t>
            </a:r>
            <a:endParaRPr lang="ko-KR" altLang="en-US" sz="3200" dirty="0"/>
          </a:p>
        </p:txBody>
      </p:sp>
      <p:sp>
        <p:nvSpPr>
          <p:cNvPr id="37" name="직사각형 36"/>
          <p:cNvSpPr/>
          <p:nvPr/>
        </p:nvSpPr>
        <p:spPr>
          <a:xfrm>
            <a:off x="5099732" y="1635646"/>
            <a:ext cx="276992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3200" dirty="0"/>
              <a:t>s1 = “python”</a:t>
            </a:r>
          </a:p>
          <a:p>
            <a:r>
              <a:rPr lang="en-US" altLang="ko-KR" sz="3200" dirty="0"/>
              <a:t>s2 = “python”</a:t>
            </a:r>
            <a:endParaRPr lang="ko-KR" altLang="en-US" sz="3200" dirty="0"/>
          </a:p>
        </p:txBody>
      </p:sp>
      <p:sp>
        <p:nvSpPr>
          <p:cNvPr id="38" name="직사각형 37"/>
          <p:cNvSpPr/>
          <p:nvPr/>
        </p:nvSpPr>
        <p:spPr>
          <a:xfrm>
            <a:off x="4359205" y="1635646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59205" y="2978683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775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4" y="772771"/>
            <a:ext cx="7584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 후 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두 수의 합을 대입하여 아래와 같이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969" y="1749213"/>
            <a:ext cx="1075054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100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2714" y="1732526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885442" y="2117247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38969" y="2759887"/>
            <a:ext cx="105696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200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714" y="2743200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885442" y="3127921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38969" y="3787249"/>
            <a:ext cx="105696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x+y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676" y="3770562"/>
            <a:ext cx="13033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885442" y="4155283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62057" r="24906"/>
          <a:stretch/>
        </p:blipFill>
        <p:spPr>
          <a:xfrm>
            <a:off x="5818842" y="1635646"/>
            <a:ext cx="1537809" cy="12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526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안에 작은따옴표나 큰따옴표를 포함시키고 싶을 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268760"/>
            <a:ext cx="747083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112593"/>
            <a:ext cx="6348955" cy="65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2782764"/>
            <a:ext cx="6348955" cy="575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671" y="3375077"/>
            <a:ext cx="6348956" cy="69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8430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7" y="1217238"/>
            <a:ext cx="7505148" cy="741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안에 작은따옴표나 큰따옴표를 포함시키고 싶을 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242" y="2190875"/>
            <a:ext cx="6509522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42" y="2885528"/>
            <a:ext cx="6509523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647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46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여러 줄인 문자열을 변수에 대입하고 싶을 때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68" y="1336873"/>
            <a:ext cx="4228513" cy="1124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6" y="2632298"/>
            <a:ext cx="8227740" cy="6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23809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641714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이스케이프 코드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프로그래밍할 때 사용할 수 있도록 미리 정의해 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문자 조합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"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66599"/>
              </p:ext>
            </p:extLst>
          </p:nvPr>
        </p:nvGraphicFramePr>
        <p:xfrm>
          <a:off x="2869591" y="1635646"/>
          <a:ext cx="3105561" cy="2664294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50000"/>
                  </a:schemeClr>
                </a:solidFill>
                <a:tableStyleId>{21E4AEA4-8DFA-4A89-87EB-49C32662AFE0}</a:tableStyleId>
              </a:tblPr>
              <a:tblGrid>
                <a:gridCol w="79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바른고딕" pitchFamily="50" charset="-127"/>
                          <a:ea typeface="나눔바른고딕" pitchFamily="50" charset="-127"/>
                        </a:rPr>
                        <a:t>코드</a:t>
                      </a: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\</a:t>
                      </a:r>
                      <a:r>
                        <a:rPr lang="en-US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n</a:t>
                      </a:r>
                      <a:endParaRPr 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개행</a:t>
                      </a:r>
                      <a:r>
                        <a:rPr lang="ko-KR" alt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2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줄바꿈</a:t>
                      </a:r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\</a:t>
                      </a:r>
                      <a:r>
                        <a:rPr lang="en-US" sz="2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t</a:t>
                      </a:r>
                      <a:endParaRPr 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수평 탭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\\</a:t>
                      </a: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문자 </a:t>
                      </a:r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"\"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\'</a:t>
                      </a: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단일 인용부호</a:t>
                      </a:r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( ‘ )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\"</a:t>
                      </a:r>
                    </a:p>
                  </a:txBody>
                  <a:tcPr marL="77138" marR="77138" marT="38569" marB="38569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이중 인용부호</a:t>
                      </a:r>
                      <a:r>
                        <a:rPr lang="en-US" altLang="ko-KR" sz="2000" dirty="0">
                          <a:latin typeface="나눔바른고딕" pitchFamily="50" charset="-127"/>
                          <a:ea typeface="나눔바른고딕" pitchFamily="50" charset="-127"/>
                        </a:rPr>
                        <a:t>( “ )</a:t>
                      </a:r>
                    </a:p>
                  </a:txBody>
                  <a:tcPr marL="77138" marR="77138" marT="38569" marB="38569" anchor="ctr"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44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2" y="1851670"/>
            <a:ext cx="5957416" cy="20122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83668" y="917678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귀도 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(Guido van Rossum)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개발한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인터프리터 언어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(Interpreter language)</a:t>
            </a:r>
          </a:p>
        </p:txBody>
      </p:sp>
    </p:spTree>
    <p:extLst>
      <p:ext uri="{BB962C8B-B14F-4D97-AF65-F5344CB8AC3E}">
        <p14:creationId xmlns:p14="http://schemas.microsoft.com/office/powerpoint/2010/main" val="128171336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334" y="618631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큰따옴표로 양쪽 둘러싸기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445" y="1087191"/>
            <a:ext cx="608860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"Hello World"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334" y="1555751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작은따옴표로 양쪽 둘러싸기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334" y="2492871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큰따옴표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개를 연속으로 써서 양쪽 둘러싸기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333" y="3429991"/>
            <a:ext cx="6445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작은따옴표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개를 연속으로 써서 양쪽 둘러싸기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8445" y="2024311"/>
            <a:ext cx="608860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'Python is fun'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8445" y="2961431"/>
            <a:ext cx="608860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"""Life is too short, You need python"""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8445" y="3898552"/>
            <a:ext cx="60886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'''Life is too short, You need python'''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30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인덱싱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55707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Life is too short, You need Python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5709"/>
              </p:ext>
            </p:extLst>
          </p:nvPr>
        </p:nvGraphicFramePr>
        <p:xfrm>
          <a:off x="606034" y="1203598"/>
          <a:ext cx="807568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51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72230"/>
              </p:ext>
            </p:extLst>
          </p:nvPr>
        </p:nvGraphicFramePr>
        <p:xfrm>
          <a:off x="607375" y="1861827"/>
          <a:ext cx="8087796" cy="5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9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39204"/>
              </p:ext>
            </p:extLst>
          </p:nvPr>
        </p:nvGraphicFramePr>
        <p:xfrm>
          <a:off x="593512" y="2805032"/>
          <a:ext cx="71418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6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07943"/>
              </p:ext>
            </p:extLst>
          </p:nvPr>
        </p:nvGraphicFramePr>
        <p:xfrm>
          <a:off x="593427" y="3463260"/>
          <a:ext cx="7189152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3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인덱싱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55707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Life is too short, You need Python</a:t>
            </a:r>
            <a:endParaRPr lang="ko-KR" altLang="en-US" sz="24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" y="1131590"/>
            <a:ext cx="835552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8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인덱싱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55707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Life is too short, You need Python</a:t>
            </a:r>
            <a:endParaRPr lang="ko-KR" altLang="en-US" sz="24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1" y="1203598"/>
            <a:ext cx="848046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140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4761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-  Life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라는 단어만 변수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temp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 저장하기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167421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Life</a:t>
            </a:r>
            <a:r>
              <a:rPr lang="en-US" altLang="ko-KR" sz="2400" dirty="0"/>
              <a:t> is too short, You need Python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0" y="2256655"/>
            <a:ext cx="8065108" cy="15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0" y="2256655"/>
            <a:ext cx="8065108" cy="120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44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35269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-  short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라는 단어만 출력하기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" y="1634293"/>
            <a:ext cx="8057840" cy="120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57" y="2427734"/>
            <a:ext cx="2306445" cy="1050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5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7" y="2246485"/>
            <a:ext cx="8309023" cy="123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42194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-  You need Python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문장 출력하기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63688" y="167421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Life is too short, </a:t>
            </a:r>
            <a:r>
              <a:rPr lang="en-US" altLang="ko-KR" sz="2400" dirty="0">
                <a:solidFill>
                  <a:srgbClr val="FF0000"/>
                </a:solidFill>
              </a:rPr>
              <a:t>You need Python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95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5" y="2257424"/>
            <a:ext cx="8331834" cy="122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40714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-  </a:t>
            </a:r>
            <a:r>
              <a:rPr lang="en-US" altLang="ko-KR" sz="2000" dirty="0"/>
              <a:t>Life is too short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문장 출력하기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63688" y="1674216"/>
            <a:ext cx="496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Life is too short</a:t>
            </a:r>
            <a:r>
              <a:rPr lang="en-US" altLang="ko-KR" sz="2400" dirty="0"/>
              <a:t>, You need Python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06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1846980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</a:t>
            </a:r>
            <a:r>
              <a:rPr lang="ko-KR" altLang="en-US" sz="2000" b="1" dirty="0" err="1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3" y="1390650"/>
            <a:ext cx="8182058" cy="125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2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사용방법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0738" y="1921937"/>
            <a:ext cx="6059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3600" b="1" spc="600" dirty="0"/>
              <a:t>s =“</a:t>
            </a:r>
            <a:r>
              <a:rPr lang="en-US" altLang="ko-KR" sz="3600" b="1" spc="600" dirty="0">
                <a:solidFill>
                  <a:srgbClr val="FF0000"/>
                </a:solidFill>
              </a:rPr>
              <a:t>2001</a:t>
            </a:r>
            <a:r>
              <a:rPr lang="en-US" altLang="ko-KR" sz="3600" b="1" spc="600" dirty="0">
                <a:solidFill>
                  <a:srgbClr val="00B0F0"/>
                </a:solidFill>
              </a:rPr>
              <a:t>0331</a:t>
            </a:r>
            <a:r>
              <a:rPr lang="en-US" altLang="ko-KR" sz="3600" b="1" spc="600" dirty="0">
                <a:solidFill>
                  <a:schemeClr val="accent3">
                    <a:lumMod val="75000"/>
                  </a:schemeClr>
                </a:solidFill>
              </a:rPr>
              <a:t>Rainy</a:t>
            </a:r>
            <a:r>
              <a:rPr lang="en-US" altLang="ko-KR" sz="3600" b="1" spc="600" dirty="0"/>
              <a:t>”</a:t>
            </a:r>
            <a:endParaRPr lang="en-US" altLang="ko-KR" sz="3600" b="1" spc="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2968" y="617538"/>
            <a:ext cx="7298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에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들어있는 문자열을 연도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월일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날씨로 구분하여 각각 </a:t>
            </a:r>
            <a:endParaRPr lang="en-US" altLang="ko-KR" sz="2400" b="1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year, day, weather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에 저장하여 아래와 같이 출력하시오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30235" y="2752415"/>
            <a:ext cx="13202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02420" y="2734816"/>
            <a:ext cx="120019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324643" y="2734816"/>
            <a:ext cx="1597465" cy="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45947" y="2750017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weather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51302" y="2764216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day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625" y="2764216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year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25" y="3388196"/>
            <a:ext cx="3753588" cy="1415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003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3668" y="91767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직관적으로 무엇을 뜻하는지 알 수 있는 언어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20" y="1611447"/>
            <a:ext cx="7139760" cy="7042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7962" y="2636207"/>
            <a:ext cx="646807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1,2,3,4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중에 있으면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algn="ctr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50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포매팅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4" y="772771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온도는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94" y="1256289"/>
            <a:ext cx="4191000" cy="1609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9964" y="3071706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온도는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08" y="3677508"/>
            <a:ext cx="3990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포매팅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4" y="772771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온도는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328114"/>
            <a:ext cx="4457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포매팅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4" y="772771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전남대학교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종강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8" y="1405351"/>
            <a:ext cx="5486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포매팅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4" y="772771"/>
            <a:ext cx="7584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대입 후 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두 수의 합을 대입하여 아래와 같이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969" y="1749213"/>
            <a:ext cx="1075054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100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2714" y="1732526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885442" y="2117247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38969" y="2759887"/>
            <a:ext cx="105696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200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714" y="2743200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885442" y="3127921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38969" y="3787249"/>
            <a:ext cx="105696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x+y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676" y="3770562"/>
            <a:ext cx="13033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885442" y="4155283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-130" r="14"/>
          <a:stretch/>
        </p:blipFill>
        <p:spPr>
          <a:xfrm>
            <a:off x="4422371" y="1732526"/>
            <a:ext cx="4251845" cy="4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포매팅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91802"/>
              </p:ext>
            </p:extLst>
          </p:nvPr>
        </p:nvGraphicFramePr>
        <p:xfrm>
          <a:off x="1043967" y="1351177"/>
          <a:ext cx="711068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6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함수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%s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(String)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%c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개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(character)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%d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정수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(Integer)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%f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부동 소수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(float-point)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%%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Literal % (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‘%’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자체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76394" y="772771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포맷 코드 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내 값 삽입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91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관련 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71548"/>
              </p:ext>
            </p:extLst>
          </p:nvPr>
        </p:nvGraphicFramePr>
        <p:xfrm>
          <a:off x="930275" y="566748"/>
          <a:ext cx="711068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6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함수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count(‘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문자열에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포함된  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 개수 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find(‘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 위치 알려주기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index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(‘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 위치 알려주기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join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(‘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각각의 문자 사이에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’ 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삽입하기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upper(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소문자를 대문자로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lower(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대문자를 소문자로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itchFamily="50" charset="-127"/>
                          <a:ea typeface="나눔바른고딕" pitchFamily="50" charset="-127"/>
                        </a:rPr>
                        <a:t>lstrip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왼쪽 공백 지우기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바른고딕" pitchFamily="50" charset="-127"/>
                          <a:ea typeface="나눔바른고딕" pitchFamily="50" charset="-127"/>
                        </a:rPr>
                        <a:t>rstrip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오른쪽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공백 지우기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strip(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양쪽 공백 지우기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replace(“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1”,”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2”)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을 문자열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split( 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89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종류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821972" y="668997"/>
          <a:ext cx="6348664" cy="3303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산술 연산자</a:t>
                      </a:r>
                      <a:endParaRPr lang="en-US" altLang="ko-KR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/  %  //  +  - *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지수 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**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관계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비교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 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&lt;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 &gt;  &lt;=  &gt;=  ==  !=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논리 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or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 and  not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대입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복합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 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=  +=  -=  *=  /=  //=  %=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삼항연산자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if condition else b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3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9612" y="671736"/>
            <a:ext cx="2376264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671736"/>
            <a:ext cx="1872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2100" y="671736"/>
            <a:ext cx="2376264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6076" y="835049"/>
            <a:ext cx="2808312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91780" y="1123081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91780" y="1730747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581500" y="1123081"/>
            <a:ext cx="3322648" cy="120295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581500" y="2435487"/>
            <a:ext cx="3106624" cy="55546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591780" y="1851670"/>
            <a:ext cx="3096344" cy="1873085"/>
          </a:xfrm>
          <a:prstGeom prst="line">
            <a:avLst/>
          </a:prstGeom>
          <a:ln w="19050">
            <a:solidFill>
              <a:srgbClr val="DC34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1765262" y="2615952"/>
            <a:ext cx="1008112" cy="2107529"/>
          </a:xfrm>
          <a:prstGeom prst="ellipse">
            <a:avLst/>
          </a:prstGeom>
          <a:solidFill>
            <a:srgbClr val="31859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602326" y="4269983"/>
            <a:ext cx="3348645" cy="12647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47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 연산자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5" y="127560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3352" y="2654825"/>
            <a:ext cx="8018552" cy="702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9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779662"/>
            <a:ext cx="4973961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 = 10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num2 = 7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/ num2)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print(num1 % num2)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// num2)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947" y="2518325"/>
            <a:ext cx="1465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1.42857142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3668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의도적으로 간결하게 만든 언어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00" y="1419622"/>
            <a:ext cx="5886400" cy="29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0874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1583" y="1457365"/>
            <a:ext cx="4973961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 = 10.0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num2 = 7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/ num2)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print(num1 % num2)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// num2)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9866" y="2196028"/>
            <a:ext cx="1465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1.42857142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3.0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1.0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243823" y="3950354"/>
            <a:ext cx="1786543" cy="11386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4011910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정보를 담을 수 있는</a:t>
            </a:r>
            <a:endParaRPr lang="en-US" altLang="ko-KR" dirty="0">
              <a:solidFill>
                <a:srgbClr val="DC343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실수형으로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변환이 일어남</a:t>
            </a:r>
          </a:p>
        </p:txBody>
      </p:sp>
    </p:spTree>
    <p:extLst>
      <p:ext uri="{BB962C8B-B14F-4D97-AF65-F5344CB8AC3E}">
        <p14:creationId xmlns:p14="http://schemas.microsoft.com/office/powerpoint/2010/main" val="2996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33101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 = 10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num2 = 7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+ num2);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8513" y="13310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3119" y="2907868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 = “</a:t>
            </a:r>
            <a:r>
              <a:rPr lang="pt-BR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10”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num2 = </a:t>
            </a:r>
            <a:r>
              <a:rPr lang="pt-BR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“7”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+ num2)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5378" y="29078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3242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 animBg="1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119" y="160573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 = 10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num2 = "7"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print(num1 + num2)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8745" y="314781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905" y="1898899"/>
            <a:ext cx="4267200" cy="1228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3608" y="135379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완성하여 다음과 같은 결과를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25" y="1866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= 7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num2 = 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3425" y="2513262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62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9399" y="1432941"/>
            <a:ext cx="7584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중에서 백의 자리 이하를 버리는 코드이다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만일 변수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456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111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675" y="274364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0675" y="3389976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586094"/>
            <a:ext cx="4115110" cy="8038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1-6.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49211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5" y="772771"/>
            <a:ext cx="7278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이름을 입력 받아 아래와 같이  출력하시오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691F20-5229-44AC-8E9D-E5191BE7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13" y="1489210"/>
            <a:ext cx="6883775" cy="15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1268" y="1322639"/>
            <a:ext cx="6973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= </a:t>
            </a:r>
            <a:r>
              <a:rPr lang="en-US" altLang="ko-KR" sz="3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input(“</a:t>
            </a:r>
            <a:r>
              <a:rPr lang="ko-KR" altLang="en-US" sz="3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입력하세요 </a:t>
            </a:r>
            <a:r>
              <a:rPr lang="en-US" altLang="ko-KR" sz="3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40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322639"/>
            <a:ext cx="5848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input(“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정수 입력 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 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283718"/>
            <a:ext cx="595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문자열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):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문자열을 정수로 변환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float(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문자열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):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문자열을 실수로 변환</a:t>
            </a:r>
          </a:p>
        </p:txBody>
      </p:sp>
    </p:spTree>
    <p:extLst>
      <p:ext uri="{BB962C8B-B14F-4D97-AF65-F5344CB8AC3E}">
        <p14:creationId xmlns:p14="http://schemas.microsoft.com/office/powerpoint/2010/main" val="321343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25861" r="4894" b="9597"/>
          <a:stretch/>
        </p:blipFill>
        <p:spPr bwMode="auto">
          <a:xfrm>
            <a:off x="168275" y="1196308"/>
            <a:ext cx="8692629" cy="19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894815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0" y="1155086"/>
            <a:ext cx="8037662" cy="29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1759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4110" y="1389110"/>
            <a:ext cx="8355781" cy="2262158"/>
            <a:chOff x="320675" y="1851670"/>
            <a:chExt cx="8355781" cy="2262158"/>
          </a:xfrm>
        </p:grpSpPr>
        <p:sp>
          <p:nvSpPr>
            <p:cNvPr id="7" name="직사각형 6"/>
            <p:cNvSpPr/>
            <p:nvPr/>
          </p:nvSpPr>
          <p:spPr>
            <a:xfrm>
              <a:off x="320675" y="1851670"/>
              <a:ext cx="4032448" cy="2262158"/>
            </a:xfrm>
            <a:prstGeom prst="rect">
              <a:avLst/>
            </a:prstGeom>
            <a:ln w="28575"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유틸리티 제작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GUI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프로그래밍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사물 인터넷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1851670"/>
              <a:ext cx="4032448" cy="2123658"/>
            </a:xfrm>
            <a:prstGeom prst="rect">
              <a:avLst/>
            </a:prstGeom>
            <a:ln w="28575">
              <a:solidFill>
                <a:srgbClr val="FF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시스템과 밀접한 프로그래밍 영역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프로그래밍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717443" y="782040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없는 일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4110" y="782040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일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05381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9399" y="1411872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정수를 입력 받아 다음과 같이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054254"/>
            <a:ext cx="4501723" cy="19638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1-8.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38312185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9399" y="1320048"/>
            <a:ext cx="7777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Web, Android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키보드로부터 입력 받아 합계와 평균을 출력하세요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5" y="1995686"/>
            <a:ext cx="4896544" cy="24651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1-9.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182348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557" y="618631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문자열 곱하기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8" y="1203598"/>
            <a:ext cx="3475607" cy="155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64010"/>
            <a:ext cx="2556792" cy="106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07801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0" y="1419622"/>
            <a:ext cx="4187185" cy="155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8275" y="668997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 연산자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07548406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50785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a = b	   a = b + 1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602" y="2180761"/>
            <a:ext cx="288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+=, -=, *=, /=, %=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&amp;=, ^=, |= …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복합대입연산자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4815361" y="1292353"/>
            <a:ext cx="487599" cy="48759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963728" y="1291000"/>
            <a:ext cx="487599" cy="487599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5252443" y="201170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00810" y="2011708"/>
            <a:ext cx="76347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05051" y="2613475"/>
            <a:ext cx="114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8386" y="3737928"/>
            <a:ext cx="167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5599" y="3737927"/>
            <a:ext cx="2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a +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923928" y="438425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30752" y="4360491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64088" y="300379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결과를 담을 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99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46" grpId="3"/>
      <p:bldP spid="47" grpId="0"/>
      <p:bldP spid="47" grpId="1"/>
      <p:bldP spid="47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= 29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2959" y="3669873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27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305" y="366987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-2;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1266640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4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= 29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 + 3 * 4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print(num)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6203" y="36698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792" y="364099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29 – (2 + 3 * 4);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2094677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97256" y="4010327"/>
            <a:ext cx="57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3888" y="4364845"/>
            <a:ext cx="8225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4928" y="3995513"/>
            <a:ext cx="45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6" grpId="0" animBg="1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568" y="1059582"/>
            <a:ext cx="7902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각각 볼펜을 들고 있다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펜을 들고 있을 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손만 활용하여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펜을 가질 수 있도록 하려면 어떻게 해야 할 까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6419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95" y="77277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3, b = 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= 4, b = 3)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9507" y="1749213"/>
            <a:ext cx="75375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4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6252" y="1732526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955980" y="2117247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09507" y="2759887"/>
            <a:ext cx="753757" cy="73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Rix고딕 B" panose="02020603020101020101" pitchFamily="18" charset="-127"/>
              </a:rPr>
              <a:t>3</a:t>
            </a:r>
            <a:endParaRPr lang="ko-KR" altLang="en-US" sz="7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56252" y="2743200"/>
            <a:ext cx="8512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955980" y="3127921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93798" y="3495953"/>
            <a:ext cx="185980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3200" dirty="0" err="1"/>
              <a:t>a,b</a:t>
            </a:r>
            <a:r>
              <a:rPr lang="en-US" altLang="ko-KR" sz="3200" dirty="0"/>
              <a:t> = </a:t>
            </a:r>
            <a:r>
              <a:rPr lang="en-US" altLang="ko-KR" sz="3200" dirty="0" err="1"/>
              <a:t>b,a</a:t>
            </a:r>
            <a:endParaRPr lang="ko-KR" altLang="en-US" sz="3200" dirty="0"/>
          </a:p>
        </p:txBody>
      </p:sp>
      <p:sp>
        <p:nvSpPr>
          <p:cNvPr id="37" name="직사각형 36"/>
          <p:cNvSpPr/>
          <p:nvPr/>
        </p:nvSpPr>
        <p:spPr>
          <a:xfrm>
            <a:off x="4993798" y="1635646"/>
            <a:ext cx="168328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altLang="ko-KR" sz="3200" dirty="0"/>
              <a:t>temp=a</a:t>
            </a:r>
          </a:p>
          <a:p>
            <a:r>
              <a:rPr lang="pt-BR" altLang="ko-KR" sz="3200" dirty="0"/>
              <a:t>a=b</a:t>
            </a:r>
          </a:p>
          <a:p>
            <a:r>
              <a:rPr lang="pt-BR" altLang="ko-KR" sz="3200" dirty="0"/>
              <a:t>b=temp</a:t>
            </a:r>
            <a:endParaRPr lang="ko-KR" altLang="en-US" sz="3200" dirty="0"/>
          </a:p>
        </p:txBody>
      </p:sp>
      <p:sp>
        <p:nvSpPr>
          <p:cNvPr id="38" name="직사각형 37"/>
          <p:cNvSpPr/>
          <p:nvPr/>
        </p:nvSpPr>
        <p:spPr>
          <a:xfrm>
            <a:off x="4253271" y="1635646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53271" y="3495953"/>
            <a:ext cx="7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en-US" altLang="ko-KR" sz="32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</a:t>
            </a:r>
          </a:p>
        </p:txBody>
      </p:sp>
    </p:spTree>
    <p:extLst>
      <p:ext uri="{BB962C8B-B14F-4D97-AF65-F5344CB8AC3E}">
        <p14:creationId xmlns:p14="http://schemas.microsoft.com/office/powerpoint/2010/main" val="154033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8" grpId="0"/>
      <p:bldP spid="39" grpId="0"/>
      <p:bldP spid="3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&lt;, &lt;=, &gt;, &gt;=		a&gt;b    a&gt;=b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==, !=		      a==b   a!=b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00257" y="1736203"/>
            <a:ext cx="208344" cy="902825"/>
          </a:xfrm>
          <a:custGeom>
            <a:avLst/>
            <a:gdLst>
              <a:gd name="connsiteX0" fmla="*/ 0 w 208344"/>
              <a:gd name="connsiteY0" fmla="*/ 0 h 902825"/>
              <a:gd name="connsiteX1" fmla="*/ 208344 w 208344"/>
              <a:gd name="connsiteY1" fmla="*/ 0 h 902825"/>
              <a:gd name="connsiteX2" fmla="*/ 208344 w 208344"/>
              <a:gd name="connsiteY2" fmla="*/ 902825 h 902825"/>
              <a:gd name="connsiteX3" fmla="*/ 23149 w 208344"/>
              <a:gd name="connsiteY3" fmla="*/ 902825 h 90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44" h="902825">
                <a:moveTo>
                  <a:pt x="0" y="0"/>
                </a:moveTo>
                <a:lnTo>
                  <a:pt x="208344" y="0"/>
                </a:lnTo>
                <a:lnTo>
                  <a:pt x="208344" y="902825"/>
                </a:lnTo>
                <a:lnTo>
                  <a:pt x="23149" y="90282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084168" y="2053298"/>
            <a:ext cx="504056" cy="254926"/>
          </a:xfrm>
          <a:prstGeom prst="rightArrow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7350" y="1864449"/>
            <a:ext cx="1539204" cy="646331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 </a:t>
            </a:r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(True/False)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부등호 연산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 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4513" y="2409293"/>
            <a:ext cx="750297" cy="982526"/>
            <a:chOff x="1074513" y="2409293"/>
            <a:chExt cx="750297" cy="982526"/>
          </a:xfrm>
        </p:grpSpPr>
        <p:sp>
          <p:nvSpPr>
            <p:cNvPr id="2" name="타원 1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4690" y="31609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864430" y="2409293"/>
            <a:ext cx="750297" cy="982526"/>
            <a:chOff x="1074513" y="2409293"/>
            <a:chExt cx="750297" cy="982526"/>
          </a:xfrm>
        </p:grpSpPr>
        <p:sp>
          <p:nvSpPr>
            <p:cNvPr id="23" name="타원 22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5145" y="31609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같지 않다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-10888" y="0"/>
            <a:ext cx="9154887" cy="5472608"/>
            <a:chOff x="-108520" y="-164554"/>
            <a:chExt cx="9433048" cy="5472608"/>
          </a:xfrm>
        </p:grpSpPr>
        <p:sp>
          <p:nvSpPr>
            <p:cNvPr id="32" name="직사각형 31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5395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95114" y="1052542"/>
            <a:ext cx="4864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수학에서 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</a:p>
          <a:p>
            <a:pPr algn="ctr"/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에서는 </a:t>
            </a:r>
            <a:r>
              <a:rPr lang="ko-KR" altLang="en-US" sz="2800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ko-KR" altLang="en-US" sz="28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36" grpId="0"/>
      <p:bldP spid="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구축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74425" y="3185259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에디터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983" y="3178199"/>
            <a:ext cx="1760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(3.x)</a:t>
            </a:r>
          </a:p>
        </p:txBody>
      </p:sp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2" y="1334138"/>
            <a:ext cx="1789710" cy="17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¥¬í¼í° ë¸í¸ë¶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7" y="1442789"/>
            <a:ext cx="1681058" cy="16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15581" y="1334138"/>
            <a:ext cx="4093008" cy="2730968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680520" y="2401540"/>
            <a:ext cx="720080" cy="713771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3080" name="Picture 8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7" y="127560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400600" y="3018075"/>
            <a:ext cx="3635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Python, 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활용한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개발에 도움을 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82189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3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= 10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print(a == b)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8129" y="206769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756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print(a !=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4573" y="26486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3119" y="30109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print(a &gt; b)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86521" y="29839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6812" y="33697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print(a &lt; 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28268" y="334274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  <p:bldP spid="13" grpId="0"/>
      <p:bldP spid="20" grpId="0"/>
      <p:bldP spid="21" grpId="0"/>
      <p:bldP spid="23" grpId="0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8274" y="653016"/>
            <a:ext cx="7584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연산자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0" y="1203598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177781895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53877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                             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2968" y="2409293"/>
            <a:ext cx="761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and, or 	    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||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True/False 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49820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 명제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1425" y="3493240"/>
            <a:ext cx="802506" cy="124287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11074"/>
            <a:ext cx="422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False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 True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2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946" y="3417066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177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19672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88280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686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6" name="곱셈 기호 35"/>
          <p:cNvSpPr/>
          <p:nvPr/>
        </p:nvSpPr>
        <p:spPr>
          <a:xfrm>
            <a:off x="3941855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71600" y="153877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                             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2968" y="2409293"/>
            <a:ext cx="761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and, or 	    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||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True/False 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24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1" grpId="0"/>
      <p:bldP spid="31" grpId="1"/>
      <p:bldP spid="3" grpId="0" animBg="1"/>
      <p:bldP spid="3" grpId="1" animBg="1"/>
      <p:bldP spid="32" grpId="0"/>
      <p:bldP spid="35" grpId="0"/>
      <p:bldP spid="3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71600" y="153877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                             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2968" y="2409293"/>
            <a:ext cx="761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and, or 	    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||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True/False 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23571" y="3421362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104" y="3421363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곱셈 기호 43"/>
          <p:cNvSpPr/>
          <p:nvPr/>
        </p:nvSpPr>
        <p:spPr>
          <a:xfrm>
            <a:off x="1676438" y="3330673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8104" y="3418416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51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3" grpId="1"/>
      <p:bldP spid="44" grpId="0" animBg="1"/>
      <p:bldP spid="4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3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= 10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 not  a &gt; b 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2054" y="215294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5269" y="27992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27837" y="2706069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3685177" y="2753254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331022"/>
            <a:ext cx="551104" cy="412039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17" grpId="0" animBg="1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8" y="1419622"/>
            <a:ext cx="4481129" cy="224676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print((1&lt;3) and (4&lt;5))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print((2&lt;1) and (4&lt;5))</a:t>
            </a:r>
          </a:p>
          <a:p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print((1&lt;3) or (4&lt;2))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print((2&lt;1) or (4&lt;2))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7" y="1229580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 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 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Notebook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단축키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3" y="916287"/>
            <a:ext cx="4081203" cy="74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41" y="902432"/>
            <a:ext cx="4025583" cy="7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81989" y="1664085"/>
            <a:ext cx="3622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 Mode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85453" y="1611682"/>
            <a:ext cx="3622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Edit Mode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31533"/>
              </p:ext>
            </p:extLst>
          </p:nvPr>
        </p:nvGraphicFramePr>
        <p:xfrm>
          <a:off x="481989" y="2122415"/>
          <a:ext cx="3628910" cy="2415912"/>
        </p:xfrm>
        <a:graphic>
          <a:graphicData uri="http://schemas.openxmlformats.org/drawingml/2006/table">
            <a:tbl>
              <a:tblPr/>
              <a:tblGrid>
                <a:gridCol w="129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	 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edit mode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code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D,D 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selected cell</a:t>
                      </a: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selected cell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98156"/>
                  </a:ext>
                </a:extLst>
              </a:tr>
              <a:tr h="175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cells below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720" marR="66720" marT="18446" marB="18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2059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3224"/>
              </p:ext>
            </p:extLst>
          </p:nvPr>
        </p:nvGraphicFramePr>
        <p:xfrm>
          <a:off x="4785453" y="2122415"/>
          <a:ext cx="3637488" cy="1635008"/>
        </p:xfrm>
        <a:graphic>
          <a:graphicData uri="http://schemas.openxmlformats.org/drawingml/2006/table">
            <a:tbl>
              <a:tblPr/>
              <a:tblGrid>
                <a:gridCol w="130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	 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mode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Ctrl-Z 	 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Ctrl-Y 	 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완성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들여쓰기</a:t>
                      </a:r>
                    </a:p>
                  </a:txBody>
                  <a:tcPr marL="77750" marR="77750" marT="21496" marB="214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789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Notebook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단축키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611293" y="1357376"/>
            <a:ext cx="3622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단축키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42300"/>
              </p:ext>
            </p:extLst>
          </p:nvPr>
        </p:nvGraphicFramePr>
        <p:xfrm>
          <a:off x="2267744" y="1936750"/>
          <a:ext cx="4501009" cy="1787508"/>
        </p:xfrm>
        <a:graphic>
          <a:graphicData uri="http://schemas.openxmlformats.org/drawingml/2006/table">
            <a:tbl>
              <a:tblPr/>
              <a:tblGrid>
                <a:gridCol w="16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Ctrl-Enter 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cell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Alt-Enter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cell, insert below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Shift-Enter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cell, select below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36258"/>
                  </a:ext>
                </a:extLst>
              </a:tr>
              <a:tr h="446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Ctrl-S 	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and Checkpoint</a:t>
                      </a:r>
                    </a:p>
                  </a:txBody>
                  <a:tcPr marL="96208" marR="96208" marT="26599" marB="265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110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11062</TotalTime>
  <Words>2163</Words>
  <Application>Microsoft Office PowerPoint</Application>
  <PresentationFormat>화면 슬라이드 쇼(16:9)</PresentationFormat>
  <Paragraphs>748</Paragraphs>
  <Slides>77</Slides>
  <Notes>76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4" baseType="lpstr">
      <vt:lpstr>Rix고딕 B</vt:lpstr>
      <vt:lpstr>10X10 Bold</vt:lpstr>
      <vt:lpstr>맑은 고딕</vt:lpstr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이 명호</cp:lastModifiedBy>
  <cp:revision>1028</cp:revision>
  <dcterms:created xsi:type="dcterms:W3CDTF">2015-03-17T10:14:13Z</dcterms:created>
  <dcterms:modified xsi:type="dcterms:W3CDTF">2019-04-15T11:11:44Z</dcterms:modified>
</cp:coreProperties>
</file>