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256" r:id="rId2"/>
    <p:sldId id="559" r:id="rId3"/>
    <p:sldId id="599" r:id="rId4"/>
    <p:sldId id="601" r:id="rId5"/>
    <p:sldId id="632" r:id="rId6"/>
    <p:sldId id="609" r:id="rId7"/>
    <p:sldId id="610" r:id="rId8"/>
    <p:sldId id="603" r:id="rId9"/>
    <p:sldId id="611" r:id="rId10"/>
    <p:sldId id="613" r:id="rId11"/>
    <p:sldId id="612" r:id="rId12"/>
    <p:sldId id="614" r:id="rId13"/>
    <p:sldId id="604" r:id="rId14"/>
    <p:sldId id="605" r:id="rId15"/>
    <p:sldId id="616" r:id="rId16"/>
    <p:sldId id="615" r:id="rId17"/>
    <p:sldId id="608" r:id="rId18"/>
    <p:sldId id="606" r:id="rId19"/>
    <p:sldId id="629" r:id="rId20"/>
    <p:sldId id="618" r:id="rId21"/>
    <p:sldId id="631" r:id="rId22"/>
    <p:sldId id="630" r:id="rId23"/>
    <p:sldId id="607" r:id="rId24"/>
    <p:sldId id="620" r:id="rId25"/>
    <p:sldId id="617" r:id="rId26"/>
    <p:sldId id="619" r:id="rId27"/>
    <p:sldId id="634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42" r:id="rId36"/>
    <p:sldId id="643" r:id="rId37"/>
    <p:sldId id="644" r:id="rId38"/>
    <p:sldId id="645" r:id="rId39"/>
    <p:sldId id="648" r:id="rId40"/>
    <p:sldId id="547" r:id="rId41"/>
  </p:sldIdLst>
  <p:sldSz cx="9144000" cy="5145088"/>
  <p:notesSz cx="6858000" cy="9144000"/>
  <p:embeddedFontLst>
    <p:embeddedFont>
      <p:font typeface="나눔스퀘어 ExtraBold" pitchFamily="50" charset="-127"/>
      <p:bold r:id="rId43"/>
    </p:embeddedFont>
    <p:embeddedFont>
      <p:font typeface="맑은 고딕" pitchFamily="50" charset="-127"/>
      <p:regular r:id="rId44"/>
      <p:bold r:id="rId45"/>
    </p:embeddedFont>
    <p:embeddedFont>
      <p:font typeface="나눔스퀘어 Bold" pitchFamily="50" charset="-127"/>
      <p:bold r:id="rId46"/>
    </p:embeddedFont>
    <p:embeddedFont>
      <p:font typeface="나눔스퀘어" pitchFamily="50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042"/>
    <a:srgbClr val="CB271F"/>
    <a:srgbClr val="B73FFF"/>
    <a:srgbClr val="EA428A"/>
    <a:srgbClr val="00ADEF"/>
    <a:srgbClr val="990E24"/>
    <a:srgbClr val="140BA9"/>
    <a:srgbClr val="10E14E"/>
    <a:srgbClr val="5CD3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-667" y="-77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44C6-0D7B-4F2A-A4D0-1C96D1D5AFE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4AE12-234C-419F-B50F-6746CBA95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4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4AE12-234C-419F-B50F-6746CBA9524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73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2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9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4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2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 smtClean="0"/>
              <a:t>마커내부색깔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markerfacecolor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02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60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70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8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3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플롯 그림을 보면 몇몇 점들은 그림의 범위 경계선에 있어서 잘 보이지 않는 경우가 있을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그림의 범위를 수동으로 지정하려면 </a:t>
            </a:r>
            <a:r>
              <a:rPr lang="en-US" altLang="ko-KR" dirty="0" err="1" smtClean="0"/>
              <a:t>xlim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명령과 </a:t>
            </a:r>
            <a:r>
              <a:rPr lang="en-US" altLang="ko-KR" dirty="0" err="1" smtClean="0"/>
              <a:t>ylim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명령을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명령들은 그림의 범위가 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축의 최소값과 최대값을 지정한다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38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플롯이나 차트에서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축상의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위치 표시 지점을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(tick)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하고 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틱에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써진 숫자 혹은 글자를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(tick label)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위치나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라벨은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자동으로 정해주지만 만약 수동으로 설정하고 싶다면 </a:t>
            </a:r>
            <a:r>
              <a:rPr lang="en-US" altLang="ko-KR" dirty="0" err="1" smtClean="0"/>
              <a:t>xticks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명령이나 </a:t>
            </a:r>
            <a:r>
              <a:rPr lang="en-US" altLang="ko-KR" dirty="0" err="1" smtClean="0"/>
              <a:t>yticks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명령을 사용한다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9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그림의 </a:t>
            </a:r>
            <a:r>
              <a:rPr lang="ko-KR" altLang="en-US" baseline="0" dirty="0" err="1" smtClean="0"/>
              <a:t>틱</a:t>
            </a:r>
            <a:r>
              <a:rPr lang="ko-KR" altLang="en-US" baseline="0" dirty="0" smtClean="0"/>
              <a:t> 위치를 잘 보여주기 위해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그림 중간에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(grid line)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자동으로 그려진 것을 알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43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51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02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46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3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6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2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4AE12-234C-419F-B50F-6746CBA9524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6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6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9118" y="400174"/>
            <a:ext cx="3772883" cy="1886533"/>
          </a:xfrm>
        </p:spPr>
        <p:txBody>
          <a:bodyPr>
            <a:normAutofit/>
          </a:bodyPr>
          <a:lstStyle>
            <a:lvl1pPr latinLnBrk="1">
              <a:defRPr lang="ko-KR" sz="410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799118" y="2553488"/>
            <a:ext cx="3772883" cy="1048073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450"/>
              </a:spcBef>
              <a:buNone/>
              <a:defRPr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771" y="400174"/>
            <a:ext cx="1772112" cy="411607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9118" y="400174"/>
            <a:ext cx="5602158" cy="4116070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9" y="400174"/>
            <a:ext cx="6516797" cy="1715029"/>
          </a:xfrm>
        </p:spPr>
        <p:txBody>
          <a:bodyPr anchor="b">
            <a:normAutofit/>
          </a:bodyPr>
          <a:lstStyle>
            <a:lvl1pPr algn="l" latinLnBrk="1">
              <a:defRPr lang="ko-KR" sz="41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9" y="2343873"/>
            <a:ext cx="6516797" cy="1029018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450"/>
              </a:spcBef>
              <a:buNone/>
              <a:defRPr lang="ko-K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1">
              <a:buNone/>
              <a:defRPr lang="ko-KR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1">
              <a:buNone/>
              <a:defRPr lang="ko-KR"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9117" y="1372024"/>
            <a:ext cx="3189801" cy="314422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099516" y="1372024"/>
            <a:ext cx="3189801" cy="314422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6" y="400174"/>
            <a:ext cx="6516799" cy="800347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8" y="1372023"/>
            <a:ext cx="3189801" cy="51451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/>
            </a:lvl1pPr>
            <a:lvl2pPr marL="342991" indent="0" latinLnBrk="1">
              <a:buNone/>
              <a:defRPr lang="ko-KR" sz="1500" b="1"/>
            </a:lvl2pPr>
            <a:lvl3pPr marL="685983" indent="0" latinLnBrk="1">
              <a:buNone/>
              <a:defRPr lang="ko-KR" sz="1400" b="1"/>
            </a:lvl3pPr>
            <a:lvl4pPr marL="1028974" indent="0" latinLnBrk="1">
              <a:buNone/>
              <a:defRPr lang="ko-KR" sz="1200" b="1"/>
            </a:lvl4pPr>
            <a:lvl5pPr marL="1371966" indent="0" latinLnBrk="1">
              <a:buNone/>
              <a:defRPr lang="ko-KR" sz="1200" b="1"/>
            </a:lvl5pPr>
            <a:lvl6pPr marL="1714957" indent="0" latinLnBrk="1">
              <a:buNone/>
              <a:defRPr lang="ko-KR" sz="1200" b="1"/>
            </a:lvl6pPr>
            <a:lvl7pPr marL="2057949" indent="0" latinLnBrk="1">
              <a:buNone/>
              <a:defRPr lang="ko-KR" sz="1200" b="1"/>
            </a:lvl7pPr>
            <a:lvl8pPr marL="2400940" indent="0" latinLnBrk="1">
              <a:buNone/>
              <a:defRPr lang="ko-KR" sz="1200" b="1"/>
            </a:lvl8pPr>
            <a:lvl9pPr marL="2743932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9118" y="1943700"/>
            <a:ext cx="3189801" cy="2572544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126114" y="1372023"/>
            <a:ext cx="3189801" cy="51451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/>
            </a:lvl1pPr>
            <a:lvl2pPr marL="342991" indent="0" latinLnBrk="1">
              <a:buNone/>
              <a:defRPr lang="ko-KR" sz="1500" b="1"/>
            </a:lvl2pPr>
            <a:lvl3pPr marL="685983" indent="0" latinLnBrk="1">
              <a:buNone/>
              <a:defRPr lang="ko-KR" sz="1400" b="1"/>
            </a:lvl3pPr>
            <a:lvl4pPr marL="1028974" indent="0" latinLnBrk="1">
              <a:buNone/>
              <a:defRPr lang="ko-KR" sz="1200" b="1"/>
            </a:lvl4pPr>
            <a:lvl5pPr marL="1371966" indent="0" latinLnBrk="1">
              <a:buNone/>
              <a:defRPr lang="ko-KR" sz="1200" b="1"/>
            </a:lvl5pPr>
            <a:lvl6pPr marL="1714957" indent="0" latinLnBrk="1">
              <a:buNone/>
              <a:defRPr lang="ko-KR" sz="1200" b="1"/>
            </a:lvl6pPr>
            <a:lvl7pPr marL="2057949" indent="0" latinLnBrk="1">
              <a:buNone/>
              <a:defRPr lang="ko-KR" sz="1200" b="1"/>
            </a:lvl7pPr>
            <a:lvl8pPr marL="2400940" indent="0" latinLnBrk="1">
              <a:buNone/>
              <a:defRPr lang="ko-KR" sz="1200" b="1"/>
            </a:lvl8pPr>
            <a:lvl9pPr marL="2743932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26114" y="1943700"/>
            <a:ext cx="3189801" cy="2572544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400173"/>
            <a:ext cx="3086904" cy="1143353"/>
          </a:xfrm>
        </p:spPr>
        <p:txBody>
          <a:bodyPr anchor="b">
            <a:normAutofit/>
          </a:bodyPr>
          <a:lstStyle>
            <a:lvl1pPr algn="l" latinLnBrk="1">
              <a:defRPr lang="ko-KR"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0506" y="400174"/>
            <a:ext cx="4401696" cy="411607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400"/>
            </a:lvl2pPr>
            <a:lvl3pPr latinLnBrk="1">
              <a:defRPr lang="ko-KR" sz="1200"/>
            </a:lvl3pPr>
            <a:lvl4pPr latinLnBrk="1">
              <a:defRPr lang="ko-KR" sz="1100"/>
            </a:lvl4pPr>
            <a:lvl5pPr latinLnBrk="1">
              <a:defRPr lang="ko-KR" sz="1100"/>
            </a:lvl5pPr>
            <a:lvl6pPr latinLnBrk="1">
              <a:defRPr lang="ko-KR" sz="1100"/>
            </a:lvl6pPr>
            <a:lvl7pPr latinLnBrk="1">
              <a:defRPr lang="ko-KR" sz="1100"/>
            </a:lvl7pPr>
            <a:lvl8pPr latinLnBrk="1">
              <a:defRPr lang="ko-KR" sz="1100"/>
            </a:lvl8pPr>
            <a:lvl9pPr latinLnBrk="1">
              <a:defRPr lang="ko-KR" sz="11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1657862"/>
            <a:ext cx="3086904" cy="2858382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450"/>
              </a:spcBef>
              <a:buNone/>
              <a:defRPr lang="ko-KR"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latinLnBrk="1">
              <a:buNone/>
              <a:defRPr lang="ko-KR" sz="900"/>
            </a:lvl2pPr>
            <a:lvl3pPr marL="685983" indent="0" latinLnBrk="1">
              <a:buNone/>
              <a:defRPr lang="ko-KR" sz="800"/>
            </a:lvl3pPr>
            <a:lvl4pPr marL="1028974" indent="0" latinLnBrk="1">
              <a:buNone/>
              <a:defRPr lang="ko-KR" sz="700"/>
            </a:lvl4pPr>
            <a:lvl5pPr marL="1371966" indent="0" latinLnBrk="1">
              <a:buNone/>
              <a:defRPr lang="ko-KR" sz="700"/>
            </a:lvl5pPr>
            <a:lvl6pPr marL="1714957" indent="0" latinLnBrk="1">
              <a:buNone/>
              <a:defRPr lang="ko-KR" sz="700"/>
            </a:lvl6pPr>
            <a:lvl7pPr marL="2057949" indent="0" latinLnBrk="1">
              <a:buNone/>
              <a:defRPr lang="ko-KR" sz="700"/>
            </a:lvl7pPr>
            <a:lvl8pPr marL="2400940" indent="0" latinLnBrk="1">
              <a:buNone/>
              <a:defRPr lang="ko-KR" sz="700"/>
            </a:lvl8pPr>
            <a:lvl9pPr marL="2743932" indent="0" latinLnBrk="1">
              <a:buNone/>
              <a:defRPr lang="ko-KR" sz="7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118" y="400173"/>
            <a:ext cx="3086904" cy="1143353"/>
          </a:xfrm>
        </p:spPr>
        <p:txBody>
          <a:bodyPr anchor="b">
            <a:noAutofit/>
          </a:bodyPr>
          <a:lstStyle>
            <a:lvl1pPr algn="l" latinLnBrk="1">
              <a:defRPr lang="ko-KR"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0505" y="400174"/>
            <a:ext cx="4336259" cy="4344741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1">
              <a:buNone/>
              <a:defRPr lang="ko-KR" sz="1800"/>
            </a:lvl1pPr>
            <a:lvl2pPr marL="342991" indent="0" latinLnBrk="1">
              <a:buNone/>
              <a:defRPr lang="ko-KR" sz="2100"/>
            </a:lvl2pPr>
            <a:lvl3pPr marL="685983" indent="0" latinLnBrk="1">
              <a:buNone/>
              <a:defRPr lang="ko-KR" sz="1800"/>
            </a:lvl3pPr>
            <a:lvl4pPr marL="1028974" indent="0" latinLnBrk="1">
              <a:buNone/>
              <a:defRPr lang="ko-KR" sz="1500"/>
            </a:lvl4pPr>
            <a:lvl5pPr marL="1371966" indent="0" latinLnBrk="1">
              <a:buNone/>
              <a:defRPr lang="ko-KR" sz="1500"/>
            </a:lvl5pPr>
            <a:lvl6pPr marL="1714957" indent="0" latinLnBrk="1">
              <a:buNone/>
              <a:defRPr lang="ko-KR" sz="1500"/>
            </a:lvl6pPr>
            <a:lvl7pPr marL="2057949" indent="0" latinLnBrk="1">
              <a:buNone/>
              <a:defRPr lang="ko-KR" sz="1500"/>
            </a:lvl7pPr>
            <a:lvl8pPr marL="2400940" indent="0" latinLnBrk="1">
              <a:buNone/>
              <a:defRPr lang="ko-KR" sz="1500"/>
            </a:lvl8pPr>
            <a:lvl9pPr marL="2743932" indent="0" latinLnBrk="1">
              <a:buNone/>
              <a:defRPr lang="ko-KR"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9118" y="1657862"/>
            <a:ext cx="3086904" cy="2858382"/>
          </a:xfrm>
        </p:spPr>
        <p:txBody>
          <a:bodyPr>
            <a:normAutofit/>
          </a:bodyPr>
          <a:lstStyle>
            <a:lvl1pPr marL="0" indent="0" latinLnBrk="1">
              <a:lnSpc>
                <a:spcPct val="110000"/>
              </a:lnSpc>
              <a:spcBef>
                <a:spcPts val="450"/>
              </a:spcBef>
              <a:buNone/>
              <a:defRPr lang="ko-KR" sz="1400"/>
            </a:lvl1pPr>
            <a:lvl2pPr marL="342991" indent="0" latinLnBrk="1">
              <a:buNone/>
              <a:defRPr lang="ko-KR" sz="900"/>
            </a:lvl2pPr>
            <a:lvl3pPr marL="685983" indent="0" latinLnBrk="1">
              <a:buNone/>
              <a:defRPr lang="ko-KR" sz="800"/>
            </a:lvl3pPr>
            <a:lvl4pPr marL="1028974" indent="0" latinLnBrk="1">
              <a:buNone/>
              <a:defRPr lang="ko-KR" sz="700"/>
            </a:lvl4pPr>
            <a:lvl5pPr marL="1371966" indent="0" latinLnBrk="1">
              <a:buNone/>
              <a:defRPr lang="ko-KR" sz="700"/>
            </a:lvl5pPr>
            <a:lvl6pPr marL="1714957" indent="0" latinLnBrk="1">
              <a:buNone/>
              <a:defRPr lang="ko-KR" sz="700"/>
            </a:lvl6pPr>
            <a:lvl7pPr marL="2057949" indent="0" latinLnBrk="1">
              <a:buNone/>
              <a:defRPr lang="ko-KR" sz="700"/>
            </a:lvl7pPr>
            <a:lvl8pPr marL="2400940" indent="0" latinLnBrk="1">
              <a:buNone/>
              <a:defRPr lang="ko-KR" sz="700"/>
            </a:lvl8pPr>
            <a:lvl9pPr marL="2743932" indent="0" latinLnBrk="1">
              <a:buNone/>
              <a:defRPr lang="ko-KR" sz="7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99117" y="400174"/>
            <a:ext cx="6516798" cy="800347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9117" y="1372024"/>
            <a:ext cx="6516798" cy="3144220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200813" y="4617876"/>
            <a:ext cx="1028968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r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C6190-4441-43F1-A061-BEBD0B51FCD4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99118" y="4617876"/>
            <a:ext cx="4240920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l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01276" y="4617876"/>
            <a:ext cx="914639" cy="204850"/>
          </a:xfrm>
          <a:prstGeom prst="rect">
            <a:avLst/>
          </a:prstGeom>
        </p:spPr>
        <p:txBody>
          <a:bodyPr vert="horz" lIns="68598" tIns="34299" rIns="68598" bIns="34299" rtlCol="0" anchor="ctr"/>
          <a:lstStyle>
            <a:lvl1pPr algn="r" latinLnBrk="1">
              <a:defRPr lang="ko-KR"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1FB78A-305F-49FD-B257-06DB592FE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_x243918952" descr="EMB00000e984ca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38509" y="4645950"/>
            <a:ext cx="1589772" cy="357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 thruBlk="1"/>
  </p:transition>
  <p:timing>
    <p:tnLst>
      <p:par>
        <p:cTn id="1" dur="indefinite" restart="never" nodeType="tmRoot"/>
      </p:par>
    </p:tnLst>
  </p:timing>
  <p:txStyles>
    <p:titleStyle>
      <a:lvl1pPr algn="l" defTabSz="685983" rtl="0" eaLnBrk="1" latinLnBrk="1" hangingPunct="1">
        <a:lnSpc>
          <a:spcPct val="80000"/>
        </a:lnSpc>
        <a:spcBef>
          <a:spcPct val="0"/>
        </a:spcBef>
        <a:buNone/>
        <a:defRPr lang="ko-KR" sz="27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05795" indent="-171496" algn="l" defTabSz="685983" rtl="0" eaLnBrk="1" latinLnBrk="1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5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45889" indent="-171496" algn="l" defTabSz="685983" rtl="0" eaLnBrk="1" latinLnBrk="1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83085" indent="-1371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2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20282" indent="-1371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823179" indent="-102897" algn="l" defTabSz="685983" rtl="0" eaLnBrk="1" latinLnBrk="1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26077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1" hangingPunct="1">
        <a:spcBef>
          <a:spcPts val="450"/>
        </a:spcBef>
        <a:buSzPct val="80000"/>
        <a:buFont typeface="Arial" pitchFamily="34" charset="0"/>
        <a:buChar char="•"/>
        <a:defRPr lang="ko-KR"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1" hangingPunct="1"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52826" y="1721224"/>
            <a:ext cx="4249710" cy="923329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3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Big Data</a:t>
            </a:r>
            <a:endParaRPr lang="ko-KR" altLang="en-US" sz="5400" spc="3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59590" y="1486955"/>
            <a:ext cx="4263961" cy="140455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6450" y="1224686"/>
            <a:ext cx="303551" cy="2622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막힌 원호 43"/>
          <p:cNvSpPr/>
          <p:nvPr/>
        </p:nvSpPr>
        <p:spPr>
          <a:xfrm>
            <a:off x="5708198" y="893404"/>
            <a:ext cx="920056" cy="593548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5548067" y="627725"/>
            <a:ext cx="1184172" cy="690692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59590" y="2934195"/>
            <a:ext cx="4263961" cy="707886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matplotlib</a:t>
            </a:r>
            <a:endParaRPr lang="en-US" altLang="ko-KR" sz="400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7740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G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 smtClean="0"/>
              <a:t>G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W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 smtClean="0"/>
              <a:t>F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29788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 dirty="0" smtClean="0"/>
              <a:t>“Big Data”</a:t>
            </a:r>
            <a:r>
              <a:rPr lang="ko-KR" altLang="en-US" sz="1400" spc="-100" dirty="0" smtClean="0"/>
              <a:t>에 접속하였습니다</a:t>
            </a:r>
            <a:r>
              <a:rPr lang="en-US" altLang="ko-KR" sz="1400" spc="-100" dirty="0" smtClean="0"/>
              <a:t>.</a:t>
            </a:r>
            <a:endParaRPr lang="ko-KR" altLang="en-US" sz="1400" spc="-100" dirty="0"/>
          </a:p>
        </p:txBody>
      </p:sp>
    </p:spTree>
    <p:extLst>
      <p:ext uri="{BB962C8B-B14F-4D97-AF65-F5344CB8AC3E}">
        <p14:creationId xmlns:p14="http://schemas.microsoft.com/office/powerpoint/2010/main" val="4747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ine style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87081"/>
              </p:ext>
            </p:extLst>
          </p:nvPr>
        </p:nvGraphicFramePr>
        <p:xfrm>
          <a:off x="1503363" y="1492424"/>
          <a:ext cx="6096000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Character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Description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-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Solid</a:t>
                      </a:r>
                      <a:r>
                        <a:rPr lang="en-US" altLang="ko-KR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line style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--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Dashed</a:t>
                      </a:r>
                      <a:r>
                        <a:rPr lang="en-US" altLang="ko-KR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line style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-.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Dash-dot lint style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: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Dotted</a:t>
                      </a:r>
                      <a:r>
                        <a:rPr lang="en-US" altLang="ko-KR" sz="16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line style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7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115616" y="14204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y, marker 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‘o’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arker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77158"/>
            <a:ext cx="3907146" cy="26606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arker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13177"/>
              </p:ext>
            </p:extLst>
          </p:nvPr>
        </p:nvGraphicFramePr>
        <p:xfrm>
          <a:off x="899592" y="1227348"/>
          <a:ext cx="7596832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502272"/>
                <a:gridCol w="1242144"/>
                <a:gridCol w="2556272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Character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Description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Character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Description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.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Point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</a:rPr>
                        <a:t>‘ 1 ’</a:t>
                      </a:r>
                      <a:endParaRPr lang="ko-KR" altLang="en-US" sz="1600" dirty="0">
                        <a:solidFill>
                          <a:srgbClr val="CB271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Tri_down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o</a:t>
                      </a:r>
                      <a:r>
                        <a:rPr lang="en-US" altLang="ko-KR" sz="1600" baseline="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Circle</a:t>
                      </a:r>
                      <a:r>
                        <a:rPr lang="en-US" altLang="ko-KR" sz="14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</a:rPr>
                        <a:t>‘ 2 ’</a:t>
                      </a:r>
                      <a:endParaRPr lang="ko-KR" altLang="en-US" sz="1600" dirty="0" smtClean="0">
                        <a:solidFill>
                          <a:srgbClr val="CB271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Tri_up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v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Triangle_down</a:t>
                      </a:r>
                      <a:r>
                        <a:rPr lang="en-US" altLang="ko-KR" sz="14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</a:rPr>
                        <a:t>‘ 3 ’</a:t>
                      </a:r>
                      <a:endParaRPr lang="ko-KR" altLang="en-US" sz="1600" dirty="0" smtClean="0">
                        <a:solidFill>
                          <a:srgbClr val="CB271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Tri_left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^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Triangle_up</a:t>
                      </a:r>
                      <a:r>
                        <a:rPr lang="en-US" altLang="ko-KR" sz="14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</a:rPr>
                        <a:t>‘ 4 ’</a:t>
                      </a:r>
                      <a:endParaRPr lang="ko-KR" altLang="en-US" sz="1600" dirty="0" smtClean="0">
                        <a:solidFill>
                          <a:srgbClr val="CB271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Tri_right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&lt;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Triangle_left</a:t>
                      </a:r>
                      <a:r>
                        <a:rPr lang="en-US" altLang="ko-KR" sz="14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*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Star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&gt;</a:t>
                      </a:r>
                      <a:r>
                        <a:rPr lang="en-US" altLang="ko-KR" sz="1600" baseline="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Triangle_right</a:t>
                      </a:r>
                      <a:r>
                        <a:rPr lang="en-US" altLang="ko-KR" sz="14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h ‘, ‘ H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Hexagon1,2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s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Square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+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Plus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p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Pentagon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D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Diamond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|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Vline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_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Hline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marker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8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ine weight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y,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lw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17" y="1420416"/>
            <a:ext cx="46325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ine color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y, color 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r 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924472"/>
            <a:ext cx="3960440" cy="262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ine color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y,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markerfacecolor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m 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markersize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28235"/>
            <a:ext cx="3888432" cy="248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8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ine color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95716"/>
              </p:ext>
            </p:extLst>
          </p:nvPr>
        </p:nvGraphicFramePr>
        <p:xfrm>
          <a:off x="899592" y="1492424"/>
          <a:ext cx="7344816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376264"/>
                <a:gridCol w="1368152"/>
                <a:gridCol w="2304256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Character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Color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Character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Color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b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Blue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‘ m ‘</a:t>
                      </a:r>
                      <a:endParaRPr lang="ko-KR" altLang="en-US" sz="1600" kern="12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Magenta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g ’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Green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‘ y ‘</a:t>
                      </a:r>
                      <a:endParaRPr lang="ko-KR" altLang="en-US" sz="1600" kern="12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yellow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r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Red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‘ k ‘</a:t>
                      </a:r>
                      <a:endParaRPr lang="ko-KR" altLang="en-US" sz="1600" kern="12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Black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 c ‘</a:t>
                      </a:r>
                      <a:endParaRPr lang="ko-KR" altLang="en-US" sz="16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cyan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smtClean="0">
                          <a:solidFill>
                            <a:srgbClr val="CB271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‘ w ‘</a:t>
                      </a:r>
                      <a:endParaRPr lang="ko-KR" altLang="en-US" sz="1600" kern="1200" dirty="0">
                        <a:solidFill>
                          <a:srgbClr val="CB271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white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스타일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옵션들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59729"/>
              </p:ext>
            </p:extLst>
          </p:nvPr>
        </p:nvGraphicFramePr>
        <p:xfrm>
          <a:off x="1503363" y="1276400"/>
          <a:ext cx="6096000" cy="324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스타일옵션종류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마커</a:t>
                      </a:r>
                      <a:r>
                        <a:rPr lang="ko-KR" altLang="en-US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종류정의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약자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 색깔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linewidth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 굵기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lw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linestyle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 스타일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ls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marker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종류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markersize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크기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markeredgecolor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선 색깔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mec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markeredgewidth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선 굵기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mew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markerfacecolor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마커</a:t>
                      </a:r>
                      <a:r>
                        <a:rPr lang="ko-KR" altLang="en-US" sz="16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내부 색깔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mfc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=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np.arange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[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81" y="2373819"/>
            <a:ext cx="2817883" cy="196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373819"/>
            <a:ext cx="2880320" cy="1960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94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연습문제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763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=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np.arange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[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(x, y,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‘--’,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lw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=5, marker=‘o’,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=15,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=‘g’, mew=5,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mfc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=‘r’)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574578"/>
            <a:ext cx="35528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6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학습목표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시각화란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광범위하게 분산된 방대한 양의 자료를 한눈에 볼 수 있도록 도표나 차트 등으로 정리하는 것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시각화를 통해 데이터의 특징을 쉽게 파악 할 수 있다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결과를 상대방에게 효과적으로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전달가능하다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9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 범위 지정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plt.xlim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(-2,10)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plt.ylim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(-5,12)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420416"/>
            <a:ext cx="3648075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2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틱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plt.xticks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plt.yticks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64" y="1420416"/>
            <a:ext cx="4007187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71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plt.grid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100030"/>
            <a:ext cx="3476625" cy="2464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2" y="2097119"/>
            <a:ext cx="356235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4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 플롯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6912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= [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[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(z)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417245"/>
            <a:ext cx="4211668" cy="2811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1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 플롯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1420416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(z)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767915"/>
            <a:ext cx="2880320" cy="3837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6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범례 표시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420416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(x, label 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‘x’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label 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‘y’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(z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label 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‘z’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plt.legend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88" y="1402284"/>
            <a:ext cx="4290339" cy="2826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43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차트 옵션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599840"/>
              </p:ext>
            </p:extLst>
          </p:nvPr>
        </p:nvGraphicFramePr>
        <p:xfrm>
          <a:off x="1223628" y="1386138"/>
          <a:ext cx="6696744" cy="2842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8372"/>
                <a:gridCol w="3348372"/>
              </a:tblGrid>
              <a:tr h="437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plot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옵션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ylim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축 범위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y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축 범위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격자눈금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legend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범례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ylabel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축 타이틀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y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축 타이틀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title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그래프 제목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xticks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yticks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축 눈금 조정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y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축 눈금 조정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0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차트 한글 보이기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0" y="1636440"/>
            <a:ext cx="871064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3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3416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사망교통사고 시각화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17" y="1924472"/>
            <a:ext cx="36480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9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9" y="2068488"/>
            <a:ext cx="7151547" cy="112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15616" y="13416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로드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학습목표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115616" y="142041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있는 차트의 종류를 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시각화를 할 수 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학습목표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13416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요일별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사고 건수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95" y="1803305"/>
            <a:ext cx="4824536" cy="280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13416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chart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3"/>
          <a:stretch/>
        </p:blipFill>
        <p:spPr bwMode="auto">
          <a:xfrm>
            <a:off x="4716014" y="1803305"/>
            <a:ext cx="3838575" cy="240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2" y="2519526"/>
            <a:ext cx="4256528" cy="97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7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13416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chart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47" y="1560790"/>
            <a:ext cx="38004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9" y="1914152"/>
            <a:ext cx="4727423" cy="192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1569" y="2644552"/>
            <a:ext cx="3496335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962" y="2153310"/>
            <a:ext cx="7293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차대차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사건 중 죽거나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다친 사람이 많은 발생지 시도를 알아보고 시각화 해보자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9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140496"/>
            <a:ext cx="858790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07530"/>
            <a:ext cx="5104811" cy="123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85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1924472"/>
            <a:ext cx="4104456" cy="185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58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" y="628328"/>
            <a:ext cx="7315202" cy="403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19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520" y="1636440"/>
            <a:ext cx="7293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교통사고가 가장 많이 발생하는 시간대를 알아보고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949" y="2724194"/>
            <a:ext cx="813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"0~2</a:t>
            </a:r>
            <a:r>
              <a:rPr lang="en-US" altLang="ko-KR" sz="2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en-US" altLang="ko-KR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3~5","6~8","9~11","12~14","15~17","18~20","</a:t>
            </a:r>
            <a:r>
              <a:rPr lang="en-US" altLang="ko-KR" sz="2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21~23“</a:t>
            </a:r>
          </a:p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시간 구간으로 나눠서 구해보자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80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atplotlib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연습문제</a:t>
              </a:r>
              <a:r>
                <a:rPr lang="en-US" altLang="ko-KR" sz="1600" b="1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전국사망교통사고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시각화 해보자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284512"/>
            <a:ext cx="4464002" cy="8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21691"/>
            <a:ext cx="3528392" cy="321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3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차트의 종류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79" y="1229580"/>
            <a:ext cx="3162300" cy="227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17" y="1264412"/>
            <a:ext cx="2963549" cy="21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14073" y="3662579"/>
            <a:ext cx="290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scatter plot</a:t>
            </a:r>
            <a:endParaRPr lang="en-US" altLang="ko-KR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5017" y="3683979"/>
            <a:ext cx="314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bar chart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529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359590" y="1486955"/>
            <a:ext cx="4263961" cy="140455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6450" y="1224686"/>
            <a:ext cx="303551" cy="2622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막힌 원호 43"/>
          <p:cNvSpPr/>
          <p:nvPr/>
        </p:nvSpPr>
        <p:spPr>
          <a:xfrm>
            <a:off x="5708198" y="893404"/>
            <a:ext cx="920056" cy="593548"/>
          </a:xfrm>
          <a:prstGeom prst="blockArc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5548067" y="627725"/>
            <a:ext cx="1184172" cy="690692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5711" y="2934195"/>
            <a:ext cx="184729" cy="707887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400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7740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G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 smtClean="0"/>
              <a:t>G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W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3600" dirty="0" err="1" smtClean="0"/>
              <a:t>F</a:t>
            </a:r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29788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00" dirty="0" smtClean="0"/>
              <a:t>“Big Data”</a:t>
            </a:r>
            <a:r>
              <a:rPr lang="ko-KR" altLang="en-US" sz="1400" spc="-100" dirty="0"/>
              <a:t>를</a:t>
            </a:r>
            <a:r>
              <a:rPr lang="ko-KR" altLang="en-US" sz="1400" spc="-100" dirty="0" smtClean="0"/>
              <a:t> 해제하였습니다</a:t>
            </a:r>
            <a:r>
              <a:rPr lang="en-US" altLang="ko-KR" sz="1400" spc="-100" dirty="0" smtClean="0"/>
              <a:t>.</a:t>
            </a:r>
            <a:endParaRPr lang="ko-KR" altLang="en-US" sz="1400" spc="-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4400" y="1950944"/>
            <a:ext cx="4249710" cy="523221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수고하셨습니다</a:t>
            </a:r>
            <a:r>
              <a:rPr lang="en-US" altLang="ko-KR" sz="2800" spc="30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2800" spc="3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3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차트의 종류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4073" y="3662579"/>
            <a:ext cx="2901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pie chart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5017" y="3683979"/>
            <a:ext cx="314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histogram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8408"/>
            <a:ext cx="2486025" cy="209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17" y="1441749"/>
            <a:ext cx="30861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2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115616" y="14204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matplotlib.pyplot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480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4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115616" y="142041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y=[2,4,6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 plot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20416"/>
            <a:ext cx="4445590" cy="2952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7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115616" y="1420416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x=[1,2,3]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y=[2,4,6]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(x, 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 plot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420416"/>
            <a:ext cx="4327777" cy="2813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60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63" y="163513"/>
            <a:ext cx="8421559" cy="339196"/>
            <a:chOff x="360363" y="163513"/>
            <a:chExt cx="8421559" cy="33919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60363" y="163513"/>
              <a:ext cx="419100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ko-KR" sz="1600" b="1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matplotlib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300192" y="188549"/>
              <a:ext cx="2448340" cy="30876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ko-KR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Python</a:t>
              </a:r>
              <a:endParaRPr lang="en-US" altLang="ko-KR" sz="1600" b="1" i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80565" y="500488"/>
              <a:ext cx="84013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115616" y="1420416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plt.plot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B271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‘--’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plt.show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76791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ine style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080" y="1420416"/>
            <a:ext cx="4264224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63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Java_v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Java_va</Template>
  <TotalTime>46606</TotalTime>
  <Words>936</Words>
  <Application>Microsoft Office PowerPoint</Application>
  <PresentationFormat>사용자 지정</PresentationFormat>
  <Paragraphs>344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굴림</vt:lpstr>
      <vt:lpstr>Arial</vt:lpstr>
      <vt:lpstr>나눔스퀘어 ExtraBold</vt:lpstr>
      <vt:lpstr>맑은 고딕</vt:lpstr>
      <vt:lpstr>나눔스퀘어 Bold</vt:lpstr>
      <vt:lpstr>Wingdings</vt:lpstr>
      <vt:lpstr>나눔스퀘어</vt:lpstr>
      <vt:lpstr>Java_va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이명호</dc:creator>
  <cp:lastModifiedBy>Jin Jang</cp:lastModifiedBy>
  <cp:revision>3276</cp:revision>
  <dcterms:created xsi:type="dcterms:W3CDTF">2017-09-02T07:15:31Z</dcterms:created>
  <dcterms:modified xsi:type="dcterms:W3CDTF">2019-04-22T04:49:41Z</dcterms:modified>
</cp:coreProperties>
</file>