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326" r:id="rId2"/>
    <p:sldId id="381" r:id="rId3"/>
    <p:sldId id="460" r:id="rId4"/>
    <p:sldId id="411" r:id="rId5"/>
    <p:sldId id="461" r:id="rId6"/>
    <p:sldId id="462" r:id="rId7"/>
    <p:sldId id="463" r:id="rId8"/>
    <p:sldId id="464" r:id="rId9"/>
    <p:sldId id="418" r:id="rId10"/>
    <p:sldId id="465" r:id="rId11"/>
    <p:sldId id="466" r:id="rId12"/>
    <p:sldId id="467" r:id="rId13"/>
    <p:sldId id="417" r:id="rId14"/>
    <p:sldId id="471" r:id="rId15"/>
    <p:sldId id="472" r:id="rId16"/>
    <p:sldId id="482" r:id="rId17"/>
    <p:sldId id="474" r:id="rId18"/>
    <p:sldId id="473" r:id="rId19"/>
    <p:sldId id="475" r:id="rId20"/>
    <p:sldId id="380" r:id="rId21"/>
  </p:sldIdLst>
  <p:sldSz cx="9144000" cy="5143500" type="screen16x9"/>
  <p:notesSz cx="6858000" cy="9144000"/>
  <p:embeddedFontLst>
    <p:embeddedFont>
      <p:font typeface="나눔바른고딕" panose="020B0603020101020101" pitchFamily="50" charset="-127"/>
      <p:regular r:id="rId23"/>
      <p:bold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Rix고딕 B" panose="02020603020101020101" pitchFamily="18" charset="-127"/>
      <p:regular r:id="rId27"/>
    </p:embeddedFont>
    <p:embeddedFont>
      <p:font typeface="10X10 Bold" panose="020D0604000000000000" pitchFamily="50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0868"/>
    <a:srgbClr val="DC3434"/>
    <a:srgbClr val="F7F7F7"/>
    <a:srgbClr val="F5F5F5"/>
    <a:srgbClr val="31859C"/>
    <a:srgbClr val="FBFBFB"/>
    <a:srgbClr val="F4F4F4"/>
    <a:srgbClr val="F2F2F2"/>
    <a:srgbClr val="F3F3F3"/>
    <a:srgbClr val="FF5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43" autoAdjust="0"/>
    <p:restoredTop sz="73380" autoAdjust="0"/>
  </p:normalViewPr>
  <p:slideViewPr>
    <p:cSldViewPr>
      <p:cViewPr varScale="1">
        <p:scale>
          <a:sx n="98" d="100"/>
          <a:sy n="98" d="100"/>
        </p:scale>
        <p:origin x="588" y="1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76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ad95b425acd8e0a0" providerId="LiveId" clId="{81AEE49C-FB3F-4E2D-96BB-4540125694E0}"/>
    <pc:docChg chg="modSld">
      <pc:chgData name="" userId="ad95b425acd8e0a0" providerId="LiveId" clId="{81AEE49C-FB3F-4E2D-96BB-4540125694E0}" dt="2018-12-25T13:19:27.752" v="0"/>
      <pc:docMkLst>
        <pc:docMk/>
      </pc:docMkLst>
      <pc:sldChg chg="modTransition">
        <pc:chgData name="" userId="ad95b425acd8e0a0" providerId="LiveId" clId="{81AEE49C-FB3F-4E2D-96BB-4540125694E0}" dt="2018-12-25T13:19:27.752" v="0"/>
        <pc:sldMkLst>
          <pc:docMk/>
          <pc:sldMk cId="1861783011" sldId="476"/>
        </pc:sldMkLst>
      </pc:sldChg>
      <pc:sldChg chg="modTransition">
        <pc:chgData name="" userId="ad95b425acd8e0a0" providerId="LiveId" clId="{81AEE49C-FB3F-4E2D-96BB-4540125694E0}" dt="2018-12-25T13:19:27.752" v="0"/>
        <pc:sldMkLst>
          <pc:docMk/>
          <pc:sldMk cId="1663464841" sldId="477"/>
        </pc:sldMkLst>
      </pc:sldChg>
      <pc:sldChg chg="modTransition">
        <pc:chgData name="" userId="ad95b425acd8e0a0" providerId="LiveId" clId="{81AEE49C-FB3F-4E2D-96BB-4540125694E0}" dt="2018-12-25T13:19:27.752" v="0"/>
        <pc:sldMkLst>
          <pc:docMk/>
          <pc:sldMk cId="4078124450" sldId="478"/>
        </pc:sldMkLst>
      </pc:sldChg>
      <pc:sldChg chg="modTransition">
        <pc:chgData name="" userId="ad95b425acd8e0a0" providerId="LiveId" clId="{81AEE49C-FB3F-4E2D-96BB-4540125694E0}" dt="2018-12-25T13:19:27.752" v="0"/>
        <pc:sldMkLst>
          <pc:docMk/>
          <pc:sldMk cId="2820723758" sldId="4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71634-8475-469E-9C9C-C30064C50F8B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D7483-69EB-4418-A6B6-6020BC1BC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6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883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560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93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324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58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58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124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93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58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58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620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47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776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58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085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027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57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004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58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8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4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1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8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6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1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5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9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8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861D8-6508-491B-8C2C-F8B1F60BE4BB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725758" y="2156402"/>
            <a:ext cx="3761184" cy="820881"/>
            <a:chOff x="3020482" y="2156402"/>
            <a:chExt cx="3761184" cy="820881"/>
          </a:xfrm>
        </p:grpSpPr>
        <p:sp>
          <p:nvSpPr>
            <p:cNvPr id="5" name="TextBox 4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Python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168126" y="2156402"/>
              <a:ext cx="2195285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380522" y="2156402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391181" y="2694574"/>
              <a:ext cx="2057671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447719" y="2694574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338896" y="2700284"/>
              <a:ext cx="311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SMHRD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026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93668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3851920" y="1203598"/>
            <a:ext cx="5040560" cy="3744416"/>
          </a:xfrm>
          <a:prstGeom prst="roundRect">
            <a:avLst/>
          </a:prstGeom>
          <a:solidFill>
            <a:schemeClr val="bg1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97522" y="1203598"/>
            <a:ext cx="3394640" cy="3744416"/>
          </a:xfrm>
          <a:prstGeom prst="roundRect">
            <a:avLst/>
          </a:prstGeom>
          <a:solidFill>
            <a:schemeClr val="bg1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099874" y="987574"/>
            <a:ext cx="1908212" cy="432048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흐름도</a:t>
            </a:r>
          </a:p>
        </p:txBody>
      </p:sp>
      <p:sp>
        <p:nvSpPr>
          <p:cNvPr id="53" name="타원 52"/>
          <p:cNvSpPr/>
          <p:nvPr/>
        </p:nvSpPr>
        <p:spPr>
          <a:xfrm>
            <a:off x="1581056" y="1527634"/>
            <a:ext cx="75608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</a:t>
            </a:r>
          </a:p>
        </p:txBody>
      </p:sp>
      <p:sp>
        <p:nvSpPr>
          <p:cNvPr id="54" name="타원 53"/>
          <p:cNvSpPr/>
          <p:nvPr/>
        </p:nvSpPr>
        <p:spPr>
          <a:xfrm>
            <a:off x="1659216" y="4299210"/>
            <a:ext cx="571140" cy="50405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끝</a:t>
            </a:r>
          </a:p>
        </p:txBody>
      </p:sp>
      <p:cxnSp>
        <p:nvCxnSpPr>
          <p:cNvPr id="55" name="직선 화살표 연결선 54"/>
          <p:cNvCxnSpPr>
            <a:stCxn id="53" idx="4"/>
            <a:endCxn id="56" idx="0"/>
          </p:cNvCxnSpPr>
          <p:nvPr/>
        </p:nvCxnSpPr>
        <p:spPr>
          <a:xfrm flipH="1">
            <a:off x="1959097" y="2175706"/>
            <a:ext cx="1" cy="19438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순서도: 판단 55"/>
          <p:cNvSpPr/>
          <p:nvPr/>
        </p:nvSpPr>
        <p:spPr>
          <a:xfrm>
            <a:off x="1230116" y="2370088"/>
            <a:ext cx="1457961" cy="530767"/>
          </a:xfrm>
          <a:prstGeom prst="flowChartDecision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75838" y="3363838"/>
            <a:ext cx="1074140" cy="43204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2403" y="2069152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sz="1400" b="1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27933" y="206790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endParaRPr lang="ko-KR" altLang="en-US" sz="1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438356" y="987574"/>
            <a:ext cx="1908212" cy="432048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문법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374070" y="1714041"/>
            <a:ext cx="1766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condition : 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 :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037500" y="3363838"/>
            <a:ext cx="1078332" cy="432048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6" name="직선 연결선 65"/>
          <p:cNvCxnSpPr>
            <a:stCxn id="56" idx="1"/>
          </p:cNvCxnSpPr>
          <p:nvPr/>
        </p:nvCxnSpPr>
        <p:spPr>
          <a:xfrm flipH="1" flipV="1">
            <a:off x="544817" y="2635471"/>
            <a:ext cx="685299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44817" y="2635472"/>
            <a:ext cx="0" cy="9443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endCxn id="57" idx="1"/>
          </p:cNvCxnSpPr>
          <p:nvPr/>
        </p:nvCxnSpPr>
        <p:spPr>
          <a:xfrm>
            <a:off x="544817" y="3579862"/>
            <a:ext cx="2310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56" idx="3"/>
          </p:cNvCxnSpPr>
          <p:nvPr/>
        </p:nvCxnSpPr>
        <p:spPr>
          <a:xfrm flipH="1" flipV="1">
            <a:off x="2688077" y="2635472"/>
            <a:ext cx="685300" cy="103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378884" y="2631060"/>
            <a:ext cx="0" cy="9443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3115832" y="3579862"/>
            <a:ext cx="25754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57" idx="2"/>
          </p:cNvCxnSpPr>
          <p:nvPr/>
        </p:nvCxnSpPr>
        <p:spPr>
          <a:xfrm>
            <a:off x="1312908" y="3795886"/>
            <a:ext cx="0" cy="7553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65" idx="2"/>
          </p:cNvCxnSpPr>
          <p:nvPr/>
        </p:nvCxnSpPr>
        <p:spPr>
          <a:xfrm>
            <a:off x="2576666" y="3795886"/>
            <a:ext cx="0" cy="7553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1312908" y="4551238"/>
            <a:ext cx="2681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>
            <a:off x="2337140" y="4551238"/>
            <a:ext cx="23952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4618447" y="1714041"/>
            <a:ext cx="1058057" cy="3538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 flipV="1">
            <a:off x="5678384" y="1876412"/>
            <a:ext cx="594066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6260561" y="1865806"/>
            <a:ext cx="0" cy="19300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4418577" y="2540691"/>
            <a:ext cx="629622" cy="3275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2" name="직선 연결선 81"/>
          <p:cNvCxnSpPr/>
          <p:nvPr/>
        </p:nvCxnSpPr>
        <p:spPr>
          <a:xfrm>
            <a:off x="5048199" y="2702801"/>
            <a:ext cx="96396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6012160" y="2690609"/>
            <a:ext cx="0" cy="87706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39553" y="525909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if-else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</a:t>
            </a:r>
          </a:p>
        </p:txBody>
      </p:sp>
      <p:sp>
        <p:nvSpPr>
          <p:cNvPr id="79" name="모서리가 둥근 직사각형 78"/>
          <p:cNvSpPr/>
          <p:nvPr/>
        </p:nvSpPr>
        <p:spPr>
          <a:xfrm>
            <a:off x="4088205" y="3867893"/>
            <a:ext cx="4320481" cy="4313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96218" y="3903898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조건식의 값이 </a:t>
            </a:r>
            <a:r>
              <a:rPr lang="en-US" altLang="ko-KR" b="1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r>
              <a:rPr lang="en-US" altLang="ko-KR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혹은 </a:t>
            </a:r>
            <a:r>
              <a:rPr lang="en-US" altLang="ko-KR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r>
              <a:rPr lang="ko-KR" altLang="en-US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이여야합니다</a:t>
            </a:r>
            <a:r>
              <a:rPr lang="en-US" altLang="ko-KR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4033158" y="3595657"/>
            <a:ext cx="4243157" cy="975788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위의 조건식의 값이 </a:t>
            </a:r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실행되는 부분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075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76" grpId="0" animBg="1"/>
      <p:bldP spid="76" grpId="1" animBg="1"/>
      <p:bldP spid="81" grpId="0" animBg="1"/>
      <p:bldP spid="79" grpId="0" animBg="1"/>
      <p:bldP spid="79" grpId="1" animBg="1"/>
      <p:bldP spid="80" grpId="0"/>
      <p:bldP spid="80" grpId="1"/>
      <p:bldP spid="8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예제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513362" y="2067694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grade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선언하고 키보드로 값을 입력 받으세요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grade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 이상이면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합격입니다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.”</a:t>
            </a:r>
          </a:p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grade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 미만이면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불합격입니다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.”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출력하는 프로그램을 작성해보세요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276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828786" y="811697"/>
            <a:ext cx="3466648" cy="3960440"/>
            <a:chOff x="431540" y="2564904"/>
            <a:chExt cx="3466648" cy="396044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431540" y="2780928"/>
              <a:ext cx="3466648" cy="37444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185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233892" y="2564904"/>
              <a:ext cx="1908212" cy="432048"/>
            </a:xfrm>
            <a:prstGeom prst="roundRect">
              <a:avLst/>
            </a:prstGeom>
            <a:solidFill>
              <a:srgbClr val="31859C"/>
            </a:solidFill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흐름도</a:t>
              </a:r>
            </a:p>
          </p:txBody>
        </p:sp>
        <p:sp>
          <p:nvSpPr>
            <p:cNvPr id="10" name="타원 9"/>
            <p:cNvSpPr/>
            <p:nvPr/>
          </p:nvSpPr>
          <p:spPr>
            <a:xfrm>
              <a:off x="1715074" y="3104964"/>
              <a:ext cx="756084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시작</a:t>
              </a:r>
            </a:p>
          </p:txBody>
        </p:sp>
        <p:sp>
          <p:nvSpPr>
            <p:cNvPr id="11" name="타원 10"/>
            <p:cNvSpPr/>
            <p:nvPr/>
          </p:nvSpPr>
          <p:spPr>
            <a:xfrm>
              <a:off x="1793234" y="5876540"/>
              <a:ext cx="571140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끝</a:t>
              </a:r>
            </a:p>
          </p:txBody>
        </p:sp>
        <p:cxnSp>
          <p:nvCxnSpPr>
            <p:cNvPr id="12" name="직선 화살표 연결선 11"/>
            <p:cNvCxnSpPr>
              <a:stCxn id="10" idx="4"/>
              <a:endCxn id="13" idx="0"/>
            </p:cNvCxnSpPr>
            <p:nvPr/>
          </p:nvCxnSpPr>
          <p:spPr>
            <a:xfrm flipH="1">
              <a:off x="2093115" y="3753036"/>
              <a:ext cx="1" cy="19438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순서도: 판단 12"/>
            <p:cNvSpPr/>
            <p:nvPr/>
          </p:nvSpPr>
          <p:spPr>
            <a:xfrm>
              <a:off x="1364134" y="3947418"/>
              <a:ext cx="1457961" cy="530767"/>
            </a:xfrm>
            <a:prstGeom prst="flowChartDecisio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94345" y="4905164"/>
              <a:ext cx="1231635" cy="50405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합격입니다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.”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6421" y="3646482"/>
              <a:ext cx="5725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True</a:t>
              </a:r>
              <a:endParaRPr lang="ko-KR" altLang="en-US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61951" y="3645236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False</a:t>
              </a:r>
              <a:endPara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128860" y="4905164"/>
              <a:ext cx="1337280" cy="50405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불합격입니다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.”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8" name="직선 연결선 17"/>
            <p:cNvCxnSpPr>
              <a:stCxn id="13" idx="1"/>
            </p:cNvCxnSpPr>
            <p:nvPr/>
          </p:nvCxnSpPr>
          <p:spPr>
            <a:xfrm flipH="1">
              <a:off x="585820" y="4212802"/>
              <a:ext cx="778314" cy="10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85820" y="4212802"/>
              <a:ext cx="0" cy="94439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endCxn id="14" idx="1"/>
            </p:cNvCxnSpPr>
            <p:nvPr/>
          </p:nvCxnSpPr>
          <p:spPr>
            <a:xfrm>
              <a:off x="585820" y="5157192"/>
              <a:ext cx="208525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endCxn id="13" idx="3"/>
            </p:cNvCxnSpPr>
            <p:nvPr/>
          </p:nvCxnSpPr>
          <p:spPr>
            <a:xfrm flipH="1" flipV="1">
              <a:off x="2822095" y="4212802"/>
              <a:ext cx="839387" cy="10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661482" y="4212801"/>
              <a:ext cx="0" cy="94439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H="1">
              <a:off x="3466141" y="5157192"/>
              <a:ext cx="195341" cy="103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14" idx="2"/>
            </p:cNvCxnSpPr>
            <p:nvPr/>
          </p:nvCxnSpPr>
          <p:spPr>
            <a:xfrm>
              <a:off x="1410163" y="5409220"/>
              <a:ext cx="0" cy="7193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7" idx="2"/>
            </p:cNvCxnSpPr>
            <p:nvPr/>
          </p:nvCxnSpPr>
          <p:spPr>
            <a:xfrm>
              <a:off x="2797500" y="5409220"/>
              <a:ext cx="0" cy="7193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>
              <a:off x="1410162" y="6128568"/>
              <a:ext cx="3049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flipH="1">
              <a:off x="2471158" y="6128942"/>
              <a:ext cx="32634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4897238" y="843558"/>
            <a:ext cx="3466648" cy="3960440"/>
            <a:chOff x="4885772" y="2596765"/>
            <a:chExt cx="3466648" cy="3960440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4885772" y="2812789"/>
              <a:ext cx="3466648" cy="37444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185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5688124" y="2596765"/>
              <a:ext cx="1908212" cy="432048"/>
            </a:xfrm>
            <a:prstGeom prst="roundRect">
              <a:avLst/>
            </a:prstGeom>
            <a:solidFill>
              <a:srgbClr val="31859C"/>
            </a:solidFill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정답</a:t>
              </a:r>
            </a:p>
          </p:txBody>
        </p:sp>
        <p:sp>
          <p:nvSpPr>
            <p:cNvPr id="35" name="타원 34"/>
            <p:cNvSpPr/>
            <p:nvPr/>
          </p:nvSpPr>
          <p:spPr>
            <a:xfrm>
              <a:off x="6169306" y="3136825"/>
              <a:ext cx="756084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시작</a:t>
              </a:r>
            </a:p>
          </p:txBody>
        </p:sp>
        <p:sp>
          <p:nvSpPr>
            <p:cNvPr id="36" name="타원 35"/>
            <p:cNvSpPr/>
            <p:nvPr/>
          </p:nvSpPr>
          <p:spPr>
            <a:xfrm>
              <a:off x="6247466" y="5908401"/>
              <a:ext cx="571140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끝</a:t>
              </a:r>
            </a:p>
          </p:txBody>
        </p:sp>
        <p:cxnSp>
          <p:nvCxnSpPr>
            <p:cNvPr id="37" name="직선 화살표 연결선 36"/>
            <p:cNvCxnSpPr>
              <a:stCxn id="35" idx="4"/>
              <a:endCxn id="38" idx="0"/>
            </p:cNvCxnSpPr>
            <p:nvPr/>
          </p:nvCxnSpPr>
          <p:spPr>
            <a:xfrm>
              <a:off x="6547348" y="3784897"/>
              <a:ext cx="17742" cy="19438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순서도: 판단 37"/>
            <p:cNvSpPr/>
            <p:nvPr/>
          </p:nvSpPr>
          <p:spPr>
            <a:xfrm>
              <a:off x="5533844" y="3979279"/>
              <a:ext cx="2062492" cy="530767"/>
            </a:xfrm>
            <a:prstGeom prst="flowChartDecisio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Grade &gt;= 60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248577" y="4937025"/>
              <a:ext cx="1231635" cy="50405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합격입니다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.”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210653" y="3678343"/>
              <a:ext cx="5725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True</a:t>
              </a:r>
              <a:endParaRPr lang="ko-KR" altLang="en-US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416183" y="3677097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False</a:t>
              </a:r>
              <a:endPara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583092" y="4937025"/>
              <a:ext cx="1337280" cy="50405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불합격입니다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.”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3" name="직선 연결선 42"/>
            <p:cNvCxnSpPr>
              <a:stCxn id="38" idx="1"/>
            </p:cNvCxnSpPr>
            <p:nvPr/>
          </p:nvCxnSpPr>
          <p:spPr>
            <a:xfrm flipH="1">
              <a:off x="5040052" y="4244663"/>
              <a:ext cx="493792" cy="10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5040052" y="4244663"/>
              <a:ext cx="0" cy="94439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endCxn id="39" idx="1"/>
            </p:cNvCxnSpPr>
            <p:nvPr/>
          </p:nvCxnSpPr>
          <p:spPr>
            <a:xfrm>
              <a:off x="5040052" y="5189053"/>
              <a:ext cx="208525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endCxn id="38" idx="3"/>
            </p:cNvCxnSpPr>
            <p:nvPr/>
          </p:nvCxnSpPr>
          <p:spPr>
            <a:xfrm flipH="1" flipV="1">
              <a:off x="7596336" y="4244663"/>
              <a:ext cx="519380" cy="10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8115714" y="4244662"/>
              <a:ext cx="0" cy="94439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 flipH="1">
              <a:off x="7920373" y="5189053"/>
              <a:ext cx="195341" cy="103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stCxn id="39" idx="2"/>
            </p:cNvCxnSpPr>
            <p:nvPr/>
          </p:nvCxnSpPr>
          <p:spPr>
            <a:xfrm>
              <a:off x="5864395" y="5441081"/>
              <a:ext cx="0" cy="7193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42" idx="2"/>
            </p:cNvCxnSpPr>
            <p:nvPr/>
          </p:nvCxnSpPr>
          <p:spPr>
            <a:xfrm>
              <a:off x="7251732" y="5441081"/>
              <a:ext cx="0" cy="7193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>
              <a:off x="5864394" y="6160429"/>
              <a:ext cx="3049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 flipH="1">
              <a:off x="6925390" y="6160803"/>
              <a:ext cx="32634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직사각형 49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416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예제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97" y="2571750"/>
            <a:ext cx="3862253" cy="1077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195" y="2571750"/>
            <a:ext cx="3862253" cy="12035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모서리가 둥근 직사각형 14"/>
          <p:cNvSpPr/>
          <p:nvPr/>
        </p:nvSpPr>
        <p:spPr>
          <a:xfrm>
            <a:off x="496630" y="833524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선언하여 숫자를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입력받아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홀수와 짝수를 판별하여 출력하는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프로그램을 만들어보세요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5947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elif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001585" y="761607"/>
            <a:ext cx="6329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>
                <a:latin typeface="나눔바른고딕" pitchFamily="50" charset="-127"/>
                <a:ea typeface="나눔바른고딕" pitchFamily="50" charset="-127"/>
              </a:rPr>
              <a:t>if </a:t>
            </a:r>
            <a:r>
              <a:rPr lang="en-US" altLang="ko-KR" sz="4800" dirty="0">
                <a:solidFill>
                  <a:schemeClr val="accent3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condition1</a:t>
            </a:r>
            <a:r>
              <a:rPr lang="en-US" altLang="ko-KR" sz="48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48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</a:p>
          <a:p>
            <a:r>
              <a:rPr lang="en-US" altLang="ko-KR" sz="4800" dirty="0">
                <a:latin typeface="나눔바른고딕" pitchFamily="50" charset="-127"/>
                <a:ea typeface="나눔바른고딕" pitchFamily="50" charset="-127"/>
              </a:rPr>
              <a:t>	statement 1</a:t>
            </a:r>
          </a:p>
          <a:p>
            <a:r>
              <a:rPr lang="en-US" altLang="ko-KR" sz="4800" dirty="0">
                <a:latin typeface="나눔바른고딕" pitchFamily="50" charset="-127"/>
                <a:ea typeface="나눔바른고딕" pitchFamily="50" charset="-127"/>
              </a:rPr>
              <a:t>	statement 2</a:t>
            </a:r>
          </a:p>
          <a:p>
            <a:r>
              <a:rPr lang="en-US" altLang="ko-KR" sz="4800" dirty="0" err="1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elif</a:t>
            </a:r>
            <a:r>
              <a:rPr lang="en-US" altLang="ko-KR" sz="48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4800" dirty="0">
                <a:solidFill>
                  <a:schemeClr val="accent3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condition2</a:t>
            </a:r>
            <a:r>
              <a:rPr lang="en-US" altLang="ko-KR" sz="48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48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</a:p>
          <a:p>
            <a:r>
              <a:rPr lang="en-US" altLang="ko-KR" sz="4800" dirty="0">
                <a:latin typeface="나눔바른고딕" pitchFamily="50" charset="-127"/>
                <a:ea typeface="나눔바른고딕" pitchFamily="50" charset="-127"/>
              </a:rPr>
              <a:t>	statement3</a:t>
            </a:r>
          </a:p>
        </p:txBody>
      </p:sp>
    </p:spTree>
    <p:extLst>
      <p:ext uri="{BB962C8B-B14F-4D97-AF65-F5344CB8AC3E}">
        <p14:creationId xmlns:p14="http://schemas.microsoft.com/office/powerpoint/2010/main" val="96646848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270319" y="1275606"/>
            <a:ext cx="4572508" cy="3744416"/>
          </a:xfrm>
          <a:prstGeom prst="roundRect">
            <a:avLst/>
          </a:prstGeom>
          <a:solidFill>
            <a:schemeClr val="bg1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01257" y="1275606"/>
            <a:ext cx="3862692" cy="3744416"/>
          </a:xfrm>
          <a:prstGeom prst="roundRect">
            <a:avLst/>
          </a:prstGeom>
          <a:solidFill>
            <a:schemeClr val="bg1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29959" y="1059582"/>
            <a:ext cx="1908212" cy="432048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흐름도</a:t>
            </a:r>
          </a:p>
        </p:txBody>
      </p:sp>
      <p:sp>
        <p:nvSpPr>
          <p:cNvPr id="56" name="타원 55"/>
          <p:cNvSpPr/>
          <p:nvPr/>
        </p:nvSpPr>
        <p:spPr>
          <a:xfrm>
            <a:off x="993482" y="1563638"/>
            <a:ext cx="627540" cy="567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021678" y="4382972"/>
            <a:ext cx="571140" cy="50405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끝</a:t>
            </a:r>
          </a:p>
        </p:txBody>
      </p:sp>
      <p:cxnSp>
        <p:nvCxnSpPr>
          <p:cNvPr id="58" name="직선 화살표 연결선 57"/>
          <p:cNvCxnSpPr>
            <a:stCxn id="56" idx="4"/>
            <a:endCxn id="59" idx="0"/>
          </p:cNvCxnSpPr>
          <p:nvPr/>
        </p:nvCxnSpPr>
        <p:spPr>
          <a:xfrm>
            <a:off x="1307252" y="2130849"/>
            <a:ext cx="0" cy="20700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순서도: 판단 58"/>
          <p:cNvSpPr/>
          <p:nvPr/>
        </p:nvSpPr>
        <p:spPr>
          <a:xfrm>
            <a:off x="533233" y="2337855"/>
            <a:ext cx="1548037" cy="448190"/>
          </a:xfrm>
          <a:prstGeom prst="flowChartDecis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0" name="직선 화살표 연결선 59"/>
          <p:cNvCxnSpPr>
            <a:stCxn id="59" idx="2"/>
            <a:endCxn id="77" idx="0"/>
          </p:cNvCxnSpPr>
          <p:nvPr/>
        </p:nvCxnSpPr>
        <p:spPr>
          <a:xfrm flipH="1">
            <a:off x="1307251" y="2786045"/>
            <a:ext cx="1" cy="1951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78" idx="2"/>
            <a:endCxn id="57" idx="0"/>
          </p:cNvCxnSpPr>
          <p:nvPr/>
        </p:nvCxnSpPr>
        <p:spPr>
          <a:xfrm flipH="1">
            <a:off x="1307248" y="4099168"/>
            <a:ext cx="1" cy="2838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2009394" y="2569896"/>
            <a:ext cx="97210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3737586" y="2733326"/>
            <a:ext cx="0" cy="20882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1674903" y="4803999"/>
            <a:ext cx="206268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079410" y="2130850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sz="1400" b="1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1887" y="2715767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endParaRPr lang="ko-KR" altLang="en-US" sz="1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368441" y="1059582"/>
            <a:ext cx="1908212" cy="432048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문법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466173" y="1795765"/>
            <a:ext cx="20003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 condition1 :              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elif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condition2 :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elif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condition3 :       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726486" y="1787094"/>
            <a:ext cx="1344749" cy="3328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6083401" y="1953534"/>
            <a:ext cx="13689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7448510" y="1943461"/>
            <a:ext cx="3810" cy="206784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594355" y="4149227"/>
            <a:ext cx="3958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조건식의 값이 </a:t>
            </a:r>
            <a:r>
              <a:rPr lang="en-US" altLang="ko-KR" sz="1600" b="1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혹은 </a:t>
            </a:r>
            <a:r>
              <a:rPr lang="en-US" altLang="ko-KR" sz="16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r>
              <a:rPr lang="ko-KR" altLang="en-US" sz="1600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이여야합니다</a:t>
            </a:r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4522347" y="4104089"/>
            <a:ext cx="3957292" cy="4288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7" name="순서도: 판단 76"/>
          <p:cNvSpPr/>
          <p:nvPr/>
        </p:nvSpPr>
        <p:spPr>
          <a:xfrm>
            <a:off x="533232" y="2981239"/>
            <a:ext cx="1548037" cy="448190"/>
          </a:xfrm>
          <a:prstGeom prst="flowChartDecision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8" name="순서도: 판단 77"/>
          <p:cNvSpPr/>
          <p:nvPr/>
        </p:nvSpPr>
        <p:spPr>
          <a:xfrm>
            <a:off x="533230" y="3650978"/>
            <a:ext cx="1548037" cy="448190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9" name="직선 화살표 연결선 78"/>
          <p:cNvCxnSpPr>
            <a:stCxn id="77" idx="2"/>
            <a:endCxn id="78" idx="0"/>
          </p:cNvCxnSpPr>
          <p:nvPr/>
        </p:nvCxnSpPr>
        <p:spPr>
          <a:xfrm flipH="1">
            <a:off x="1307249" y="3429429"/>
            <a:ext cx="2" cy="22154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77" idx="3"/>
          </p:cNvCxnSpPr>
          <p:nvPr/>
        </p:nvCxnSpPr>
        <p:spPr>
          <a:xfrm flipV="1">
            <a:off x="2081269" y="3198352"/>
            <a:ext cx="613757" cy="69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3308784" y="3351616"/>
            <a:ext cx="0" cy="13193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H="1">
            <a:off x="1674902" y="4671004"/>
            <a:ext cx="163388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endCxn id="88" idx="1"/>
          </p:cNvCxnSpPr>
          <p:nvPr/>
        </p:nvCxnSpPr>
        <p:spPr>
          <a:xfrm>
            <a:off x="2079712" y="3875075"/>
            <a:ext cx="176421" cy="32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3015612" y="4063478"/>
            <a:ext cx="0" cy="4524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1674903" y="4515967"/>
            <a:ext cx="134070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2981502" y="2370089"/>
            <a:ext cx="970552" cy="37037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666373" y="2981239"/>
            <a:ext cx="970552" cy="370377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256133" y="3693101"/>
            <a:ext cx="970552" cy="37037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967340" y="2746184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sz="1400" b="1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84514" y="340495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endParaRPr lang="ko-KR" altLang="en-US" sz="1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66810" y="413583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endParaRPr lang="ko-KR" altLang="en-US" sz="1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817460" y="3383883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sz="1400" b="1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4466173" y="2623438"/>
            <a:ext cx="1784366" cy="3374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6264591" y="2804756"/>
            <a:ext cx="24391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6502693" y="2794576"/>
            <a:ext cx="0" cy="120655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모서리가 둥근 직사각형 95"/>
          <p:cNvSpPr/>
          <p:nvPr/>
        </p:nvSpPr>
        <p:spPr>
          <a:xfrm>
            <a:off x="4649479" y="4028215"/>
            <a:ext cx="3960440" cy="823550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값이 </a:t>
            </a:r>
            <a:r>
              <a:rPr lang="en-US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일때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 if</a:t>
            </a:r>
          </a:p>
          <a:p>
            <a:pPr algn="ctr"/>
            <a:r>
              <a:rPr lang="ko-KR" altLang="en-US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만나서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값이 </a:t>
            </a:r>
            <a:r>
              <a:rPr lang="en-US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면 실행 아니면 </a:t>
            </a:r>
            <a:r>
              <a:rPr lang="ko-KR" altLang="en-US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</a:t>
            </a:r>
            <a:r>
              <a:rPr lang="en-US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 if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문으로 이동합니다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9553" y="525909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elif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784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3434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3434"/>
                                      </p:to>
                                    </p:animClr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3434"/>
                                      </p:to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5" grpId="1"/>
      <p:bldP spid="66" grpId="0"/>
      <p:bldP spid="66" grpId="1"/>
      <p:bldP spid="70" grpId="0" animBg="1"/>
      <p:bldP spid="70" grpId="1" animBg="1"/>
      <p:bldP spid="73" grpId="0"/>
      <p:bldP spid="73" grpId="1"/>
      <p:bldP spid="74" grpId="0" animBg="1"/>
      <p:bldP spid="74" grpId="1" animBg="1"/>
      <p:bldP spid="89" grpId="0"/>
      <p:bldP spid="89" grpId="1"/>
      <p:bldP spid="90" grpId="0"/>
      <p:bldP spid="90" grpId="1"/>
      <p:bldP spid="91" grpId="0"/>
      <p:bldP spid="92" grpId="0"/>
      <p:bldP spid="92" grpId="1"/>
      <p:bldP spid="93" grpId="0" animBg="1"/>
      <p:bldP spid="9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3207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elif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예제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함께하기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513362" y="2067694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개의 숫자를 입력 받아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비교하시오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값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크다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작다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같다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816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elif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403" y="617538"/>
            <a:ext cx="2791793" cy="11068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403" y="1884328"/>
            <a:ext cx="3122182" cy="11563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403" y="3217440"/>
            <a:ext cx="2808312" cy="10242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375530" y="617538"/>
            <a:ext cx="43233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정수를 입력 받아  양수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음수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0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판별하여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다음과 같이 출력하시오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063889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elif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5529" y="617538"/>
            <a:ext cx="84801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시험점수를 입력 받아 다음과 같이 학점을 출력하세요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2400" dirty="0" smtClean="0">
                <a:solidFill>
                  <a:srgbClr val="E008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 smtClean="0">
                <a:solidFill>
                  <a:srgbClr val="E008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</a:t>
            </a:r>
            <a:r>
              <a:rPr lang="en-US" altLang="ko-KR" sz="2400" dirty="0" smtClean="0">
                <a:solidFill>
                  <a:srgbClr val="E008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2400" dirty="0"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1633" y="1296849"/>
            <a:ext cx="3589036" cy="357915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A </a:t>
            </a:r>
            <a:r>
              <a:rPr lang="ko-KR" altLang="en-US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→ </a:t>
            </a:r>
            <a:r>
              <a:rPr lang="en-US" altLang="ko-KR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100</a:t>
            </a:r>
            <a:r>
              <a:rPr lang="ko-KR" altLang="en-US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이하</a:t>
            </a:r>
            <a:r>
              <a:rPr lang="en-US" altLang="ko-KR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, 90</a:t>
            </a:r>
            <a:r>
              <a:rPr lang="ko-KR" altLang="en-US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이상</a:t>
            </a:r>
            <a:endParaRPr lang="en-US" altLang="ko-KR" sz="28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B </a:t>
            </a:r>
            <a:r>
              <a:rPr lang="ko-KR" altLang="en-US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→ </a:t>
            </a:r>
            <a:r>
              <a:rPr lang="en-US" altLang="ko-KR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89</a:t>
            </a:r>
            <a:r>
              <a:rPr lang="ko-KR" altLang="en-US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이하</a:t>
            </a:r>
            <a:r>
              <a:rPr lang="en-US" altLang="ko-KR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, 80</a:t>
            </a:r>
            <a:r>
              <a:rPr lang="ko-KR" altLang="en-US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이상</a:t>
            </a:r>
            <a:endParaRPr lang="en-US" altLang="ko-KR" sz="28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C </a:t>
            </a:r>
            <a:r>
              <a:rPr lang="ko-KR" altLang="en-US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→ </a:t>
            </a:r>
            <a:r>
              <a:rPr lang="en-US" altLang="ko-KR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79</a:t>
            </a:r>
            <a:r>
              <a:rPr lang="ko-KR" altLang="en-US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이하</a:t>
            </a:r>
            <a:r>
              <a:rPr lang="en-US" altLang="ko-KR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, 70</a:t>
            </a:r>
            <a:r>
              <a:rPr lang="ko-KR" altLang="en-US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이상</a:t>
            </a:r>
            <a:endParaRPr lang="en-US" altLang="ko-KR" sz="28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D </a:t>
            </a:r>
            <a:r>
              <a:rPr lang="ko-KR" altLang="en-US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→ </a:t>
            </a:r>
            <a:r>
              <a:rPr lang="en-US" altLang="ko-KR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69</a:t>
            </a:r>
            <a:r>
              <a:rPr lang="ko-KR" altLang="en-US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이하</a:t>
            </a:r>
            <a:r>
              <a:rPr lang="en-US" altLang="ko-KR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, 60</a:t>
            </a:r>
            <a:r>
              <a:rPr lang="ko-KR" altLang="en-US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이상</a:t>
            </a:r>
            <a:endParaRPr lang="en-US" altLang="ko-KR" sz="28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F  </a:t>
            </a:r>
            <a:r>
              <a:rPr lang="ko-KR" altLang="en-US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→ </a:t>
            </a:r>
            <a:r>
              <a:rPr lang="en-US" altLang="ko-KR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59</a:t>
            </a:r>
            <a:r>
              <a:rPr lang="ko-KR" altLang="en-US" sz="2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이하</a:t>
            </a:r>
            <a:endParaRPr lang="en-US" altLang="ko-KR" sz="28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358" y="1355238"/>
            <a:ext cx="4743272" cy="1396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581521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39552" y="525909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단순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여러개와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elif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개의 차이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39553" y="1287861"/>
            <a:ext cx="3608238" cy="2280591"/>
          </a:xfrm>
          <a:prstGeom prst="roundRect">
            <a:avLst/>
          </a:prstGeom>
          <a:solidFill>
            <a:schemeClr val="bg1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202009" y="1091476"/>
            <a:ext cx="1734738" cy="392771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</a:t>
            </a: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5004048" y="1287861"/>
            <a:ext cx="3608238" cy="2280591"/>
          </a:xfrm>
          <a:prstGeom prst="roundRect">
            <a:avLst/>
          </a:prstGeom>
          <a:solidFill>
            <a:schemeClr val="bg1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5666504" y="1091476"/>
            <a:ext cx="1734738" cy="392771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다중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42" y="1680632"/>
            <a:ext cx="2990850" cy="1562100"/>
          </a:xfrm>
          <a:prstGeom prst="rect">
            <a:avLst/>
          </a:prstGeom>
        </p:spPr>
      </p:pic>
      <p:sp>
        <p:nvSpPr>
          <p:cNvPr id="105" name="위로 구부러진 화살표 104"/>
          <p:cNvSpPr/>
          <p:nvPr/>
        </p:nvSpPr>
        <p:spPr>
          <a:xfrm rot="5400000">
            <a:off x="843423" y="2172505"/>
            <a:ext cx="259607" cy="229969"/>
          </a:xfrm>
          <a:prstGeom prst="curvedUpArrow">
            <a:avLst>
              <a:gd name="adj1" fmla="val 6867"/>
              <a:gd name="adj2" fmla="val 5220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6" name="위로 구부러진 화살표 105"/>
          <p:cNvSpPr/>
          <p:nvPr/>
        </p:nvSpPr>
        <p:spPr>
          <a:xfrm rot="5400000">
            <a:off x="838875" y="2769203"/>
            <a:ext cx="259607" cy="229969"/>
          </a:xfrm>
          <a:prstGeom prst="curvedUpArrow">
            <a:avLst>
              <a:gd name="adj1" fmla="val 6867"/>
              <a:gd name="adj2" fmla="val 5220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7" name="위로 구부러진 화살표 106"/>
          <p:cNvSpPr/>
          <p:nvPr/>
        </p:nvSpPr>
        <p:spPr>
          <a:xfrm rot="5400000">
            <a:off x="843422" y="2473643"/>
            <a:ext cx="259607" cy="229969"/>
          </a:xfrm>
          <a:prstGeom prst="curvedUpArrow">
            <a:avLst>
              <a:gd name="adj1" fmla="val 6867"/>
              <a:gd name="adj2" fmla="val 5220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8" name="위로 구부러진 화살표 107"/>
          <p:cNvSpPr/>
          <p:nvPr/>
        </p:nvSpPr>
        <p:spPr>
          <a:xfrm rot="5400000">
            <a:off x="838875" y="3073904"/>
            <a:ext cx="259607" cy="229969"/>
          </a:xfrm>
          <a:prstGeom prst="curvedUpArrow">
            <a:avLst>
              <a:gd name="adj1" fmla="val 6867"/>
              <a:gd name="adj2" fmla="val 5220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140" y="1680632"/>
            <a:ext cx="2962275" cy="1562100"/>
          </a:xfrm>
          <a:prstGeom prst="rect">
            <a:avLst/>
          </a:prstGeom>
        </p:spPr>
      </p:pic>
      <p:sp>
        <p:nvSpPr>
          <p:cNvPr id="109" name="위로 구부러진 화살표 108"/>
          <p:cNvSpPr/>
          <p:nvPr/>
        </p:nvSpPr>
        <p:spPr>
          <a:xfrm rot="5400000">
            <a:off x="5356805" y="2178200"/>
            <a:ext cx="285568" cy="229969"/>
          </a:xfrm>
          <a:prstGeom prst="curvedUpArrow">
            <a:avLst>
              <a:gd name="adj1" fmla="val 6867"/>
              <a:gd name="adj2" fmla="val 5220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0" name="위로 구부러진 화살표 109"/>
          <p:cNvSpPr/>
          <p:nvPr/>
        </p:nvSpPr>
        <p:spPr>
          <a:xfrm rot="5400000">
            <a:off x="5005396" y="2783689"/>
            <a:ext cx="924450" cy="293902"/>
          </a:xfrm>
          <a:prstGeom prst="curvedUpArrow">
            <a:avLst>
              <a:gd name="adj1" fmla="val 8990"/>
              <a:gd name="adj2" fmla="val 44252"/>
              <a:gd name="adj3" fmla="val 259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663" y="3737294"/>
            <a:ext cx="2132334" cy="120155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8862" y="3737294"/>
            <a:ext cx="2038609" cy="718526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30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수업 진행 방향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화살표 연결선 34"/>
          <p:cNvCxnSpPr>
            <a:stCxn id="36" idx="2"/>
            <a:endCxn id="11" idx="0"/>
          </p:cNvCxnSpPr>
          <p:nvPr/>
        </p:nvCxnSpPr>
        <p:spPr>
          <a:xfrm>
            <a:off x="6677631" y="1689183"/>
            <a:ext cx="0" cy="4317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1776153" y="882974"/>
            <a:ext cx="5662897" cy="806209"/>
            <a:chOff x="1776153" y="882974"/>
            <a:chExt cx="5662897" cy="806209"/>
          </a:xfrm>
        </p:grpSpPr>
        <p:cxnSp>
          <p:nvCxnSpPr>
            <p:cNvPr id="4" name="직선 화살표 연결선 3"/>
            <p:cNvCxnSpPr>
              <a:stCxn id="2" idx="3"/>
              <a:endCxn id="8" idx="1"/>
            </p:cNvCxnSpPr>
            <p:nvPr/>
          </p:nvCxnSpPr>
          <p:spPr>
            <a:xfrm>
              <a:off x="3298992" y="1286079"/>
              <a:ext cx="54719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3846182" y="882974"/>
              <a:ext cx="1522839" cy="806209"/>
            </a:xfrm>
            <a:prstGeom prst="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변수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776153" y="882974"/>
              <a:ext cx="1522839" cy="806209"/>
            </a:xfrm>
            <a:prstGeom prst="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자료형</a:t>
              </a:r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16211" y="882974"/>
              <a:ext cx="1522839" cy="806209"/>
            </a:xfrm>
            <a:prstGeom prst="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연산</a:t>
              </a:r>
            </a:p>
          </p:txBody>
        </p:sp>
        <p:cxnSp>
          <p:nvCxnSpPr>
            <p:cNvPr id="44" name="직선 화살표 연결선 43"/>
            <p:cNvCxnSpPr>
              <a:stCxn id="8" idx="3"/>
              <a:endCxn id="36" idx="1"/>
            </p:cNvCxnSpPr>
            <p:nvPr/>
          </p:nvCxnSpPr>
          <p:spPr>
            <a:xfrm>
              <a:off x="5369021" y="1286079"/>
              <a:ext cx="54719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1776153" y="2120921"/>
            <a:ext cx="5662897" cy="806209"/>
            <a:chOff x="1776153" y="2120921"/>
            <a:chExt cx="5662897" cy="806209"/>
          </a:xfrm>
        </p:grpSpPr>
        <p:sp>
          <p:nvSpPr>
            <p:cNvPr id="10" name="직사각형 9"/>
            <p:cNvSpPr/>
            <p:nvPr/>
          </p:nvSpPr>
          <p:spPr>
            <a:xfrm>
              <a:off x="3846182" y="2120921"/>
              <a:ext cx="1522839" cy="806209"/>
            </a:xfrm>
            <a:prstGeom prst="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리스트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76153" y="2120921"/>
              <a:ext cx="1522839" cy="806209"/>
            </a:xfrm>
            <a:prstGeom prst="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반복문</a:t>
              </a:r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916211" y="2120921"/>
              <a:ext cx="1522839" cy="80620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조건문</a:t>
              </a:r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1" name="직선 화살표 연결선 40"/>
            <p:cNvCxnSpPr>
              <a:stCxn id="11" idx="1"/>
              <a:endCxn id="10" idx="3"/>
            </p:cNvCxnSpPr>
            <p:nvPr/>
          </p:nvCxnSpPr>
          <p:spPr>
            <a:xfrm flipH="1">
              <a:off x="5369021" y="2524026"/>
              <a:ext cx="54719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10" idx="1"/>
              <a:endCxn id="9" idx="3"/>
            </p:cNvCxnSpPr>
            <p:nvPr/>
          </p:nvCxnSpPr>
          <p:spPr>
            <a:xfrm flipH="1">
              <a:off x="3298992" y="2524026"/>
              <a:ext cx="54719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직선 화살표 연결선 55"/>
          <p:cNvCxnSpPr>
            <a:stCxn id="9" idx="2"/>
            <a:endCxn id="18" idx="0"/>
          </p:cNvCxnSpPr>
          <p:nvPr/>
        </p:nvCxnSpPr>
        <p:spPr>
          <a:xfrm flipH="1">
            <a:off x="2531835" y="2927130"/>
            <a:ext cx="5738" cy="4317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1764677" y="3358868"/>
            <a:ext cx="5674373" cy="806209"/>
            <a:chOff x="1764677" y="3358868"/>
            <a:chExt cx="5674373" cy="806209"/>
          </a:xfrm>
        </p:grpSpPr>
        <p:sp>
          <p:nvSpPr>
            <p:cNvPr id="12" name="직사각형 11"/>
            <p:cNvSpPr/>
            <p:nvPr/>
          </p:nvSpPr>
          <p:spPr>
            <a:xfrm>
              <a:off x="3846182" y="3358868"/>
              <a:ext cx="1522839" cy="806209"/>
            </a:xfrm>
            <a:prstGeom prst="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파일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764677" y="3358868"/>
              <a:ext cx="1534315" cy="806209"/>
            </a:xfrm>
            <a:prstGeom prst="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함수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916211" y="3358868"/>
              <a:ext cx="1522839" cy="806209"/>
            </a:xfrm>
            <a:prstGeom prst="rect">
              <a:avLst/>
            </a:prstGeom>
            <a:solidFill>
              <a:srgbClr val="3185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객체</a:t>
              </a:r>
            </a:p>
          </p:txBody>
        </p:sp>
        <p:cxnSp>
          <p:nvCxnSpPr>
            <p:cNvPr id="59" name="직선 화살표 연결선 58"/>
            <p:cNvCxnSpPr>
              <a:stCxn id="18" idx="3"/>
              <a:endCxn id="12" idx="1"/>
            </p:cNvCxnSpPr>
            <p:nvPr/>
          </p:nvCxnSpPr>
          <p:spPr>
            <a:xfrm>
              <a:off x="3298992" y="3761973"/>
              <a:ext cx="54719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12" idx="3"/>
              <a:endCxn id="13" idx="1"/>
            </p:cNvCxnSpPr>
            <p:nvPr/>
          </p:nvCxnSpPr>
          <p:spPr>
            <a:xfrm>
              <a:off x="5369021" y="3761973"/>
              <a:ext cx="54719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4227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51920" y="1995686"/>
            <a:ext cx="187220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88024" y="1666434"/>
            <a:ext cx="1693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20143" y="1820323"/>
            <a:ext cx="614671" cy="354092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7012" y="1857186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864" y="2195890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시간에 배울 내용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-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577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9551" y="1203598"/>
            <a:ext cx="8064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조건을 비교 판단하여 그 조건에 만족할 경우 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지정된 명령을 실행하고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만족하지 않을 경우 다음 단계의 명령을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수행하도록 하는 구문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21528" y="3405398"/>
            <a:ext cx="1191712" cy="504056"/>
          </a:xfrm>
          <a:prstGeom prst="roundRect">
            <a:avLst/>
          </a:prstGeom>
          <a:noFill/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74655" y="313794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698430" y="3432347"/>
            <a:ext cx="1508803" cy="504056"/>
          </a:xfrm>
          <a:prstGeom prst="roundRect">
            <a:avLst/>
          </a:prstGeom>
          <a:noFill/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지정된 명령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55776" y="393990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156177" y="3432347"/>
            <a:ext cx="1296144" cy="504056"/>
          </a:xfrm>
          <a:prstGeom prst="roundRect">
            <a:avLst/>
          </a:prstGeom>
          <a:noFill/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명령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2113240" y="3101382"/>
            <a:ext cx="4042937" cy="582993"/>
            <a:chOff x="2113240" y="3101382"/>
            <a:chExt cx="4042937" cy="582993"/>
          </a:xfrm>
        </p:grpSpPr>
        <p:cxnSp>
          <p:nvCxnSpPr>
            <p:cNvPr id="25" name="직선 연결선 24"/>
            <p:cNvCxnSpPr>
              <a:stCxn id="19" idx="3"/>
              <a:endCxn id="20" idx="1"/>
            </p:cNvCxnSpPr>
            <p:nvPr/>
          </p:nvCxnSpPr>
          <p:spPr>
            <a:xfrm>
              <a:off x="3180911" y="3322610"/>
              <a:ext cx="517519" cy="361765"/>
            </a:xfrm>
            <a:prstGeom prst="line">
              <a:avLst/>
            </a:prstGeom>
            <a:ln w="19050">
              <a:solidFill>
                <a:srgbClr val="31859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20" idx="3"/>
              <a:endCxn id="23" idx="1"/>
            </p:cNvCxnSpPr>
            <p:nvPr/>
          </p:nvCxnSpPr>
          <p:spPr>
            <a:xfrm>
              <a:off x="5207233" y="3684375"/>
              <a:ext cx="948944" cy="0"/>
            </a:xfrm>
            <a:prstGeom prst="straightConnector1">
              <a:avLst/>
            </a:prstGeom>
            <a:ln w="19050">
              <a:solidFill>
                <a:srgbClr val="31859C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8" idx="3"/>
              <a:endCxn id="19" idx="1"/>
            </p:cNvCxnSpPr>
            <p:nvPr/>
          </p:nvCxnSpPr>
          <p:spPr>
            <a:xfrm flipV="1">
              <a:off x="2113240" y="3322610"/>
              <a:ext cx="461415" cy="334816"/>
            </a:xfrm>
            <a:prstGeom prst="line">
              <a:avLst/>
            </a:prstGeom>
            <a:ln w="19050">
              <a:solidFill>
                <a:srgbClr val="31859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/>
            <p:cNvSpPr/>
            <p:nvPr/>
          </p:nvSpPr>
          <p:spPr>
            <a:xfrm>
              <a:off x="2574655" y="3101382"/>
              <a:ext cx="601447" cy="442455"/>
            </a:xfrm>
            <a:prstGeom prst="ellipse">
              <a:avLst/>
            </a:prstGeom>
            <a:noFill/>
            <a:ln w="19050">
              <a:solidFill>
                <a:srgbClr val="DC343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113240" y="3657426"/>
            <a:ext cx="4691009" cy="700879"/>
            <a:chOff x="2113240" y="3657426"/>
            <a:chExt cx="4691009" cy="700879"/>
          </a:xfrm>
        </p:grpSpPr>
        <p:sp>
          <p:nvSpPr>
            <p:cNvPr id="31" name="타원 30"/>
            <p:cNvSpPr/>
            <p:nvPr/>
          </p:nvSpPr>
          <p:spPr>
            <a:xfrm>
              <a:off x="2590993" y="3915850"/>
              <a:ext cx="610245" cy="442455"/>
            </a:xfrm>
            <a:prstGeom prst="ellipse">
              <a:avLst/>
            </a:prstGeom>
            <a:noFill/>
            <a:ln w="19050">
              <a:solidFill>
                <a:srgbClr val="DC343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2" name="직선 연결선 31"/>
            <p:cNvCxnSpPr>
              <a:stCxn id="18" idx="3"/>
              <a:endCxn id="21" idx="1"/>
            </p:cNvCxnSpPr>
            <p:nvPr/>
          </p:nvCxnSpPr>
          <p:spPr>
            <a:xfrm>
              <a:off x="2113240" y="3657426"/>
              <a:ext cx="442536" cy="467142"/>
            </a:xfrm>
            <a:prstGeom prst="line">
              <a:avLst/>
            </a:prstGeom>
            <a:ln w="19050">
              <a:solidFill>
                <a:srgbClr val="31859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>
              <a:stCxn id="31" idx="6"/>
              <a:endCxn id="23" idx="2"/>
            </p:cNvCxnSpPr>
            <p:nvPr/>
          </p:nvCxnSpPr>
          <p:spPr>
            <a:xfrm flipV="1">
              <a:off x="3201238" y="3936403"/>
              <a:ext cx="3603011" cy="200675"/>
            </a:xfrm>
            <a:prstGeom prst="bentConnector2">
              <a:avLst/>
            </a:prstGeom>
            <a:ln w="19050">
              <a:solidFill>
                <a:srgbClr val="31859C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(if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519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/>
      <p:bldP spid="20" grpId="0" animBg="1"/>
      <p:bldP spid="21" grpId="0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(if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6" descr="mp3 icon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utoShape 2" descr="mp3 icon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01585" y="761607"/>
            <a:ext cx="63290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>
                <a:latin typeface="나눔바른고딕" pitchFamily="50" charset="-127"/>
                <a:ea typeface="나눔바른고딕" pitchFamily="50" charset="-127"/>
              </a:rPr>
              <a:t>if </a:t>
            </a:r>
            <a:r>
              <a:rPr lang="en-US" altLang="ko-KR" sz="4800" dirty="0">
                <a:solidFill>
                  <a:schemeClr val="accent3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condition</a:t>
            </a:r>
            <a:r>
              <a:rPr lang="en-US" altLang="ko-KR" sz="48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48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</a:p>
          <a:p>
            <a:r>
              <a:rPr lang="en-US" altLang="ko-KR" sz="4800" dirty="0">
                <a:latin typeface="나눔바른고딕" pitchFamily="50" charset="-127"/>
                <a:ea typeface="나눔바른고딕" pitchFamily="50" charset="-127"/>
              </a:rPr>
              <a:t>	statement 1</a:t>
            </a:r>
          </a:p>
          <a:p>
            <a:r>
              <a:rPr lang="en-US" altLang="ko-KR" sz="4800" dirty="0">
                <a:latin typeface="나눔바른고딕" pitchFamily="50" charset="-127"/>
                <a:ea typeface="나눔바른고딕" pitchFamily="50" charset="-127"/>
              </a:rPr>
              <a:t>	statement 2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164601" y="1695941"/>
            <a:ext cx="792088" cy="43204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64601" y="2432350"/>
            <a:ext cx="792088" cy="43204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594136" y="1911964"/>
            <a:ext cx="4198585" cy="1877934"/>
            <a:chOff x="594136" y="1911964"/>
            <a:chExt cx="4198585" cy="1877934"/>
          </a:xfrm>
        </p:grpSpPr>
        <p:sp>
          <p:nvSpPr>
            <p:cNvPr id="8" name="직사각형 7"/>
            <p:cNvSpPr/>
            <p:nvPr/>
          </p:nvSpPr>
          <p:spPr>
            <a:xfrm>
              <a:off x="594136" y="3266678"/>
              <a:ext cx="419858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latin typeface="나눔바른고딕" pitchFamily="50" charset="-127"/>
                  <a:ea typeface="나눔바른고딕" pitchFamily="50" charset="-127"/>
                </a:rPr>
                <a:t>들여쓰기</a:t>
              </a:r>
              <a:r>
                <a:rPr lang="en-US" altLang="ko-KR" sz="2800" dirty="0">
                  <a:latin typeface="나눔바른고딕" pitchFamily="50" charset="-127"/>
                  <a:ea typeface="나눔바른고딕" pitchFamily="50" charset="-127"/>
                </a:rPr>
                <a:t>(space bar, Tab)</a:t>
              </a:r>
              <a:endParaRPr lang="ko-KR" altLang="en-US" sz="2800" dirty="0"/>
            </a:p>
          </p:txBody>
        </p:sp>
        <p:cxnSp>
          <p:nvCxnSpPr>
            <p:cNvPr id="23" name="꺾인 연결선 22"/>
            <p:cNvCxnSpPr>
              <a:stCxn id="2" idx="1"/>
              <a:endCxn id="15" idx="1"/>
            </p:cNvCxnSpPr>
            <p:nvPr/>
          </p:nvCxnSpPr>
          <p:spPr>
            <a:xfrm rot="10800000" flipV="1">
              <a:off x="2164601" y="1911964"/>
              <a:ext cx="12700" cy="736409"/>
            </a:xfrm>
            <a:prstGeom prst="bentConnector3">
              <a:avLst>
                <a:gd name="adj1" fmla="val 5014276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38"/>
            <p:cNvCxnSpPr>
              <a:endCxn id="8" idx="1"/>
            </p:cNvCxnSpPr>
            <p:nvPr/>
          </p:nvCxnSpPr>
          <p:spPr>
            <a:xfrm rot="5400000">
              <a:off x="446840" y="2427464"/>
              <a:ext cx="1248120" cy="953528"/>
            </a:xfrm>
            <a:prstGeom prst="bentConnector4">
              <a:avLst>
                <a:gd name="adj1" fmla="val -1036"/>
                <a:gd name="adj2" fmla="val 123974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9996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9553" y="525909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단순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3779912" y="1226677"/>
            <a:ext cx="5040560" cy="3744416"/>
          </a:xfrm>
          <a:prstGeom prst="roundRect">
            <a:avLst/>
          </a:prstGeom>
          <a:solidFill>
            <a:schemeClr val="bg1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77260" y="1226677"/>
            <a:ext cx="3276364" cy="3744416"/>
          </a:xfrm>
          <a:prstGeom prst="roundRect">
            <a:avLst/>
          </a:prstGeom>
          <a:solidFill>
            <a:schemeClr val="bg1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007604" y="1010653"/>
            <a:ext cx="1908212" cy="432048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흐름도</a:t>
            </a:r>
          </a:p>
        </p:txBody>
      </p:sp>
      <p:sp>
        <p:nvSpPr>
          <p:cNvPr id="109" name="타원 108"/>
          <p:cNvSpPr/>
          <p:nvPr/>
        </p:nvSpPr>
        <p:spPr>
          <a:xfrm>
            <a:off x="1208140" y="1550713"/>
            <a:ext cx="75608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</a:t>
            </a:r>
          </a:p>
        </p:txBody>
      </p:sp>
      <p:sp>
        <p:nvSpPr>
          <p:cNvPr id="110" name="타원 109"/>
          <p:cNvSpPr/>
          <p:nvPr/>
        </p:nvSpPr>
        <p:spPr>
          <a:xfrm>
            <a:off x="1295688" y="4179005"/>
            <a:ext cx="571140" cy="50405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끝</a:t>
            </a:r>
          </a:p>
        </p:txBody>
      </p:sp>
      <p:cxnSp>
        <p:nvCxnSpPr>
          <p:cNvPr id="111" name="직선 화살표 연결선 110"/>
          <p:cNvCxnSpPr>
            <a:stCxn id="109" idx="4"/>
            <a:endCxn id="112" idx="0"/>
          </p:cNvCxnSpPr>
          <p:nvPr/>
        </p:nvCxnSpPr>
        <p:spPr>
          <a:xfrm flipH="1">
            <a:off x="1583668" y="2198785"/>
            <a:ext cx="2514" cy="272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순서도: 판단 111"/>
          <p:cNvSpPr/>
          <p:nvPr/>
        </p:nvSpPr>
        <p:spPr>
          <a:xfrm>
            <a:off x="719572" y="2471185"/>
            <a:ext cx="1728192" cy="612068"/>
          </a:xfrm>
          <a:prstGeom prst="flowChartDecision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3" name="직선 화살표 연결선 112"/>
          <p:cNvCxnSpPr>
            <a:stCxn id="112" idx="2"/>
            <a:endCxn id="114" idx="0"/>
          </p:cNvCxnSpPr>
          <p:nvPr/>
        </p:nvCxnSpPr>
        <p:spPr>
          <a:xfrm flipH="1">
            <a:off x="1581258" y="3083253"/>
            <a:ext cx="2410" cy="3036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807172" y="3386917"/>
            <a:ext cx="1548172" cy="43204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</a:p>
        </p:txBody>
      </p:sp>
      <p:cxnSp>
        <p:nvCxnSpPr>
          <p:cNvPr id="115" name="직선 화살표 연결선 114"/>
          <p:cNvCxnSpPr>
            <a:stCxn id="114" idx="2"/>
            <a:endCxn id="110" idx="0"/>
          </p:cNvCxnSpPr>
          <p:nvPr/>
        </p:nvCxnSpPr>
        <p:spPr>
          <a:xfrm>
            <a:off x="1581258" y="3818965"/>
            <a:ext cx="0" cy="3600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2447764" y="2777219"/>
            <a:ext cx="3960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2843808" y="2777219"/>
            <a:ext cx="0" cy="16538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endCxn id="110" idx="6"/>
          </p:cNvCxnSpPr>
          <p:nvPr/>
        </p:nvCxnSpPr>
        <p:spPr>
          <a:xfrm flipH="1">
            <a:off x="1866828" y="4431033"/>
            <a:ext cx="97698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807172" y="3017585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sz="1400" b="1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447764" y="236846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endParaRPr lang="ko-KR" altLang="en-US" sz="1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5346086" y="1010653"/>
            <a:ext cx="1908212" cy="432048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문법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281800" y="1737120"/>
            <a:ext cx="30985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condition : </a:t>
            </a:r>
          </a:p>
          <a:p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sz="3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sz="3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sz="3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4659334" y="1777910"/>
            <a:ext cx="1789895" cy="4430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5" name="직선 연결선 124"/>
          <p:cNvCxnSpPr/>
          <p:nvPr/>
        </p:nvCxnSpPr>
        <p:spPr>
          <a:xfrm>
            <a:off x="6439571" y="2042288"/>
            <a:ext cx="4500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6876256" y="2042288"/>
            <a:ext cx="0" cy="200802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386046" y="4132772"/>
            <a:ext cx="3924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조건식의 값이 </a:t>
            </a:r>
            <a:r>
              <a:rPr lang="en-US" altLang="ko-KR" sz="1600" b="1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혹은 </a:t>
            </a:r>
            <a:r>
              <a:rPr lang="en-US" altLang="ko-KR" sz="16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r>
              <a:rPr lang="ko-KR" altLang="en-US" sz="1600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이여야합니다</a:t>
            </a:r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281800" y="4050311"/>
            <a:ext cx="3957292" cy="4288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6449229" y="1777911"/>
            <a:ext cx="283665" cy="4430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(if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168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20" grpId="0"/>
      <p:bldP spid="124" grpId="0" animBg="1"/>
      <p:bldP spid="124" grpId="1" animBg="1"/>
      <p:bldP spid="127" grpId="0"/>
      <p:bldP spid="127" grpId="1"/>
      <p:bldP spid="128" grpId="0" animBg="1"/>
      <p:bldP spid="128" grpId="1" animBg="1"/>
      <p:bldP spid="1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예제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96630" y="1995686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age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선언하고 키보드로 값을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입력받으세요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age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보다 크거나 같다면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성인입니다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.”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출력하는 프로그램을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만드세요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53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예제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978790" y="798262"/>
            <a:ext cx="3276364" cy="3960440"/>
            <a:chOff x="611560" y="2564904"/>
            <a:chExt cx="3276364" cy="396044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611560" y="2780928"/>
              <a:ext cx="3276364" cy="37444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185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1341904" y="2564904"/>
              <a:ext cx="1908212" cy="432048"/>
            </a:xfrm>
            <a:prstGeom prst="roundRect">
              <a:avLst/>
            </a:prstGeom>
            <a:solidFill>
              <a:srgbClr val="31859C"/>
            </a:solidFill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흐름도</a:t>
              </a:r>
            </a:p>
          </p:txBody>
        </p:sp>
        <p:sp>
          <p:nvSpPr>
            <p:cNvPr id="19" name="타원 18"/>
            <p:cNvSpPr/>
            <p:nvPr/>
          </p:nvSpPr>
          <p:spPr>
            <a:xfrm>
              <a:off x="1542440" y="3104964"/>
              <a:ext cx="756084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시작</a:t>
              </a:r>
            </a:p>
          </p:txBody>
        </p:sp>
        <p:sp>
          <p:nvSpPr>
            <p:cNvPr id="20" name="타원 19"/>
            <p:cNvSpPr/>
            <p:nvPr/>
          </p:nvSpPr>
          <p:spPr>
            <a:xfrm>
              <a:off x="1629988" y="5733256"/>
              <a:ext cx="571140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끝</a:t>
              </a:r>
            </a:p>
          </p:txBody>
        </p:sp>
        <p:cxnSp>
          <p:nvCxnSpPr>
            <p:cNvPr id="21" name="직선 화살표 연결선 20"/>
            <p:cNvCxnSpPr>
              <a:stCxn id="19" idx="4"/>
              <a:endCxn id="23" idx="0"/>
            </p:cNvCxnSpPr>
            <p:nvPr/>
          </p:nvCxnSpPr>
          <p:spPr>
            <a:xfrm flipH="1">
              <a:off x="1917968" y="3753036"/>
              <a:ext cx="2514" cy="272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순서도: 판단 22"/>
            <p:cNvSpPr/>
            <p:nvPr/>
          </p:nvSpPr>
          <p:spPr>
            <a:xfrm>
              <a:off x="1053872" y="4025436"/>
              <a:ext cx="1728192" cy="612068"/>
            </a:xfrm>
            <a:prstGeom prst="flowChartDecisio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24" name="직선 화살표 연결선 23"/>
            <p:cNvCxnSpPr>
              <a:stCxn id="23" idx="2"/>
              <a:endCxn id="25" idx="0"/>
            </p:cNvCxnSpPr>
            <p:nvPr/>
          </p:nvCxnSpPr>
          <p:spPr>
            <a:xfrm flipH="1">
              <a:off x="1915558" y="4637504"/>
              <a:ext cx="2410" cy="30366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1141472" y="4941168"/>
              <a:ext cx="1548172" cy="43204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성인입니다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.”</a:t>
              </a:r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26" name="직선 화살표 연결선 25"/>
            <p:cNvCxnSpPr>
              <a:stCxn id="25" idx="2"/>
              <a:endCxn id="20" idx="0"/>
            </p:cNvCxnSpPr>
            <p:nvPr/>
          </p:nvCxnSpPr>
          <p:spPr>
            <a:xfrm>
              <a:off x="1915558" y="5373216"/>
              <a:ext cx="0" cy="36004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782064" y="4331470"/>
              <a:ext cx="39604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3178108" y="4331470"/>
              <a:ext cx="0" cy="165381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endCxn id="20" idx="6"/>
            </p:cNvCxnSpPr>
            <p:nvPr/>
          </p:nvCxnSpPr>
          <p:spPr>
            <a:xfrm flipH="1">
              <a:off x="2201128" y="5985284"/>
              <a:ext cx="97698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141472" y="4571836"/>
              <a:ext cx="5725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True</a:t>
              </a:r>
              <a:endParaRPr lang="ko-KR" altLang="en-US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82064" y="3922719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False</a:t>
              </a:r>
              <a:endPara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872810" y="771550"/>
            <a:ext cx="3276364" cy="3960440"/>
            <a:chOff x="4457294" y="2564904"/>
            <a:chExt cx="3276364" cy="396044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4457294" y="2780928"/>
              <a:ext cx="3276364" cy="37444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185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187638" y="2564904"/>
              <a:ext cx="1908212" cy="432048"/>
            </a:xfrm>
            <a:prstGeom prst="roundRect">
              <a:avLst/>
            </a:prstGeom>
            <a:solidFill>
              <a:srgbClr val="31859C"/>
            </a:solidFill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정답</a:t>
              </a:r>
            </a:p>
          </p:txBody>
        </p:sp>
        <p:sp>
          <p:nvSpPr>
            <p:cNvPr id="38" name="타원 37"/>
            <p:cNvSpPr/>
            <p:nvPr/>
          </p:nvSpPr>
          <p:spPr>
            <a:xfrm>
              <a:off x="5388174" y="3104964"/>
              <a:ext cx="756084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시작</a:t>
              </a:r>
            </a:p>
          </p:txBody>
        </p:sp>
        <p:sp>
          <p:nvSpPr>
            <p:cNvPr id="39" name="타원 38"/>
            <p:cNvSpPr/>
            <p:nvPr/>
          </p:nvSpPr>
          <p:spPr>
            <a:xfrm>
              <a:off x="5475722" y="5733256"/>
              <a:ext cx="571140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끝</a:t>
              </a:r>
            </a:p>
          </p:txBody>
        </p:sp>
        <p:cxnSp>
          <p:nvCxnSpPr>
            <p:cNvPr id="40" name="직선 화살표 연결선 39"/>
            <p:cNvCxnSpPr>
              <a:stCxn id="38" idx="4"/>
              <a:endCxn id="41" idx="0"/>
            </p:cNvCxnSpPr>
            <p:nvPr/>
          </p:nvCxnSpPr>
          <p:spPr>
            <a:xfrm>
              <a:off x="5766216" y="3753036"/>
              <a:ext cx="0" cy="272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순서도: 판단 40"/>
            <p:cNvSpPr/>
            <p:nvPr/>
          </p:nvSpPr>
          <p:spPr>
            <a:xfrm>
              <a:off x="4846329" y="4025436"/>
              <a:ext cx="1839774" cy="612068"/>
            </a:xfrm>
            <a:prstGeom prst="flowChartDecisio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age&gt;=20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2" name="직선 화살표 연결선 41"/>
            <p:cNvCxnSpPr>
              <a:stCxn id="41" idx="2"/>
              <a:endCxn id="43" idx="0"/>
            </p:cNvCxnSpPr>
            <p:nvPr/>
          </p:nvCxnSpPr>
          <p:spPr>
            <a:xfrm flipH="1">
              <a:off x="5761292" y="4637504"/>
              <a:ext cx="4924" cy="30366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4987206" y="4941168"/>
              <a:ext cx="1548172" cy="43204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성인입니다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.”</a:t>
              </a:r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4" name="직선 화살표 연결선 43"/>
            <p:cNvCxnSpPr>
              <a:stCxn id="43" idx="2"/>
              <a:endCxn id="39" idx="0"/>
            </p:cNvCxnSpPr>
            <p:nvPr/>
          </p:nvCxnSpPr>
          <p:spPr>
            <a:xfrm>
              <a:off x="5761292" y="5373216"/>
              <a:ext cx="0" cy="36004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6627798" y="4331470"/>
              <a:ext cx="39604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7023842" y="4331470"/>
              <a:ext cx="0" cy="165381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endCxn id="39" idx="6"/>
            </p:cNvCxnSpPr>
            <p:nvPr/>
          </p:nvCxnSpPr>
          <p:spPr>
            <a:xfrm flipH="1">
              <a:off x="6046862" y="5985284"/>
              <a:ext cx="97698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987206" y="4571836"/>
              <a:ext cx="5725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True</a:t>
              </a:r>
              <a:endParaRPr lang="ko-KR" altLang="en-US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27798" y="3922719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False</a:t>
              </a:r>
              <a:endPara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360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예제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96630" y="1995686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선언하고 키보드로 값을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입력받으세요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배수이면서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배수라면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“3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배수입니다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출력하는 프로그램을 만들어보세요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42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43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(if-else 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Python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HHD\Downloads\인재개발원로고_가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2" descr="mp3 icon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01585" y="761607"/>
            <a:ext cx="6329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>
                <a:latin typeface="나눔바른고딕" pitchFamily="50" charset="-127"/>
                <a:ea typeface="나눔바른고딕" pitchFamily="50" charset="-127"/>
              </a:rPr>
              <a:t>if </a:t>
            </a:r>
            <a:r>
              <a:rPr lang="en-US" altLang="ko-KR" sz="4800" dirty="0">
                <a:solidFill>
                  <a:schemeClr val="accent3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condition</a:t>
            </a:r>
            <a:r>
              <a:rPr lang="en-US" altLang="ko-KR" sz="48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4800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</a:p>
          <a:p>
            <a:r>
              <a:rPr lang="en-US" altLang="ko-KR" sz="4800" dirty="0">
                <a:latin typeface="나눔바른고딕" pitchFamily="50" charset="-127"/>
                <a:ea typeface="나눔바른고딕" pitchFamily="50" charset="-127"/>
              </a:rPr>
              <a:t>	statement 1</a:t>
            </a:r>
          </a:p>
          <a:p>
            <a:r>
              <a:rPr lang="en-US" altLang="ko-KR" sz="4800" dirty="0">
                <a:latin typeface="나눔바른고딕" pitchFamily="50" charset="-127"/>
                <a:ea typeface="나눔바른고딕" pitchFamily="50" charset="-127"/>
              </a:rPr>
              <a:t>	statement 2</a:t>
            </a:r>
          </a:p>
          <a:p>
            <a:r>
              <a:rPr lang="en-US" altLang="ko-KR" sz="480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else :</a:t>
            </a:r>
            <a:endParaRPr lang="en-US" altLang="ko-KR" sz="4800" dirty="0">
              <a:solidFill>
                <a:srgbClr val="FF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4800" dirty="0">
                <a:latin typeface="나눔바른고딕" pitchFamily="50" charset="-127"/>
                <a:ea typeface="나눔바른고딕" pitchFamily="50" charset="-127"/>
              </a:rPr>
              <a:t>	statement3</a:t>
            </a:r>
          </a:p>
        </p:txBody>
      </p:sp>
    </p:spTree>
    <p:extLst>
      <p:ext uri="{BB962C8B-B14F-4D97-AF65-F5344CB8AC3E}">
        <p14:creationId xmlns:p14="http://schemas.microsoft.com/office/powerpoint/2010/main" val="1671061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1859C"/>
        </a:solidFill>
        <a:ln>
          <a:noFill/>
        </a:ln>
      </a:spPr>
      <a:bodyPr rtlCol="0" anchor="ctr"/>
      <a:lstStyle>
        <a:defPPr algn="ctr">
          <a:defRPr dirty="0">
            <a:solidFill>
              <a:schemeClr val="bg1"/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457200" indent="-457200">
          <a:buAutoNum type="arabicPeriod"/>
          <a:defRPr sz="2400" dirty="0" err="1" smtClean="0">
            <a:ln>
              <a:solidFill>
                <a:schemeClr val="bg1"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10960</TotalTime>
  <Words>560</Words>
  <Application>Microsoft Office PowerPoint</Application>
  <PresentationFormat>화면 슬라이드 쇼(16:9)</PresentationFormat>
  <Paragraphs>204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나눔바른고딕</vt:lpstr>
      <vt:lpstr>맑은 고딕</vt:lpstr>
      <vt:lpstr>Rix고딕 B</vt:lpstr>
      <vt:lpstr>Arial</vt:lpstr>
      <vt:lpstr>10X10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이예은</dc:creator>
  <cp:lastModifiedBy>이 명호</cp:lastModifiedBy>
  <cp:revision>1027</cp:revision>
  <dcterms:created xsi:type="dcterms:W3CDTF">2015-03-17T10:14:13Z</dcterms:created>
  <dcterms:modified xsi:type="dcterms:W3CDTF">2019-04-17T00:03:38Z</dcterms:modified>
</cp:coreProperties>
</file>