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26" r:id="rId2"/>
    <p:sldId id="381" r:id="rId3"/>
    <p:sldId id="525" r:id="rId4"/>
    <p:sldId id="540" r:id="rId5"/>
    <p:sldId id="526" r:id="rId6"/>
    <p:sldId id="491" r:id="rId7"/>
    <p:sldId id="528" r:id="rId8"/>
    <p:sldId id="541" r:id="rId9"/>
    <p:sldId id="492" r:id="rId10"/>
    <p:sldId id="527" r:id="rId11"/>
    <p:sldId id="529" r:id="rId12"/>
    <p:sldId id="530" r:id="rId13"/>
    <p:sldId id="531" r:id="rId14"/>
    <p:sldId id="532" r:id="rId15"/>
    <p:sldId id="533" r:id="rId16"/>
    <p:sldId id="493" r:id="rId17"/>
    <p:sldId id="535" r:id="rId18"/>
    <p:sldId id="536" r:id="rId19"/>
    <p:sldId id="537" r:id="rId20"/>
    <p:sldId id="534" r:id="rId21"/>
    <p:sldId id="538" r:id="rId22"/>
    <p:sldId id="539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3" r:id="rId31"/>
    <p:sldId id="502" r:id="rId32"/>
    <p:sldId id="542" r:id="rId33"/>
    <p:sldId id="543" r:id="rId34"/>
    <p:sldId id="380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E00868"/>
    <a:srgbClr val="DC3434"/>
    <a:srgbClr val="F7F7F7"/>
    <a:srgbClr val="F5F5F5"/>
    <a:srgbClr val="FBFBFB"/>
    <a:srgbClr val="F4F4F4"/>
    <a:srgbClr val="F2F2F2"/>
    <a:srgbClr val="F3F3F3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73380" autoAdjust="0"/>
  </p:normalViewPr>
  <p:slideViewPr>
    <p:cSldViewPr>
      <p:cViewPr varScale="1">
        <p:scale>
          <a:sx n="98" d="100"/>
          <a:sy n="98" d="100"/>
        </p:scale>
        <p:origin x="1002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7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71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92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4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7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91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powerN</a:t>
            </a:r>
            <a:r>
              <a:rPr lang="en-US" altLang="ko-KR" dirty="0"/>
              <a:t>(base, n) :</a:t>
            </a:r>
          </a:p>
          <a:p>
            <a:r>
              <a:rPr lang="en-US" altLang="ko-KR" dirty="0"/>
              <a:t>    return base**n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45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ko-KR" dirty="0"/>
              <a:t>def cal(num1, num2, op) :</a:t>
            </a:r>
          </a:p>
          <a:p>
            <a:r>
              <a:rPr lang="pt-BR" altLang="ko-KR" dirty="0"/>
              <a:t>    result = 0.0</a:t>
            </a:r>
          </a:p>
          <a:p>
            <a:r>
              <a:rPr lang="pt-BR" altLang="ko-KR" dirty="0"/>
              <a:t>    if op == "+" :</a:t>
            </a:r>
          </a:p>
          <a:p>
            <a:r>
              <a:rPr lang="pt-BR" altLang="ko-KR" dirty="0"/>
              <a:t>        result = num1+num2</a:t>
            </a:r>
          </a:p>
          <a:p>
            <a:r>
              <a:rPr lang="pt-BR" altLang="ko-KR" dirty="0"/>
              <a:t>    elif op == "-" :</a:t>
            </a:r>
          </a:p>
          <a:p>
            <a:r>
              <a:rPr lang="pt-BR" altLang="ko-KR" dirty="0"/>
              <a:t>        result = num1-num2</a:t>
            </a:r>
          </a:p>
          <a:p>
            <a:r>
              <a:rPr lang="pt-BR" altLang="ko-KR" dirty="0"/>
              <a:t>    </a:t>
            </a:r>
          </a:p>
          <a:p>
            <a:r>
              <a:rPr lang="pt-BR" altLang="ko-KR" dirty="0"/>
              <a:t>    return result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72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7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4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11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06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sum_many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    sum = 0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args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        sum+=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    return sum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sum_mul</a:t>
            </a:r>
            <a:r>
              <a:rPr lang="en-US" altLang="ko-KR" dirty="0"/>
              <a:t>(op, s, *</a:t>
            </a:r>
            <a:r>
              <a:rPr lang="en-US" altLang="ko-KR" dirty="0" err="1"/>
              <a:t>args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    if op=="sum" :</a:t>
            </a:r>
          </a:p>
          <a:p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args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            result+=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op=="</a:t>
            </a:r>
            <a:r>
              <a:rPr lang="en-US" altLang="ko-KR" dirty="0" err="1"/>
              <a:t>mul</a:t>
            </a:r>
            <a:r>
              <a:rPr lang="en-US" altLang="ko-KR" dirty="0"/>
              <a:t>" :</a:t>
            </a:r>
          </a:p>
          <a:p>
            <a:r>
              <a:rPr lang="en-US" altLang="ko-KR" dirty="0"/>
              <a:t>        result = 1</a:t>
            </a:r>
          </a:p>
          <a:p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args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            result*=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/>
              <a:t>    return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56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125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3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5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6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61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44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16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Python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1952" y="2903376"/>
            <a:ext cx="584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err="1">
                <a:latin typeface="나눔바른고딕" pitchFamily="50" charset="-127"/>
                <a:ea typeface="나눔바른고딕" pitchFamily="50" charset="-127"/>
              </a:rPr>
              <a:t>입력값이</a:t>
            </a:r>
            <a:r>
              <a:rPr lang="ko-KR" altLang="en-US" sz="3200" dirty="0">
                <a:latin typeface="나눔바른고딕" pitchFamily="50" charset="-127"/>
                <a:ea typeface="나눔바른고딕" pitchFamily="50" charset="-127"/>
              </a:rPr>
              <a:t> 없는 함수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772770"/>
            <a:ext cx="4796769" cy="194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8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1391" y="2701953"/>
            <a:ext cx="7873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바른고딕" pitchFamily="50" charset="-127"/>
                <a:ea typeface="나눔바른고딕" pitchFamily="50" charset="-127"/>
              </a:rPr>
              <a:t>결과값을 받을 변수 </a:t>
            </a:r>
            <a:r>
              <a:rPr lang="en-US" altLang="ko-KR" sz="3200" dirty="0"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ko-KR" altLang="en-US" sz="3200" dirty="0" err="1">
                <a:latin typeface="나눔바른고딕" pitchFamily="50" charset="-127"/>
                <a:ea typeface="나눔바른고딕" pitchFamily="50" charset="-127"/>
              </a:rPr>
              <a:t>함수명</a:t>
            </a:r>
            <a:r>
              <a:rPr lang="en-US" altLang="ko-KR" sz="3200" dirty="0">
                <a:latin typeface="나눔바른고딕" pitchFamily="50" charset="-127"/>
                <a:ea typeface="나눔바른고딕" pitchFamily="50" charset="-127"/>
              </a:rPr>
              <a:t>( )</a:t>
            </a:r>
            <a:endParaRPr lang="ko-KR" altLang="en-US" sz="3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52" y="1024280"/>
            <a:ext cx="3960440" cy="15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65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1952" y="2903376"/>
            <a:ext cx="584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바른고딕" pitchFamily="50" charset="-127"/>
                <a:ea typeface="나눔바른고딕" pitchFamily="50" charset="-127"/>
              </a:rPr>
              <a:t>결과값이 없는 함수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2" y="1284531"/>
            <a:ext cx="7762200" cy="116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74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1391" y="2701953"/>
            <a:ext cx="7873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>
                <a:latin typeface="나눔바른고딕" pitchFamily="50" charset="-127"/>
                <a:ea typeface="나눔바른고딕" pitchFamily="50" charset="-127"/>
              </a:rPr>
              <a:t>함수명</a:t>
            </a:r>
            <a:r>
              <a:rPr lang="en-US" altLang="ko-KR" sz="32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3200" dirty="0">
                <a:latin typeface="나눔바른고딕" pitchFamily="50" charset="-127"/>
                <a:ea typeface="나눔바른고딕" pitchFamily="50" charset="-127"/>
              </a:rPr>
              <a:t>인수</a:t>
            </a:r>
            <a:r>
              <a:rPr lang="en-US" altLang="ko-KR" sz="3200" dirty="0">
                <a:latin typeface="나눔바른고딕" pitchFamily="50" charset="-127"/>
                <a:ea typeface="나눔바른고딕" pitchFamily="50" charset="-127"/>
              </a:rPr>
              <a:t>1, </a:t>
            </a:r>
            <a:r>
              <a:rPr lang="ko-KR" altLang="en-US" sz="3200" dirty="0">
                <a:latin typeface="나눔바른고딕" pitchFamily="50" charset="-127"/>
                <a:ea typeface="나눔바른고딕" pitchFamily="50" charset="-127"/>
              </a:rPr>
              <a:t>인수</a:t>
            </a:r>
            <a:r>
              <a:rPr lang="en-US" altLang="ko-KR" sz="3200" dirty="0">
                <a:latin typeface="나눔바른고딕" pitchFamily="50" charset="-127"/>
                <a:ea typeface="나눔바른고딕" pitchFamily="50" charset="-127"/>
              </a:rPr>
              <a:t>2)</a:t>
            </a:r>
            <a:endParaRPr lang="ko-KR" altLang="en-US" sz="3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92" y="1007441"/>
            <a:ext cx="3240360" cy="14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13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1952" y="2903376"/>
            <a:ext cx="584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>
                <a:latin typeface="나눔바른고딕" pitchFamily="50" charset="-127"/>
                <a:ea typeface="나눔바른고딕" pitchFamily="50" charset="-127"/>
              </a:rPr>
              <a:t>입력값과</a:t>
            </a:r>
            <a:r>
              <a:rPr lang="ko-KR" altLang="en-US" sz="3200" dirty="0">
                <a:latin typeface="나눔바른고딕" pitchFamily="50" charset="-127"/>
                <a:ea typeface="나눔바른고딕" pitchFamily="50" charset="-127"/>
              </a:rPr>
              <a:t> 결과값이 없는 함수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41" y="1275606"/>
            <a:ext cx="3348862" cy="13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54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1391" y="2701953"/>
            <a:ext cx="7873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>
                <a:latin typeface="나눔바른고딕" pitchFamily="50" charset="-127"/>
                <a:ea typeface="나눔바른고딕" pitchFamily="50" charset="-127"/>
              </a:rPr>
              <a:t>함수명</a:t>
            </a:r>
            <a:r>
              <a:rPr lang="en-US" altLang="ko-KR" sz="3200" dirty="0">
                <a:latin typeface="나눔바른고딕" pitchFamily="50" charset="-127"/>
                <a:ea typeface="나눔바른고딕" pitchFamily="50" charset="-127"/>
              </a:rPr>
              <a:t>( )</a:t>
            </a:r>
            <a:endParaRPr lang="ko-KR" altLang="en-US" sz="3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799003"/>
            <a:ext cx="2626180" cy="16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67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675" y="568300"/>
            <a:ext cx="8427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두 개의 정수를 입력 인수로 받아 더 큰 수를 반환하는 함수 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LargerNumber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를 만들어 다음과 같은 결과를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출력하시오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1576936"/>
            <a:ext cx="5739316" cy="16045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5" y="3363838"/>
            <a:ext cx="2717519" cy="10081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882" y="3363838"/>
            <a:ext cx="2993317" cy="10081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287" y="3363838"/>
            <a:ext cx="283160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998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008" y="627534"/>
            <a:ext cx="7483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j-ea"/>
                <a:ea typeface="+mj-ea"/>
              </a:rPr>
              <a:t>2</a:t>
            </a:r>
            <a:r>
              <a:rPr lang="ko-KR" altLang="en-US" sz="2000" dirty="0">
                <a:latin typeface="+mj-ea"/>
                <a:ea typeface="+mj-ea"/>
              </a:rPr>
              <a:t>개의 정수를 받아 </a:t>
            </a:r>
            <a:r>
              <a:rPr lang="en-US" altLang="ko-KR" sz="2000" dirty="0">
                <a:latin typeface="+mj-ea"/>
                <a:ea typeface="+mj-ea"/>
              </a:rPr>
              <a:t>2</a:t>
            </a:r>
            <a:r>
              <a:rPr lang="ko-KR" altLang="en-US" sz="2000" dirty="0">
                <a:latin typeface="+mj-ea"/>
                <a:ea typeface="+mj-ea"/>
              </a:rPr>
              <a:t>개의 숫자 중 </a:t>
            </a:r>
            <a:r>
              <a:rPr lang="en-US" altLang="ko-KR" sz="2000" dirty="0">
                <a:latin typeface="+mj-ea"/>
                <a:ea typeface="+mj-ea"/>
              </a:rPr>
              <a:t>10</a:t>
            </a:r>
            <a:r>
              <a:rPr lang="ko-KR" altLang="en-US" sz="2000" dirty="0">
                <a:latin typeface="+mj-ea"/>
                <a:ea typeface="+mj-ea"/>
              </a:rPr>
              <a:t>에 더 가까운 수를 </a:t>
            </a:r>
            <a:endParaRPr lang="en-US" altLang="ko-KR" sz="2000" dirty="0"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latin typeface="+mj-ea"/>
                <a:ea typeface="+mj-ea"/>
              </a:rPr>
              <a:t>반환하는 함수 </a:t>
            </a:r>
            <a:r>
              <a:rPr lang="en-US" altLang="ko-KR" sz="2000" dirty="0">
                <a:latin typeface="+mj-ea"/>
                <a:ea typeface="+mj-ea"/>
              </a:rPr>
              <a:t>close10</a:t>
            </a:r>
            <a:r>
              <a:rPr lang="ko-KR" altLang="en-US" sz="2000" dirty="0">
                <a:latin typeface="+mj-ea"/>
                <a:ea typeface="+mj-ea"/>
              </a:rPr>
              <a:t>을 만들어보세요</a:t>
            </a:r>
            <a:endParaRPr lang="en-US" altLang="ko-KR" sz="2000" dirty="0">
              <a:latin typeface="+mj-ea"/>
              <a:ea typeface="+mj-ea"/>
            </a:endParaRPr>
          </a:p>
          <a:p>
            <a:pPr algn="ctr"/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만약 두 숫자 모두 </a:t>
            </a:r>
            <a:r>
              <a:rPr lang="en-US" altLang="ko-KR" sz="2000" dirty="0">
                <a:latin typeface="+mj-ea"/>
                <a:ea typeface="+mj-ea"/>
              </a:rPr>
              <a:t>10</a:t>
            </a:r>
            <a:r>
              <a:rPr lang="ko-KR" altLang="en-US" sz="2000" dirty="0">
                <a:latin typeface="+mj-ea"/>
                <a:ea typeface="+mj-ea"/>
              </a:rPr>
              <a:t>과의 차이가 같다면 첫 번째 수를 반환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59" y="1668764"/>
            <a:ext cx="5463225" cy="18210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25" y="3769605"/>
            <a:ext cx="2626680" cy="9361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472" y="3785801"/>
            <a:ext cx="2614319" cy="8760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702" y="3761596"/>
            <a:ext cx="2642670" cy="9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2964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669" y="699542"/>
            <a:ext cx="808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개의 정수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base, 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ko-KR" altLang="en-US" sz="2400" dirty="0" err="1">
                <a:latin typeface="나눔바른고딕" pitchFamily="50" charset="-127"/>
                <a:ea typeface="나눔바른고딕" pitchFamily="50" charset="-127"/>
              </a:rPr>
              <a:t>입력받아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base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제곱 만큼 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값을 반환하는 </a:t>
            </a:r>
            <a:r>
              <a:rPr lang="en-US" altLang="ko-KR" sz="2400" dirty="0" err="1">
                <a:latin typeface="나눔바른고딕" pitchFamily="50" charset="-127"/>
                <a:ea typeface="나눔바른고딕" pitchFamily="50" charset="-127"/>
              </a:rPr>
              <a:t>powerN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()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함수를 작성하세요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3" y="1651479"/>
            <a:ext cx="1490745" cy="8045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729" y="1651479"/>
            <a:ext cx="1549902" cy="7572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3" y="2646388"/>
            <a:ext cx="1795378" cy="7894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75" y="1651480"/>
            <a:ext cx="4990594" cy="19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555526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두 개의 정수와 연산자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(+, -)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입력 받으시오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/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Num1, num2, op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입력인수로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받아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num2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op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에 맞게 연산한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최종 결과값을 반환해주는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cal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함수를 작성하시오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74" y="1699990"/>
            <a:ext cx="2578572" cy="11384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323" y="2946735"/>
            <a:ext cx="2551141" cy="11521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718246"/>
            <a:ext cx="5761204" cy="218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940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진행 방향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>
            <a:stCxn id="36" idx="2"/>
            <a:endCxn id="11" idx="0"/>
          </p:cNvCxnSpPr>
          <p:nvPr/>
        </p:nvCxnSpPr>
        <p:spPr>
          <a:xfrm>
            <a:off x="6677631" y="1689183"/>
            <a:ext cx="0" cy="431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776153" y="882974"/>
            <a:ext cx="5662897" cy="806209"/>
            <a:chOff x="1776153" y="882974"/>
            <a:chExt cx="5662897" cy="806209"/>
          </a:xfrm>
        </p:grpSpPr>
        <p:cxnSp>
          <p:nvCxnSpPr>
            <p:cNvPr id="4" name="직선 화살표 연결선 3"/>
            <p:cNvCxnSpPr>
              <a:stCxn id="2" idx="3"/>
              <a:endCxn id="8" idx="1"/>
            </p:cNvCxnSpPr>
            <p:nvPr/>
          </p:nvCxnSpPr>
          <p:spPr>
            <a:xfrm>
              <a:off x="3298992" y="1286079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3846182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776153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6211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</a:t>
              </a:r>
            </a:p>
          </p:txBody>
        </p:sp>
        <p:cxnSp>
          <p:nvCxnSpPr>
            <p:cNvPr id="44" name="직선 화살표 연결선 43"/>
            <p:cNvCxnSpPr>
              <a:stCxn id="8" idx="3"/>
              <a:endCxn id="36" idx="1"/>
            </p:cNvCxnSpPr>
            <p:nvPr/>
          </p:nvCxnSpPr>
          <p:spPr>
            <a:xfrm>
              <a:off x="5369021" y="1286079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1776153" y="2120921"/>
            <a:ext cx="5662897" cy="806209"/>
            <a:chOff x="1776153" y="2120921"/>
            <a:chExt cx="5662897" cy="806209"/>
          </a:xfrm>
        </p:grpSpPr>
        <p:sp>
          <p:nvSpPr>
            <p:cNvPr id="10" name="직사각형 9"/>
            <p:cNvSpPr/>
            <p:nvPr/>
          </p:nvSpPr>
          <p:spPr>
            <a:xfrm>
              <a:off x="3846182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6153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반복문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16211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조건문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1" name="직선 화살표 연결선 40"/>
            <p:cNvCxnSpPr>
              <a:stCxn id="11" idx="1"/>
              <a:endCxn id="10" idx="3"/>
            </p:cNvCxnSpPr>
            <p:nvPr/>
          </p:nvCxnSpPr>
          <p:spPr>
            <a:xfrm flipH="1">
              <a:off x="5369021" y="2524026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0" idx="1"/>
              <a:endCxn id="9" idx="3"/>
            </p:cNvCxnSpPr>
            <p:nvPr/>
          </p:nvCxnSpPr>
          <p:spPr>
            <a:xfrm flipH="1">
              <a:off x="3298992" y="2524026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직선 화살표 연결선 55"/>
          <p:cNvCxnSpPr>
            <a:stCxn id="9" idx="2"/>
            <a:endCxn id="18" idx="0"/>
          </p:cNvCxnSpPr>
          <p:nvPr/>
        </p:nvCxnSpPr>
        <p:spPr>
          <a:xfrm flipH="1">
            <a:off x="2531835" y="2927130"/>
            <a:ext cx="5738" cy="431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1764677" y="3358868"/>
            <a:ext cx="5674373" cy="806209"/>
            <a:chOff x="1764677" y="3358868"/>
            <a:chExt cx="5674373" cy="806209"/>
          </a:xfrm>
        </p:grpSpPr>
        <p:sp>
          <p:nvSpPr>
            <p:cNvPr id="12" name="직사각형 11"/>
            <p:cNvSpPr/>
            <p:nvPr/>
          </p:nvSpPr>
          <p:spPr>
            <a:xfrm>
              <a:off x="3846182" y="3358868"/>
              <a:ext cx="1522839" cy="8062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64677" y="3358868"/>
              <a:ext cx="1534315" cy="806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16211" y="3358868"/>
              <a:ext cx="1522839" cy="8062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객체</a:t>
              </a:r>
            </a:p>
          </p:txBody>
        </p:sp>
        <p:cxnSp>
          <p:nvCxnSpPr>
            <p:cNvPr id="59" name="직선 화살표 연결선 58"/>
            <p:cNvCxnSpPr>
              <a:stCxn id="18" idx="3"/>
              <a:endCxn id="12" idx="1"/>
            </p:cNvCxnSpPr>
            <p:nvPr/>
          </p:nvCxnSpPr>
          <p:spPr>
            <a:xfrm>
              <a:off x="3298992" y="3761973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12" idx="3"/>
              <a:endCxn id="13" idx="1"/>
            </p:cNvCxnSpPr>
            <p:nvPr/>
          </p:nvCxnSpPr>
          <p:spPr>
            <a:xfrm>
              <a:off x="5369021" y="3761973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22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675" y="568300"/>
            <a:ext cx="8427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num2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가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num1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의 약수인지 확인하여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True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또는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False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를 반환하는 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isDivisor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구현하시오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42" y="1594792"/>
            <a:ext cx="6571253" cy="20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5676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765" y="667783"/>
            <a:ext cx="781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약수를 구하는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getDivisor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함수를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23" y="1203598"/>
            <a:ext cx="6605153" cy="33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0310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2" y="667783"/>
            <a:ext cx="627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startValue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부터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endValue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까지의 약수를 구하는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getDivisors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함수를 구현하세요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1" y="1556691"/>
            <a:ext cx="5021026" cy="13272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617538"/>
            <a:ext cx="2448272" cy="43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227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75073" y="1101159"/>
            <a:ext cx="5225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err="1">
                <a:solidFill>
                  <a:srgbClr val="00B0F0"/>
                </a:solidFill>
                <a:latin typeface="나눔바른고딕" pitchFamily="50" charset="-127"/>
                <a:ea typeface="나눔바른고딕" pitchFamily="50" charset="-127"/>
              </a:rPr>
              <a:t>def</a:t>
            </a: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4000" dirty="0" err="1">
                <a:latin typeface="나눔바른고딕" pitchFamily="50" charset="-127"/>
                <a:ea typeface="나눔바른고딕" pitchFamily="50" charset="-127"/>
              </a:rPr>
              <a:t>함수명</a:t>
            </a: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40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*</a:t>
            </a:r>
            <a:r>
              <a:rPr lang="ko-KR" altLang="en-US" sz="40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입력 변수</a:t>
            </a: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): </a:t>
            </a:r>
          </a:p>
          <a:p>
            <a:pPr lvl="2">
              <a:lnSpc>
                <a:spcPct val="150000"/>
              </a:lnSpc>
            </a:pP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4000" dirty="0">
                <a:latin typeface="나눔바른고딕" pitchFamily="50" charset="-127"/>
                <a:ea typeface="나눔바른고딕" pitchFamily="50" charset="-127"/>
              </a:rPr>
              <a:t>수행할 문장</a:t>
            </a: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1&gt; </a:t>
            </a:r>
          </a:p>
          <a:p>
            <a:pPr lvl="2">
              <a:lnSpc>
                <a:spcPct val="150000"/>
              </a:lnSpc>
            </a:pP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4000" dirty="0">
                <a:latin typeface="나눔바른고딕" pitchFamily="50" charset="-127"/>
                <a:ea typeface="나눔바른고딕" pitchFamily="50" charset="-127"/>
              </a:rPr>
              <a:t>수행할 문장</a:t>
            </a: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2&gt;</a:t>
            </a:r>
          </a:p>
          <a:p>
            <a:pPr lvl="2">
              <a:lnSpc>
                <a:spcPct val="150000"/>
              </a:lnSpc>
            </a:pP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 ...</a:t>
            </a:r>
            <a:endParaRPr lang="ko-KR" altLang="en-US" sz="4000" dirty="0">
              <a:solidFill>
                <a:srgbClr val="00B0F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399" y="668997"/>
            <a:ext cx="4248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입력 값을 받는 함수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68696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399" y="668997"/>
            <a:ext cx="7560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몇 개의 값을 입력할 지 모를 경우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8" y="1166380"/>
            <a:ext cx="522131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78" y="1958468"/>
            <a:ext cx="788855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26359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399" y="668997"/>
            <a:ext cx="7560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몇 개의 값을 입력할 지 모를 경우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형태로 저장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80" y="1179453"/>
            <a:ext cx="3950058" cy="960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3" y="2329738"/>
            <a:ext cx="4375873" cy="1010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8" y="3579862"/>
            <a:ext cx="6619197" cy="108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30275" y="2965698"/>
            <a:ext cx="1816234" cy="336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30274" y="4280831"/>
            <a:ext cx="4793853" cy="336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663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675" y="568300"/>
            <a:ext cx="842778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인수로 넘겨받은 숫자를 더하여 반환하는 함수를 작성하시오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8" y="1101417"/>
            <a:ext cx="6417969" cy="125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8" y="2435782"/>
            <a:ext cx="4987223" cy="133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8" y="3850174"/>
            <a:ext cx="3799032" cy="114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55245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675" y="568300"/>
            <a:ext cx="8427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‘sum’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을 넘겼을 때는 숫자의 합을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‘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mul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’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을 넘겼을 때는 숫자의 곱을 반환하는  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sum_mul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()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메소드를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작성하시오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1" y="1528476"/>
            <a:ext cx="6986165" cy="168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9" y="3258821"/>
            <a:ext cx="7003204" cy="16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66373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6912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결과값은 언제나 하나이다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6" y="1132449"/>
            <a:ext cx="5005275" cy="119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486988"/>
            <a:ext cx="346367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6" y="2485656"/>
            <a:ext cx="5908196" cy="83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63661" y="4281056"/>
            <a:ext cx="1600481" cy="56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787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6912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값을 두 개의 결과 값처럼 받고 싶다면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79" y="1122312"/>
            <a:ext cx="4736939" cy="112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79" y="3133168"/>
            <a:ext cx="3852665" cy="195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79" y="2309209"/>
            <a:ext cx="7949926" cy="78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72968" y="4302401"/>
            <a:ext cx="1774878" cy="622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88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함수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80" y="866215"/>
            <a:ext cx="3610584" cy="38678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180" y="1635646"/>
            <a:ext cx="1812925" cy="29006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55726"/>
            <a:ext cx="2245609" cy="195980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687907" y="2620142"/>
            <a:ext cx="726873" cy="360040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6429399" y="2645121"/>
            <a:ext cx="726873" cy="360040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4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6912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인수에 초기값 미리 설정하기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9" y="1098342"/>
            <a:ext cx="7560993" cy="326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995860" y="1491630"/>
            <a:ext cx="166338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227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6912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인수에 초기값 미리 설정하기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59" y="1173605"/>
            <a:ext cx="3917480" cy="14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382" y="1177289"/>
            <a:ext cx="4610033" cy="15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59" y="2931790"/>
            <a:ext cx="554213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369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6912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안에서 선언된 변수의 효력 범위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42" y="1253772"/>
            <a:ext cx="3523403" cy="29633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91718"/>
            <a:ext cx="3024336" cy="14199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436096" y="213970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622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13435"/>
            <a:ext cx="6912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안에서 선언된 변수의 효력 범위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718" y="1315556"/>
            <a:ext cx="3594651" cy="23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9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</a:t>
            </a:r>
          </a:p>
        </p:txBody>
      </p:sp>
    </p:spTree>
    <p:extLst>
      <p:ext uri="{BB962C8B-B14F-4D97-AF65-F5344CB8AC3E}">
        <p14:creationId xmlns:p14="http://schemas.microsoft.com/office/powerpoint/2010/main" val="23657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함수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수학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522541" y="2620142"/>
            <a:ext cx="726873" cy="360040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5911798" y="2620142"/>
            <a:ext cx="726873" cy="360040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7707" y="250639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입력값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2923" y="2476996"/>
            <a:ext cx="169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</a:t>
            </a:r>
          </a:p>
        </p:txBody>
      </p:sp>
      <p:sp>
        <p:nvSpPr>
          <p:cNvPr id="5" name="정육면체 4"/>
          <p:cNvSpPr/>
          <p:nvPr/>
        </p:nvSpPr>
        <p:spPr>
          <a:xfrm>
            <a:off x="3488061" y="1892701"/>
            <a:ext cx="2162786" cy="1454882"/>
          </a:xfrm>
          <a:prstGeom prst="cube">
            <a:avLst>
              <a:gd name="adj" fmla="val 21556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f(x)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3488061" y="1892701"/>
            <a:ext cx="2162786" cy="1454882"/>
          </a:xfrm>
          <a:prstGeom prst="cube">
            <a:avLst>
              <a:gd name="adj" fmla="val 21556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2x + 1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1013" y="2506393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6216" y="2476995"/>
            <a:ext cx="169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6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" grpId="0"/>
      <p:bldP spid="13" grpId="0"/>
      <p:bldP spid="15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함수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프로그래밍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522541" y="2620142"/>
            <a:ext cx="726873" cy="360040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5911798" y="2620142"/>
            <a:ext cx="726873" cy="360040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7707" y="250639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입력값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2923" y="2476996"/>
            <a:ext cx="169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</a:t>
            </a:r>
          </a:p>
        </p:txBody>
      </p:sp>
      <p:sp>
        <p:nvSpPr>
          <p:cNvPr id="5" name="정육면체 4"/>
          <p:cNvSpPr/>
          <p:nvPr/>
        </p:nvSpPr>
        <p:spPr>
          <a:xfrm>
            <a:off x="3488061" y="1892701"/>
            <a:ext cx="2162786" cy="1454882"/>
          </a:xfrm>
          <a:prstGeom prst="cube">
            <a:avLst>
              <a:gd name="adj" fmla="val 21556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3488061" y="1892701"/>
            <a:ext cx="2162786" cy="1454882"/>
          </a:xfrm>
          <a:prstGeom prst="cube">
            <a:avLst>
              <a:gd name="adj" fmla="val 21556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16634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75073" y="1101159"/>
            <a:ext cx="5225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err="1">
                <a:solidFill>
                  <a:srgbClr val="00B0F0"/>
                </a:solidFill>
                <a:latin typeface="나눔바른고딕" pitchFamily="50" charset="-127"/>
                <a:ea typeface="나눔바른고딕" pitchFamily="50" charset="-127"/>
              </a:rPr>
              <a:t>def</a:t>
            </a: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4000" dirty="0" err="1">
                <a:latin typeface="나눔바른고딕" pitchFamily="50" charset="-127"/>
                <a:ea typeface="나눔바른고딕" pitchFamily="50" charset="-127"/>
              </a:rPr>
              <a:t>함수명</a:t>
            </a: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입력 인수</a:t>
            </a: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): </a:t>
            </a:r>
          </a:p>
          <a:p>
            <a:pPr lvl="2">
              <a:lnSpc>
                <a:spcPct val="150000"/>
              </a:lnSpc>
            </a:pP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4000" dirty="0">
                <a:latin typeface="나눔바른고딕" pitchFamily="50" charset="-127"/>
                <a:ea typeface="나눔바른고딕" pitchFamily="50" charset="-127"/>
              </a:rPr>
              <a:t>수행할 문장</a:t>
            </a: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1&gt; </a:t>
            </a:r>
          </a:p>
          <a:p>
            <a:pPr lvl="2">
              <a:lnSpc>
                <a:spcPct val="150000"/>
              </a:lnSpc>
            </a:pP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4000" dirty="0">
                <a:latin typeface="나눔바른고딕" pitchFamily="50" charset="-127"/>
                <a:ea typeface="나눔바른고딕" pitchFamily="50" charset="-127"/>
              </a:rPr>
              <a:t>수행할 문장</a:t>
            </a: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2&gt;</a:t>
            </a:r>
          </a:p>
          <a:p>
            <a:pPr lvl="2">
              <a:lnSpc>
                <a:spcPct val="150000"/>
              </a:lnSpc>
            </a:pP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 ...</a:t>
            </a:r>
            <a:endParaRPr lang="ko-KR" altLang="en-US" sz="4000" dirty="0">
              <a:solidFill>
                <a:srgbClr val="00B0F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0473" y="1041747"/>
            <a:ext cx="800219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나눔바른고딕" pitchFamily="50" charset="-127"/>
                <a:ea typeface="나눔바른고딕" pitchFamily="50" charset="-127"/>
              </a:rPr>
              <a:t>예약어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B0F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399" y="668997"/>
            <a:ext cx="4248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구조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23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09" y="640656"/>
            <a:ext cx="5880483" cy="263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1952" y="3410596"/>
            <a:ext cx="584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 함수의 이름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함수 명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은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sum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이고 입력 인수로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개의 값을 받으며 결과값은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개의 입력 값을 더한 값이다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."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791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62973"/>
              </p:ext>
            </p:extLst>
          </p:nvPr>
        </p:nvGraphicFramePr>
        <p:xfrm>
          <a:off x="1331640" y="1995686"/>
          <a:ext cx="647012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입력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결과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75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1391" y="2701953"/>
            <a:ext cx="7873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바른고딕" pitchFamily="50" charset="-127"/>
                <a:ea typeface="나눔바른고딕" pitchFamily="50" charset="-127"/>
              </a:rPr>
              <a:t>결과값을 받을 변수 </a:t>
            </a:r>
            <a:r>
              <a:rPr lang="en-US" altLang="ko-KR" sz="3200" dirty="0"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ko-KR" altLang="en-US" sz="3200" dirty="0" err="1">
                <a:latin typeface="나눔바른고딕" pitchFamily="50" charset="-127"/>
                <a:ea typeface="나눔바른고딕" pitchFamily="50" charset="-127"/>
              </a:rPr>
              <a:t>함수명</a:t>
            </a:r>
            <a:r>
              <a:rPr lang="en-US" altLang="ko-KR" sz="32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3200" dirty="0">
                <a:latin typeface="나눔바른고딕" pitchFamily="50" charset="-127"/>
                <a:ea typeface="나눔바른고딕" pitchFamily="50" charset="-127"/>
              </a:rPr>
              <a:t>인수</a:t>
            </a:r>
            <a:r>
              <a:rPr lang="en-US" altLang="ko-KR" sz="3200" dirty="0">
                <a:latin typeface="나눔바른고딕" pitchFamily="50" charset="-127"/>
                <a:ea typeface="나눔바른고딕" pitchFamily="50" charset="-127"/>
              </a:rPr>
              <a:t>1, </a:t>
            </a:r>
            <a:r>
              <a:rPr lang="ko-KR" altLang="en-US" sz="3200" dirty="0">
                <a:latin typeface="나눔바른고딕" pitchFamily="50" charset="-127"/>
                <a:ea typeface="나눔바른고딕" pitchFamily="50" charset="-127"/>
              </a:rPr>
              <a:t>인수</a:t>
            </a:r>
            <a:r>
              <a:rPr lang="en-US" altLang="ko-KR" sz="3200" dirty="0">
                <a:latin typeface="나눔바른고딕" pitchFamily="50" charset="-127"/>
                <a:ea typeface="나눔바른고딕" pitchFamily="50" charset="-127"/>
              </a:rPr>
              <a:t>2)</a:t>
            </a:r>
            <a:endParaRPr lang="ko-KR" altLang="en-US" sz="3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799003"/>
            <a:ext cx="4212838" cy="15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43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9486</TotalTime>
  <Words>662</Words>
  <Application>Microsoft Office PowerPoint</Application>
  <PresentationFormat>화면 슬라이드 쇼(16:9)</PresentationFormat>
  <Paragraphs>198</Paragraphs>
  <Slides>34</Slides>
  <Notes>32</Notes>
  <HiddenSlides>3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Rix고딕 B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이 명호</cp:lastModifiedBy>
  <cp:revision>1088</cp:revision>
  <dcterms:created xsi:type="dcterms:W3CDTF">2015-03-17T10:14:13Z</dcterms:created>
  <dcterms:modified xsi:type="dcterms:W3CDTF">2019-04-17T14:30:42Z</dcterms:modified>
</cp:coreProperties>
</file>