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8" r:id="rId3"/>
    <p:sldId id="268" r:id="rId4"/>
    <p:sldId id="269" r:id="rId5"/>
    <p:sldId id="271" r:id="rId6"/>
    <p:sldId id="270" r:id="rId7"/>
    <p:sldId id="274" r:id="rId8"/>
    <p:sldId id="272" r:id="rId9"/>
    <p:sldId id="273" r:id="rId10"/>
    <p:sldId id="277" r:id="rId11"/>
    <p:sldId id="275" r:id="rId12"/>
    <p:sldId id="278" r:id="rId13"/>
    <p:sldId id="276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47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60444A3-5A80-464A-9EB8-5EFCA6E57F99}" type="datetime1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21CC0E3-E3E1-4743-9E40-9EF29B9F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870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6A526-0FE3-4DA8-8E5B-C4104BA00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EAD4CE-3758-4F8C-B433-C6608D12D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601B0-F141-4164-A167-F8C1ECDC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91A3-9697-4D24-B51A-387539F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C610F-B201-441B-B847-84EC48A8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6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6CE63-818D-4473-92E9-7AD7F9CC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460C2E-143D-4BFE-83E8-59813D3AE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55691-0E6D-4C12-B771-A08D332D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34949-F83D-432F-81B8-78D65005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30D3D-1E6E-4E36-93B8-9D0085C4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1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5D9EE0-AFDD-4EB7-BD2F-33CD6602D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9F2A7-ED0A-46D0-B582-B82B3AE69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75C28-A6F4-4BF1-B5C4-29F18D9E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9DD7E-FA22-41A5-BC00-4CEF2C0E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920C8-83B2-4CE0-AC71-44F28652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0BA07-7003-4E0C-AC78-E186EE48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B9A08-13BE-4817-9353-30726C1E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9AE99-2F48-4F01-946F-6D396872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06511-008F-47A5-BB27-DB61705D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E6E55-61C3-4B5D-B607-877D7926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6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5F457-14E4-464F-8D24-4C1E84A9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3B38B-4BF1-41A8-BA53-749584D5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0320E-9BB9-469F-92F9-E2A8B47E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5AA8D-BE04-4F9E-A1A1-560D22B3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24F74-1243-4DEA-9B75-F6534C30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0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B0E3D-B6BC-45F3-AB0B-853537F1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49BE9-CC7A-49C6-956B-D29740C94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9F3AF-1C0D-4A9F-82FD-988A7567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2C988-BC64-4CC1-8750-787452B3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D08E5-9BB6-459C-98C5-C242A760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283E1-1A6C-417D-8964-E6948860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8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D6CC2-02D1-4D36-A236-1FFD137C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CEF78-5EF2-47E7-AC80-F1CBFBE47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BCF37-6998-4208-93CA-7841B28AA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3E664-E457-491E-AFC4-48112CC96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F7ADA6-4230-4455-9758-451A59A04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72AD4E-D51C-49AD-8862-5300A78D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59B95A-3C5F-40EA-AAAE-CC8B0F9B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060E16-1F7C-4FA5-9DB1-69836863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2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E803F-5E16-4252-87F2-9715DCEC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B19873-84C6-45C7-AE1D-CC243956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A50AD-F64E-4F5B-A0B6-C0949B70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D19330-F692-4AB8-95CC-069EA5D1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E61B1B-ECED-4582-9C41-F6249D7A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89A11-AE1A-47DB-9A0E-2189E833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4F796-553D-47F2-BFD2-77CCE2B5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3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31541-ECC8-4EE3-B7EF-3020AB74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626C3-110E-49EF-AF4C-AD636AC3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C128E-6FB2-4CF8-8778-BC178EA5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E6A49-88EF-444A-8090-01188F88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87790-23C4-4346-9181-2262BAF4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9D24B-CE01-4C41-B067-4A7C0C9D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8C30A-2563-48A2-8E01-492E691E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307F78-1D9D-4E55-AAC5-277DB0295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D7828-0EA7-4FE3-9CB6-B49EFACD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407AE-770E-4B86-94A0-F8E8D436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C478D-1958-43DD-98AE-51CD8898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C6DD47-D13C-46FB-8F2F-B5F5610F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758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85FBF-843D-47DF-A6D0-74E5D117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52B12-8198-47A0-A305-8E72D7F5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8AA8A-AD2D-4976-9F85-E97A66220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B2847-346F-4D55-8177-92A6740708B1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78F52-FB7F-4D57-AB53-CA02A629F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47F12-FBF4-4DB1-956D-6CA7D7BDF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13305-9467-479E-A2FD-228E26E7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hyperlink" Target="https://pxhere.com/en/photo/1453391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70324BB-4454-4A57-B231-8FB57A9A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91401"/>
            <a:ext cx="8763786" cy="916996"/>
          </a:xfrm>
          <a:solidFill>
            <a:srgbClr val="5E6E90">
              <a:alpha val="90000"/>
            </a:srgbClr>
          </a:solidFill>
        </p:spPr>
        <p:txBody>
          <a:bodyPr wrap="square">
            <a:noAutofit/>
          </a:bodyPr>
          <a:lstStyle/>
          <a:p>
            <a:r>
              <a:rPr lang="ko-KR" alt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국내 주류 소비 트렌드</a:t>
            </a:r>
          </a:p>
        </p:txBody>
      </p:sp>
    </p:spTree>
    <p:extLst>
      <p:ext uri="{BB962C8B-B14F-4D97-AF65-F5344CB8AC3E}">
        <p14:creationId xmlns:p14="http://schemas.microsoft.com/office/powerpoint/2010/main" val="163540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국산 맥주 출고량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수입 맥주 출고량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E6D418A-0A0D-41F2-97D7-2E48D3A88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5880"/>
            <a:ext cx="5157787" cy="278297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D5ACA2-FCFC-4FE3-9A50-594915BE96EF}"/>
              </a:ext>
            </a:extLst>
          </p:cNvPr>
          <p:cNvSpPr txBox="1"/>
          <p:nvPr/>
        </p:nvSpPr>
        <p:spPr>
          <a:xfrm>
            <a:off x="3694541" y="6127423"/>
            <a:ext cx="4802918" cy="369332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2016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년 편의점 해외 맥주 </a:t>
            </a: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캔 만원 프로모션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9A23F46C-834D-45EC-B96A-0A03988FA5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9027"/>
            <a:ext cx="5183188" cy="2796684"/>
          </a:xfrm>
        </p:spPr>
      </p:pic>
    </p:spTree>
    <p:extLst>
      <p:ext uri="{BB962C8B-B14F-4D97-AF65-F5344CB8AC3E}">
        <p14:creationId xmlns:p14="http://schemas.microsoft.com/office/powerpoint/2010/main" val="28104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국산 </a:t>
            </a:r>
            <a:r>
              <a:rPr lang="ko-KR" altLang="en-US" sz="28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리큐르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출고량과 순하리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D5CF8E-431F-48D2-9E1D-1E9BE900B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5880"/>
            <a:ext cx="5157787" cy="2782978"/>
          </a:xfr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693580BF-6048-4C7D-BF5B-3396A0FB46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9" y="2154156"/>
            <a:ext cx="5183188" cy="2549687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4D6C38-838A-4606-A015-4C9F85EB8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85" y="5305095"/>
            <a:ext cx="5234190" cy="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국산 주류 수출량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국산 맥주 수출량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5ACA2-FCFC-4FE3-9A50-594915BE96EF}"/>
              </a:ext>
            </a:extLst>
          </p:cNvPr>
          <p:cNvSpPr txBox="1"/>
          <p:nvPr/>
        </p:nvSpPr>
        <p:spPr>
          <a:xfrm>
            <a:off x="1011916" y="6086574"/>
            <a:ext cx="101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중국에서 한류 드라마</a:t>
            </a: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별에서 온 그대</a:t>
            </a: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태양의 후예</a:t>
            </a: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 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붐으로 인해 </a:t>
            </a: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2016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년 국산 맥주 수출량 증가 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4073338-0F80-445E-9F3A-8A16ED9A80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5880"/>
            <a:ext cx="5157787" cy="2782978"/>
          </a:xfr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ED64D7C9-F953-4A9E-AA15-B7B7B1DBFD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9027"/>
            <a:ext cx="5183188" cy="2796684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5120838-CD25-4268-B273-948877997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9453">
            <a:off x="3081266" y="3892325"/>
            <a:ext cx="5832620" cy="8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E90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코로나 이후 주류 소비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ko-KR" altLang="en-US" sz="3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국산 주류 출고량</a:t>
            </a:r>
            <a:endParaRPr lang="en-US" altLang="ko-KR" sz="3000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22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전통주</a:t>
            </a:r>
            <a:r>
              <a:rPr lang="ko-KR" altLang="en-US" sz="22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소비 증가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ko-KR" altLang="en-US" sz="3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수입 주류 출고량</a:t>
            </a:r>
            <a:endParaRPr lang="en-US" altLang="ko-KR" sz="3000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위스키 소비 증가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2AF463B-D339-413A-9FF5-A379981E3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5880"/>
            <a:ext cx="5157787" cy="2782978"/>
          </a:xfr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32ED6191-14D1-42E6-8680-B172D72A9A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9027"/>
            <a:ext cx="5183188" cy="2796684"/>
          </a:xfrm>
        </p:spPr>
      </p:pic>
    </p:spTree>
    <p:extLst>
      <p:ext uri="{BB962C8B-B14F-4D97-AF65-F5344CB8AC3E}">
        <p14:creationId xmlns:p14="http://schemas.microsoft.com/office/powerpoint/2010/main" val="30212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E90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코로나 이후 주류 소비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5ACA2-FCFC-4FE3-9A50-594915BE96EF}"/>
              </a:ext>
            </a:extLst>
          </p:cNvPr>
          <p:cNvSpPr txBox="1"/>
          <p:nvPr/>
        </p:nvSpPr>
        <p:spPr>
          <a:xfrm>
            <a:off x="2634956" y="6108571"/>
            <a:ext cx="692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팬데믹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이후 프리미엄 주류의 맛과 향을 즐기는 음주 문화가 생김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3197F3-8F47-40E1-A336-3F0A35559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6" y="1604724"/>
            <a:ext cx="8853552" cy="11334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097DE7F-7B12-4008-BC1D-EBAFD31CE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47" y="3152773"/>
            <a:ext cx="5834105" cy="5524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42E156C-5983-4A06-A040-0076A7141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6" y="2825204"/>
            <a:ext cx="2880712" cy="30120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704E81-1083-42A7-A255-59FEC33AC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38" y="3972711"/>
            <a:ext cx="4177611" cy="14055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D350DAD-C8E0-4C3F-903F-87E870D10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9" y="2469614"/>
            <a:ext cx="5050795" cy="53607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02AB306-A24B-44B7-97DE-0A7E8DE98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36" y="4401248"/>
            <a:ext cx="3966522" cy="13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2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e6e90">
            <a:alpha val="7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프로젝트 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745" y="1951672"/>
            <a:ext cx="10562507" cy="160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n w="0">
                  <a:solidFill>
                    <a:schemeClr val="dk1"/>
                  </a:solidFill>
                </a:ln>
                <a:solidFill>
                  <a:schemeClr val="lt1"/>
                </a:solidFill>
              </a:rPr>
              <a:t>-</a:t>
            </a:r>
            <a:r>
              <a:rPr lang="ko-KR" altLang="en-US" sz="2000" b="1">
                <a:ln w="0">
                  <a:solidFill>
                    <a:schemeClr val="dk1"/>
                  </a:solidFill>
                </a:ln>
                <a:solidFill>
                  <a:schemeClr val="lt1"/>
                </a:solidFill>
              </a:rPr>
              <a:t> 국내 주류 소비량 순위를 확인할 수 있었다</a:t>
            </a:r>
            <a:r>
              <a:rPr lang="en-US" altLang="ko-KR" sz="2000" b="1">
                <a:ln w="0">
                  <a:solidFill>
                    <a:schemeClr val="dk1"/>
                  </a:solidFill>
                </a:ln>
                <a:solidFill>
                  <a:schemeClr val="lt1"/>
                </a:solidFill>
              </a:rPr>
              <a:t>.</a:t>
            </a:r>
            <a:endParaRPr lang="en-US" altLang="ko-KR" sz="2000" b="1">
              <a:ln w="0">
                <a:solidFill>
                  <a:schemeClr val="dk1"/>
                </a:solidFill>
              </a:ln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 b="1">
              <a:ln w="0">
                <a:solidFill>
                  <a:schemeClr val="dk1"/>
                </a:solidFill>
              </a:ln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000" b="1">
                <a:ln w="0">
                  <a:solidFill>
                    <a:schemeClr val="dk1"/>
                  </a:solidFill>
                </a:ln>
                <a:solidFill>
                  <a:schemeClr val="lt1"/>
                </a:solidFill>
              </a:rPr>
              <a:t>-</a:t>
            </a:r>
            <a:r>
              <a:rPr lang="ko-KR" altLang="en-US" sz="2000" b="1">
                <a:ln w="0">
                  <a:solidFill>
                    <a:schemeClr val="dk1"/>
                  </a:solidFill>
                </a:ln>
                <a:solidFill>
                  <a:schemeClr val="lt1"/>
                </a:solidFill>
              </a:rPr>
              <a:t> 삶의 방식 변화나 사회 인식 변화로 인해 주류의 유행이 변화하는 것을 확인할 수 있었다</a:t>
            </a:r>
            <a:r>
              <a:rPr lang="en-US" altLang="ko-KR" sz="2000" b="1">
                <a:ln w="0">
                  <a:solidFill>
                    <a:schemeClr val="dk1"/>
                  </a:solidFill>
                </a:ln>
                <a:solidFill>
                  <a:schemeClr val="lt1"/>
                </a:solidFill>
              </a:rPr>
              <a:t>.</a:t>
            </a:r>
            <a:endParaRPr lang="en-US" altLang="ko-KR" sz="2000" b="1">
              <a:ln w="0">
                <a:solidFill>
                  <a:schemeClr val="dk1"/>
                </a:solidFill>
              </a:ln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 b="1">
              <a:ln w="0">
                <a:solidFill>
                  <a:schemeClr val="dk1"/>
                </a:solidFill>
              </a:ln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000" b="1">
                <a:ln w="0">
                  <a:solidFill>
                    <a:schemeClr val="dk1"/>
                  </a:solidFill>
                </a:ln>
                <a:solidFill>
                  <a:schemeClr val="lt1"/>
                </a:solidFill>
              </a:rPr>
              <a:t>-</a:t>
            </a:r>
            <a:r>
              <a:rPr lang="ko-KR" altLang="en-US" sz="2000" b="1">
                <a:ln w="0">
                  <a:solidFill>
                    <a:schemeClr val="dk1"/>
                  </a:solidFill>
                </a:ln>
                <a:solidFill>
                  <a:schemeClr val="lt1"/>
                </a:solidFill>
              </a:rPr>
              <a:t> 특정 미디어가 주류 소비에 영향을 주는 것을 확인할 수 있었다</a:t>
            </a:r>
            <a:r>
              <a:rPr lang="en-US" altLang="ko-KR" sz="2000" b="1">
                <a:ln w="0">
                  <a:solidFill>
                    <a:schemeClr val="dk1"/>
                  </a:solidFill>
                </a:ln>
                <a:solidFill>
                  <a:schemeClr val="lt1"/>
                </a:solidFill>
              </a:rPr>
              <a:t>.</a:t>
            </a:r>
            <a:endParaRPr lang="en-US" altLang="ko-KR" sz="2000" b="1">
              <a:ln w="0">
                <a:solidFill>
                  <a:schemeClr val="dk1"/>
                </a:solidFill>
              </a:ln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1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 dirty="0">
                <a:solidFill>
                  <a:srgbClr val="554F4D"/>
                </a:solidFill>
              </a:rPr>
              <a:t>목차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841C44-8FD5-49C0-A9D7-F0FC191C139F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A9213D-87CE-4A3B-BCC3-2B6C9E8CC13B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AD93D-74E8-4620-A9E7-DB0E5D5535FF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DC7D53-A540-4AB2-98BC-6314928262ED}"/>
              </a:ext>
            </a:extLst>
          </p:cNvPr>
          <p:cNvSpPr txBox="1"/>
          <p:nvPr/>
        </p:nvSpPr>
        <p:spPr>
          <a:xfrm>
            <a:off x="2945222" y="2243014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프로젝트 주제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73517A4-D1B0-4944-A865-1C2731C958C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159F0A0-3EA5-4932-8B8B-1B9F3F485E04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679CAD-89C9-41B0-B631-39646EEC0CE7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AE38D7-110D-412D-B2C6-049DA1AE626E}"/>
              </a:ext>
            </a:extLst>
          </p:cNvPr>
          <p:cNvSpPr txBox="1"/>
          <p:nvPr/>
        </p:nvSpPr>
        <p:spPr>
          <a:xfrm>
            <a:off x="2945222" y="3541252"/>
            <a:ext cx="459452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주류 소비량과 키워드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503FAE-8CF5-48B3-8CA4-50640749B31B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BEA138-AD9B-4AB5-835A-B7D0D9938741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B1F95C-FC8C-4E82-96FD-E7AA90DAD460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565760-943A-4BDB-AA64-142A5DBDFAD3}"/>
              </a:ext>
            </a:extLst>
          </p:cNvPr>
          <p:cNvSpPr txBox="1"/>
          <p:nvPr/>
        </p:nvSpPr>
        <p:spPr>
          <a:xfrm>
            <a:off x="2945222" y="4860753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코로나 이후 국내 주류 소비</a:t>
            </a:r>
          </a:p>
        </p:txBody>
      </p:sp>
    </p:spTree>
    <p:extLst>
      <p:ext uri="{BB962C8B-B14F-4D97-AF65-F5344CB8AC3E}">
        <p14:creationId xmlns:p14="http://schemas.microsoft.com/office/powerpoint/2010/main" val="148631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프로젝트 주제 선정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2682C5EE-CAF2-4D4B-AC5C-BB337308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다양한 이유로 인한 주류 소비 변화</a:t>
            </a:r>
            <a:endParaRPr lang="en-US" altLang="ko-KR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- 1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인 가구 증가 등 생활 방식의 변화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-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회식 거부 등 음주 문화에 대한 인식 변화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-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코로나 발생 후 거리두기</a:t>
            </a: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인원제한 등의 정책으로 인한 변화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5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관련 키워드 선정 후 주류 소비량과 비교</a:t>
            </a:r>
            <a:endParaRPr lang="en-US" altLang="ko-KR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음주 문화 관련 키워드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-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특정 주류 관련 키워드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-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기타 키워드</a:t>
            </a:r>
            <a:endParaRPr lang="ko-KR" altLang="en-US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3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  <a:endParaRPr lang="en-US" altLang="ko-KR" sz="3600" b="1" spc="-150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6AAB414-DCCB-4C63-AC34-4A1C30C56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1188" y="2834864"/>
            <a:ext cx="4234698" cy="3267976"/>
          </a:xfrm>
        </p:spPr>
        <p:txBody>
          <a:bodyPr/>
          <a:lstStyle/>
          <a:p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2021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년 기준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맥주 </a:t>
            </a: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&gt;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소주 </a:t>
            </a: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&gt;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막걸리 순으로 소비량 많음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맥주 소비량이 </a:t>
            </a:r>
            <a:r>
              <a:rPr lang="en-US" altLang="ko-KR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56.9% </a:t>
            </a:r>
            <a:r>
              <a:rPr lang="ko-KR" altLang="en-US" sz="2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국내 소비량 절반 이상</a:t>
            </a:r>
            <a:endParaRPr lang="en-US" altLang="ko-KR" sz="2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DAE6E-62B1-49C9-87EF-243F3C8C0850}"/>
              </a:ext>
            </a:extLst>
          </p:cNvPr>
          <p:cNvSpPr txBox="1"/>
          <p:nvPr/>
        </p:nvSpPr>
        <p:spPr>
          <a:xfrm>
            <a:off x="1995838" y="2034644"/>
            <a:ext cx="34371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국내 주류 소비 비율</a:t>
            </a:r>
            <a:endParaRPr lang="en-US" altLang="ko-KR" sz="2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E123686-B5E4-4B92-B8DA-21B9C9DE3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8" y="2834863"/>
            <a:ext cx="6172200" cy="3340623"/>
          </a:xfrm>
        </p:spPr>
      </p:pic>
    </p:spTree>
    <p:extLst>
      <p:ext uri="{BB962C8B-B14F-4D97-AF65-F5344CB8AC3E}">
        <p14:creationId xmlns:p14="http://schemas.microsoft.com/office/powerpoint/2010/main" val="5274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국내 주류 총 출고량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음주 문화 관련 키워드</a:t>
            </a:r>
          </a:p>
        </p:txBody>
      </p:sp>
      <p:pic>
        <p:nvPicPr>
          <p:cNvPr id="41" name="내용 개체 틀 40">
            <a:extLst>
              <a:ext uri="{FF2B5EF4-FFF2-40B4-BE49-F238E27FC236}">
                <a16:creationId xmlns:a16="http://schemas.microsoft.com/office/drawing/2014/main" id="{4510E8C1-C56D-4171-ACE7-EF56C7B6F4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4702"/>
            <a:ext cx="5183188" cy="2805333"/>
          </a:xfrm>
        </p:spPr>
      </p:pic>
      <p:pic>
        <p:nvPicPr>
          <p:cNvPr id="37" name="내용 개체 틀 36">
            <a:extLst>
              <a:ext uri="{FF2B5EF4-FFF2-40B4-BE49-F238E27FC236}">
                <a16:creationId xmlns:a16="http://schemas.microsoft.com/office/drawing/2014/main" id="{E3C9B71E-07E7-4998-B334-F39CBB6B97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1576"/>
            <a:ext cx="5157787" cy="2791585"/>
          </a:xfrm>
        </p:spPr>
      </p:pic>
    </p:spTree>
    <p:extLst>
      <p:ext uri="{BB962C8B-B14F-4D97-AF65-F5344CB8AC3E}">
        <p14:creationId xmlns:p14="http://schemas.microsoft.com/office/powerpoint/2010/main" val="12449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  <a:endParaRPr lang="en-US" altLang="ko-KR" sz="3600" b="1" spc="-150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6AAB414-DCCB-4C63-AC34-4A1C30C56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3228" y="2671469"/>
            <a:ext cx="4572000" cy="326797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2015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년 이후 국내 주류 출고량 감소 추세</a:t>
            </a:r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인 가구 증가와 조직 생활에 지친 </a:t>
            </a:r>
            <a:r>
              <a:rPr lang="en-US" altLang="ko-KR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2030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세대에서 개인의 행복을 중시하자는 풍조가 생김</a:t>
            </a:r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2016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년 </a:t>
            </a:r>
            <a:r>
              <a:rPr lang="ko-KR" altLang="en-US" sz="1800" b="1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혼술남녀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라는 드라마 방영 이후 </a:t>
            </a:r>
            <a:r>
              <a:rPr lang="ko-KR" altLang="en-US" sz="1800" b="1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혼술이라는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키워드 사용 빈도 증가</a:t>
            </a:r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2019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년 코로나 발생 이후 인원제한</a:t>
            </a:r>
            <a:r>
              <a:rPr lang="en-US" altLang="ko-KR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거리두기 키워드 사용 증가와 주류 출고량 감소</a:t>
            </a:r>
            <a:endParaRPr lang="en-US" altLang="ko-KR" sz="1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DAE6E-62B1-49C9-87EF-243F3C8C0850}"/>
              </a:ext>
            </a:extLst>
          </p:cNvPr>
          <p:cNvSpPr txBox="1"/>
          <p:nvPr/>
        </p:nvSpPr>
        <p:spPr>
          <a:xfrm>
            <a:off x="1906391" y="1595505"/>
            <a:ext cx="83792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국내 주류 </a:t>
            </a:r>
            <a:r>
              <a:rPr lang="ko-KR" altLang="en-US" sz="2800" b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총 출고량과 음주 문화 관련 키워드 관계</a:t>
            </a:r>
            <a:endParaRPr lang="en-US" altLang="ko-KR" sz="28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46C5A4F-FF93-423E-A905-9CF09AEFD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8" y="2765731"/>
            <a:ext cx="6172200" cy="3340623"/>
          </a:xfrm>
        </p:spPr>
      </p:pic>
    </p:spTree>
    <p:extLst>
      <p:ext uri="{BB962C8B-B14F-4D97-AF65-F5344CB8AC3E}">
        <p14:creationId xmlns:p14="http://schemas.microsoft.com/office/powerpoint/2010/main" val="27918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국내 </a:t>
            </a:r>
            <a:r>
              <a:rPr lang="ko-KR" altLang="en-US" sz="28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주류별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출고량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소주</a:t>
            </a:r>
            <a:r>
              <a:rPr lang="en-US" altLang="ko-KR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맥주</a:t>
            </a:r>
            <a:r>
              <a:rPr lang="en-US" altLang="ko-KR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막걸리 제외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08B64506-C760-4967-A714-C8F6CA233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1576"/>
            <a:ext cx="5157787" cy="2791585"/>
          </a:xfrm>
        </p:spPr>
      </p:pic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3F830C23-6D3B-4306-9F8A-95D7A4BB01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4702"/>
            <a:ext cx="5183188" cy="2805333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41C2048-6B82-4E46-BCBC-3E4513D2FFFF}"/>
              </a:ext>
            </a:extLst>
          </p:cNvPr>
          <p:cNvSpPr txBox="1"/>
          <p:nvPr/>
        </p:nvSpPr>
        <p:spPr>
          <a:xfrm>
            <a:off x="2332791" y="6133707"/>
            <a:ext cx="752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가격대가 있는 주류 보다 대형마트의 저가 와인</a:t>
            </a:r>
            <a:r>
              <a:rPr lang="en-US" altLang="ko-KR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맥주 위주로 </a:t>
            </a:r>
            <a:r>
              <a:rPr lang="ko-KR" altLang="en-US" b="1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혼술</a:t>
            </a:r>
            <a:r>
              <a:rPr lang="ko-KR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즐김</a:t>
            </a:r>
          </a:p>
        </p:txBody>
      </p:sp>
    </p:spTree>
    <p:extLst>
      <p:ext uri="{BB962C8B-B14F-4D97-AF65-F5344CB8AC3E}">
        <p14:creationId xmlns:p14="http://schemas.microsoft.com/office/powerpoint/2010/main" val="420472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국산 </a:t>
            </a:r>
            <a:r>
              <a:rPr lang="ko-KR" altLang="en-US" sz="28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주류별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출고량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소주</a:t>
            </a:r>
            <a:r>
              <a:rPr lang="en-US" altLang="ko-KR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맥주</a:t>
            </a:r>
            <a:r>
              <a:rPr lang="en-US" altLang="ko-KR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막걸리 제외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5EBF9E4D-7FF3-48A5-8452-72660A56F1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4702"/>
            <a:ext cx="5183188" cy="2805333"/>
          </a:xfrm>
        </p:spPr>
      </p:pic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E3FDABC9-13C1-4EFD-928D-D108B3D1BF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1576"/>
            <a:ext cx="5157787" cy="2791585"/>
          </a:xfrm>
        </p:spPr>
      </p:pic>
    </p:spTree>
    <p:extLst>
      <p:ext uri="{BB962C8B-B14F-4D97-AF65-F5344CB8AC3E}">
        <p14:creationId xmlns:p14="http://schemas.microsoft.com/office/powerpoint/2010/main" val="39536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rgbClr val="5E6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628318" y="510035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-1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 소비량과 키워드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E6ABC56-98EC-41FA-B9A0-40396C8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수입 </a:t>
            </a:r>
            <a:r>
              <a:rPr lang="ko-KR" altLang="en-US" sz="28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주류별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출고량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0816B1-B773-4FD2-9DD2-8EC48CAC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맥주 제외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EAB28730-23BF-4599-85C5-598689FB39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9027"/>
            <a:ext cx="5183188" cy="2796684"/>
          </a:xfrm>
        </p:spPr>
      </p:pic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7600EA90-A88B-44D4-9BF1-1F1852C35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5880"/>
            <a:ext cx="5157787" cy="2782978"/>
          </a:xfrm>
        </p:spPr>
      </p:pic>
    </p:spTree>
    <p:extLst>
      <p:ext uri="{BB962C8B-B14F-4D97-AF65-F5344CB8AC3E}">
        <p14:creationId xmlns:p14="http://schemas.microsoft.com/office/powerpoint/2010/main" val="11585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306</ep:Words>
  <ep:PresentationFormat>와이드스크린</ep:PresentationFormat>
  <ep:Paragraphs>108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국내 주류 소비 트렌드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2023-10-10T01:55:30.000</dcterms:created>
  <dc:creator>user</dc:creator>
  <cp:lastModifiedBy>82106</cp:lastModifiedBy>
  <dcterms:modified xsi:type="dcterms:W3CDTF">2023-10-10T11:06:54.556</dcterms:modified>
  <cp:revision>46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