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712" y="4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0235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add alice, bob figure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 what the patch is for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-missile displayed step by step, not atomic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	-there can be interference from other player action -&gt; leading to inconsistency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	-queues are independent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put figure 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-put some code from solution in slide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MC 254: WED: 5-6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Go high level -&gt; details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If patch not applied, -&gt; inconsistency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start with this class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High level description: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are the threads doing, i.e. processing, listening, broadcasting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34" name="Shape 34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w="2857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sz="36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Mazewar (Lab 2) Tutorial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ECE419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 (High Level)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arenR"/>
            </a:pPr>
            <a:r>
              <a:rPr lang="en" sz="2400"/>
              <a:t>Send Events</a:t>
            </a:r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2) Receive Events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while(true){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//readpacket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//enqueue-packet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	//execute event on appropriate client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Game Overview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Initialization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arenR"/>
            </a:pPr>
            <a:r>
              <a:rPr lang="en" sz="2400"/>
              <a:t>Create players as required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Game Play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arenR"/>
            </a:pPr>
            <a:r>
              <a:rPr lang="en" sz="2400"/>
              <a:t>Event happens on client (e.g. Bob moves left)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arenR"/>
            </a:pPr>
            <a:r>
              <a:rPr lang="en" sz="2400"/>
              <a:t>Client sends events to server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arenR"/>
            </a:pPr>
            <a:r>
              <a:rPr lang="en" sz="2400"/>
              <a:t>Server broadcasts events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arenR"/>
            </a:pPr>
            <a:r>
              <a:rPr lang="en" sz="2400"/>
              <a:t>Client executes event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Player Creation 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Players are instantiated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Mazewar.java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guiClient = new GUIClient(name);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maze.addClient(guiClient);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Creating Remote players: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RemoteClient r = new RemoteClient(“foo”);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maze.addClient(r);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 Events 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GUIClient.java</a:t>
            </a:r>
            <a:r>
              <a:rPr lang="en"/>
              <a:t>, function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keypressed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public void keyPressed(KeyEvent e) 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// Up-arrow moves forward.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else if(e.getKeyCode() == KeyEvent.VK_UP) 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          forward();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...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Sending Events to Server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GUIClient.java</a:t>
            </a:r>
            <a:r>
              <a:rPr lang="en" dirty="0"/>
              <a:t>, function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keypressed,</a:t>
            </a:r>
            <a:r>
              <a:rPr lang="en" dirty="0"/>
              <a:t>is where keystrokes are recorded. </a:t>
            </a:r>
          </a:p>
          <a:p>
            <a:pPr rtl="0">
              <a:spcBef>
                <a:spcPts val="0"/>
              </a:spcBef>
              <a:buNone/>
            </a:pPr>
            <a:endParaRPr i="1" dirty="0"/>
          </a:p>
          <a:p>
            <a:pPr rtl="0">
              <a:spcBef>
                <a:spcPts val="0"/>
              </a:spcBef>
              <a:buNone/>
            </a:pPr>
            <a:r>
              <a:rPr lang="en" i="1" dirty="0"/>
              <a:t>//Send them to the server here.</a:t>
            </a:r>
          </a:p>
          <a:p>
            <a:pPr>
              <a:spcBef>
                <a:spcPts val="0"/>
              </a:spcBef>
              <a:buNone/>
            </a:pPr>
            <a:r>
              <a:rPr lang="en-CA" dirty="0" smtClean="0"/>
              <a:t>//Do not call action method e.g. forward().</a:t>
            </a: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Need to serialize data; create a packet class (MazewarPkt)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{...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public static final int UP = 1;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	int event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-CA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-CA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CA" dirty="0" err="1" smtClean="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CA" dirty="0" smtClean="0">
                <a:latin typeface="Courier New"/>
                <a:ea typeface="Courier New"/>
                <a:cs typeface="Courier New"/>
                <a:sym typeface="Courier New"/>
              </a:rPr>
              <a:t> player;</a:t>
            </a: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...}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Client-Server Comm: Serialization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Client-Server Comm: Sending Pckts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ObjectOutputStream sender = //initialize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MazewarPkt p = new MazewarPkt;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p.event = 1; </a:t>
            </a: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CA" sz="2400" dirty="0" err="1" smtClean="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CA" sz="2400" dirty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CA" sz="2400" dirty="0" smtClean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UP event </a:t>
            </a:r>
          </a:p>
          <a:p>
            <a:pPr rtl="0">
              <a:spcBef>
                <a:spcPts val="0"/>
              </a:spcBef>
              <a:buNone/>
            </a:pPr>
            <a:r>
              <a:rPr lang="en-CA" sz="2400" dirty="0" smtClean="0">
                <a:latin typeface="Courier New"/>
                <a:ea typeface="Courier New"/>
                <a:cs typeface="Courier New"/>
                <a:sym typeface="Courier New"/>
              </a:rPr>
              <a:t>p.</a:t>
            </a:r>
            <a:r>
              <a:rPr lang="en-US" sz="2400" dirty="0" smtClean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CA" sz="2400" dirty="0" smtClean="0">
                <a:latin typeface="Courier New"/>
                <a:ea typeface="Courier New"/>
                <a:cs typeface="Courier New"/>
                <a:sym typeface="Courier New"/>
              </a:rPr>
              <a:t>layer = 1; //i.e. Bob</a:t>
            </a:r>
          </a:p>
          <a:p>
            <a:pPr rtl="0">
              <a:spcBef>
                <a:spcPts val="0"/>
              </a:spcBef>
              <a:buNone/>
            </a:pPr>
            <a:r>
              <a:rPr lang="en" sz="2400" dirty="0" smtClean="0">
                <a:latin typeface="Courier New"/>
                <a:ea typeface="Courier New"/>
                <a:cs typeface="Courier New"/>
                <a:sym typeface="Courier New"/>
              </a:rPr>
              <a:t>sender.writeObject(p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Client-Server Comm: Receiving Pckts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listens for incoming packets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ObjectInputStream receiver = //initialize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MazewarPkt p = new </a:t>
            </a:r>
          </a:p>
          <a:p>
            <a:pPr lvl="0" indent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=(MazewarPkt)receiver.readObject();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Receiving Events from Server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MazewarPkt p;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while (true){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 = new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=(MazewarPkt)receiver.readObject();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//enque packet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Moving Players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Both Remote and Local Client inherit from Client Class.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Client has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forward(), backup(), turnLeft(), turnRight()</a:t>
            </a:r>
            <a:r>
              <a:rPr lang="en"/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Call these methods when events are dequeued by client (this is what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keypressed </a:t>
            </a:r>
            <a:r>
              <a:rPr lang="en"/>
              <a:t>is doing too)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>
              <a:spcBef>
                <a:spcPts val="0"/>
              </a:spcBef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Code Structure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what you need to do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Game Initialization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Game Play 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Applying the Patch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Questions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Ali: Fault Tolerance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Known Issues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9525" cap="flat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666666"/>
              </a:buClr>
              <a:buSzPct val="100000"/>
              <a:buFont typeface="Trebuchet MS"/>
              <a:buAutoNum type="arabicParenR"/>
            </a:pPr>
            <a:r>
              <a:rPr lang="en">
                <a:solidFill>
                  <a:srgbClr val="666666"/>
                </a:solidFill>
              </a:rPr>
              <a:t>Glitch with player orientation- when player spawns, the orientation is displayed incorrectly key presses many times (left or right) will correct it</a:t>
            </a:r>
          </a:p>
          <a:p>
            <a:pPr marL="914400" lvl="1" indent="-381000" rtl="0">
              <a:spcBef>
                <a:spcPts val="0"/>
              </a:spcBef>
              <a:buClr>
                <a:srgbClr val="666666"/>
              </a:buClr>
              <a:buSzPct val="80000"/>
              <a:buFont typeface="Trebuchet MS"/>
              <a:buAutoNum type="alphaLcParenR"/>
            </a:pPr>
            <a:r>
              <a:rPr lang="en">
                <a:solidFill>
                  <a:srgbClr val="666666"/>
                </a:solidFill>
              </a:rPr>
              <a:t>Do manually, or programmatically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Known Issues -2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Synchronization Issue with Missile: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-Missile movement is not atomic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-there can be interference from other events, leading to inconsistency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-i.e. the event queue and the missile action are not synchronized with each other, their interleaving can create inconsistency 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756275" y="238725"/>
            <a:ext cx="1500300" cy="1336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3000"/>
              <a:t>A</a:t>
            </a:r>
          </a:p>
        </p:txBody>
      </p:sp>
      <p:sp>
        <p:nvSpPr>
          <p:cNvPr id="183" name="Shape 183"/>
          <p:cNvSpPr/>
          <p:nvPr/>
        </p:nvSpPr>
        <p:spPr>
          <a:xfrm>
            <a:off x="980200" y="3846250"/>
            <a:ext cx="1500300" cy="1336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B 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2091125" y="1493350"/>
            <a:ext cx="13008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 Left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2140325" y="3748375"/>
            <a:ext cx="15003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 Right</a:t>
            </a:r>
          </a:p>
        </p:txBody>
      </p:sp>
      <p:sp>
        <p:nvSpPr>
          <p:cNvPr id="186" name="Shape 186"/>
          <p:cNvSpPr/>
          <p:nvPr/>
        </p:nvSpPr>
        <p:spPr>
          <a:xfrm>
            <a:off x="5384525" y="2548650"/>
            <a:ext cx="1857300" cy="614700"/>
          </a:xfrm>
          <a:prstGeom prst="flowChartProcess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cxnSp>
        <p:nvCxnSpPr>
          <p:cNvPr id="187" name="Shape 187"/>
          <p:cNvCxnSpPr>
            <a:stCxn id="182" idx="5"/>
            <a:endCxn id="186" idx="0"/>
          </p:cNvCxnSpPr>
          <p:nvPr/>
        </p:nvCxnSpPr>
        <p:spPr>
          <a:xfrm>
            <a:off x="2036861" y="1379243"/>
            <a:ext cx="4276200" cy="11693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83" idx="7"/>
            <a:endCxn id="186" idx="2"/>
          </p:cNvCxnSpPr>
          <p:nvPr/>
        </p:nvCxnSpPr>
        <p:spPr>
          <a:xfrm rot="10800000" flipH="1">
            <a:off x="2260786" y="3163231"/>
            <a:ext cx="4052400" cy="878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7274175" y="1704450"/>
            <a:ext cx="17298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1)A Left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274175" y="2314050"/>
            <a:ext cx="1857299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2)B Right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767200" y="1826400"/>
            <a:ext cx="13008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Left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4807325" y="3291175"/>
            <a:ext cx="15003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 Right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7274175" y="1094850"/>
            <a:ext cx="17298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QUEUE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149975" y="1933050"/>
            <a:ext cx="17298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1)A Left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0" y="2093650"/>
            <a:ext cx="1857299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2)B Right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302375" y="3304650"/>
            <a:ext cx="17298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1)A Left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0" y="1493350"/>
            <a:ext cx="17298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1)A Left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0" y="3245950"/>
            <a:ext cx="1729800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1)A Left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0" y="3846250"/>
            <a:ext cx="1857299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2)B Right</a:t>
            </a:r>
          </a:p>
        </p:txBody>
      </p:sp>
      <p:cxnSp>
        <p:nvCxnSpPr>
          <p:cNvPr id="200" name="Shape 200"/>
          <p:cNvCxnSpPr>
            <a:stCxn id="186" idx="0"/>
          </p:cNvCxnSpPr>
          <p:nvPr/>
        </p:nvCxnSpPr>
        <p:spPr>
          <a:xfrm rot="10800000">
            <a:off x="1793375" y="1533750"/>
            <a:ext cx="4519800" cy="1014900"/>
          </a:xfrm>
          <a:prstGeom prst="straightConnector1">
            <a:avLst/>
          </a:prstGeom>
          <a:noFill/>
          <a:ln w="19050" cap="flat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1" name="Shape 201"/>
          <p:cNvCxnSpPr/>
          <p:nvPr/>
        </p:nvCxnSpPr>
        <p:spPr>
          <a:xfrm flipH="1">
            <a:off x="1817049" y="3162050"/>
            <a:ext cx="4235700" cy="707699"/>
          </a:xfrm>
          <a:prstGeom prst="straightConnector1">
            <a:avLst/>
          </a:prstGeom>
          <a:noFill/>
          <a:ln w="19050" cap="flat">
            <a:solidFill>
              <a:srgbClr val="99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4149975" y="2093650"/>
            <a:ext cx="1857299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2)B Right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4302375" y="3491950"/>
            <a:ext cx="1857299" cy="6003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2)B Right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1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3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514625" y="839025"/>
            <a:ext cx="1500300" cy="1336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A</a:t>
            </a:r>
          </a:p>
        </p:txBody>
      </p:sp>
      <p:sp>
        <p:nvSpPr>
          <p:cNvPr id="209" name="Shape 209"/>
          <p:cNvSpPr/>
          <p:nvPr/>
        </p:nvSpPr>
        <p:spPr>
          <a:xfrm>
            <a:off x="590825" y="3734625"/>
            <a:ext cx="1500300" cy="1336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B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2256575" y="85725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 txBox="1"/>
          <p:nvPr/>
        </p:nvSpPr>
        <p:spPr>
          <a:xfrm>
            <a:off x="1258850" y="1875325"/>
            <a:ext cx="1739700" cy="5669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Fires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1495825" y="3734625"/>
            <a:ext cx="1739700" cy="5669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 Moves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666275" y="1200150"/>
            <a:ext cx="23244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Since </a:t>
            </a:r>
            <a:r>
              <a:rPr lang="en" sz="2400" i="1"/>
              <a:t>fire </a:t>
            </a:r>
            <a:r>
              <a:rPr lang="en" sz="2400"/>
              <a:t>event not sent to server, there is no ordering.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B move event might happen before or after bullet reaches B.  </a:t>
            </a:r>
          </a:p>
        </p:txBody>
      </p:sp>
      <p:sp>
        <p:nvSpPr>
          <p:cNvPr id="214" name="Shape 214"/>
          <p:cNvSpPr/>
          <p:nvPr/>
        </p:nvSpPr>
        <p:spPr>
          <a:xfrm>
            <a:off x="3791225" y="839025"/>
            <a:ext cx="1500300" cy="1336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A</a:t>
            </a:r>
          </a:p>
        </p:txBody>
      </p:sp>
      <p:sp>
        <p:nvSpPr>
          <p:cNvPr id="215" name="Shape 215"/>
          <p:cNvSpPr/>
          <p:nvPr/>
        </p:nvSpPr>
        <p:spPr>
          <a:xfrm>
            <a:off x="4324625" y="3734625"/>
            <a:ext cx="1500300" cy="13361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B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5533175" y="857250"/>
            <a:ext cx="7261500" cy="84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 txBox="1"/>
          <p:nvPr/>
        </p:nvSpPr>
        <p:spPr>
          <a:xfrm>
            <a:off x="4535450" y="1875325"/>
            <a:ext cx="1739700" cy="5669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Fires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772425" y="3734625"/>
            <a:ext cx="1739700" cy="566999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B Moves</a:t>
            </a:r>
          </a:p>
        </p:txBody>
      </p:sp>
      <p:cxnSp>
        <p:nvCxnSpPr>
          <p:cNvPr id="219" name="Shape 219"/>
          <p:cNvCxnSpPr>
            <a:stCxn id="208" idx="3"/>
            <a:endCxn id="209" idx="1"/>
          </p:cNvCxnSpPr>
          <p:nvPr/>
        </p:nvCxnSpPr>
        <p:spPr>
          <a:xfrm>
            <a:off x="734338" y="1979543"/>
            <a:ext cx="76200" cy="1950899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3934738" y="1903342"/>
            <a:ext cx="112199" cy="30522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Fix: Synchronize Missile Tick 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ln w="9525" cap="flat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Currently, Missile movement being controlled in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MazeImpl.java, run </a:t>
            </a:r>
            <a:r>
              <a:rPr lang="en" sz="2400"/>
              <a:t>method.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/>
              <a:t> </a:t>
            </a:r>
          </a:p>
          <a:p>
            <a:pPr marL="457200" lvl="0" indent="-3810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arenR"/>
            </a:pPr>
            <a:r>
              <a:rPr lang="en" sz="2400"/>
              <a:t>Client: Replace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2400"/>
              <a:t> with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missileTick</a:t>
            </a:r>
            <a:r>
              <a:rPr lang="en" sz="2400"/>
              <a:t> method that moves missile every fixed period (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2400"/>
              <a:t> does this) so that it is synchronized with the rest of the events.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2400"/>
              <a:t>: Modifies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projectileMap, </a:t>
            </a:r>
            <a:r>
              <a:rPr lang="en" sz="2400"/>
              <a:t>a map of projectiles and their positions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 </a:t>
            </a:r>
          </a:p>
          <a:p>
            <a:pPr marL="457200" lvl="0" indent="-38100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AutoNum type="arabicParenR"/>
            </a:pPr>
            <a:r>
              <a:rPr lang="en" sz="2400"/>
              <a:t>Server: Use a server separate thread that adds a “missile tick” event every 200ms 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Mazewar Server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 class MazewarServer{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//Error checking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//Declare Data Structures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ServerSocket s = new ServerSocket(3000);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new MazewarBcastThread().start();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new MazewarTickerThread().start();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while(true)	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new MazewarThread(s.accept(),...).start();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Server: Ticker Thread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 class MazewarTickerThread()extends Thread{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public void run(){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//Enqueue tick event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try{ </a:t>
            </a:r>
          </a:p>
          <a:p>
            <a:pPr marL="914400" indent="45720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Thread.sleep(200); 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}catch (InterruptedException e) {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e.printStackTrace(); </a:t>
            </a:r>
          </a:p>
          <a:p>
            <a:pPr marL="91440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Achieving Concurrency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Use concurrent data structures- Blocking Queue interface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Synchronization methods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Synchronized statements, i.e. with locks and semaphores.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Compiling and Running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-A Makefile is provided. Will need to modify Makefile and Makefile.dep when you add your own files.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-Modify: ${ECE419_HOME} and ${JAVA_HOME}) if testing at home.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-./run.sh 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-working in groups of 2, so use version control (Bitbucket provides free private repos for Git)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-Understand how the code works, you’ll be able to debug better.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-Many parts of the code (queueing events) will be reused for Lab 3. Write your program so that it is easy to modify.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dirty="0" smtClean="0"/>
              <a:t>Game Overview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0" y="1428750"/>
            <a:ext cx="88011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Tips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Lab 3, will be similar except </a:t>
            </a:r>
            <a:r>
              <a:rPr lang="en" dirty="0" smtClean="0"/>
              <a:t>p2p</a:t>
            </a:r>
            <a:r>
              <a:rPr lang="en-CA" dirty="0" smtClean="0"/>
              <a:t> (can reuse </a:t>
            </a:r>
            <a:r>
              <a:rPr lang="en-CA" smtClean="0"/>
              <a:t>clien</a:t>
            </a:r>
            <a:r>
              <a:rPr lang="en-CA" smtClean="0"/>
              <a:t>t queuing </a:t>
            </a:r>
            <a:r>
              <a:rPr lang="en-CA" dirty="0" smtClean="0"/>
              <a:t>code)</a:t>
            </a:r>
            <a:endParaRPr lang="en"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Ideally, no centralization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-lightweight centralization (penalty)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Bonus points for: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fault tolerance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dynamic joins 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	bots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Server (Need to create Files)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Client Files (Possibly need to modify):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Mazewar.java: Creates game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*Client.java: All the different clients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Maze.java</a:t>
            </a:r>
          </a:p>
          <a:p>
            <a:pPr rtl="0">
              <a:spcBef>
                <a:spcPts val="0"/>
              </a:spcBef>
              <a:buNone/>
            </a:pPr>
            <a:r>
              <a:rPr lang="en" sz="2400"/>
              <a:t>MazeImpl.java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endParaRPr/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Mazewar Server (High level) 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class MazewarServer{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//enqueue - multithreaded since </a:t>
            </a:r>
          </a:p>
          <a:p>
            <a:pPr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//many clients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//dequeue and broadcast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CA" dirty="0" smtClean="0"/>
              <a:t>Server and Server Threads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3577675" y="1282200"/>
            <a:ext cx="1179299" cy="1536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Server</a:t>
            </a:r>
          </a:p>
        </p:txBody>
      </p:sp>
      <p:sp>
        <p:nvSpPr>
          <p:cNvPr id="73" name="Shape 73"/>
          <p:cNvSpPr/>
          <p:nvPr/>
        </p:nvSpPr>
        <p:spPr>
          <a:xfrm>
            <a:off x="529025" y="1629050"/>
            <a:ext cx="1264800" cy="1536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Client 1</a:t>
            </a:r>
          </a:p>
        </p:txBody>
      </p:sp>
      <p:cxnSp>
        <p:nvCxnSpPr>
          <p:cNvPr id="74" name="Shape 74"/>
          <p:cNvCxnSpPr>
            <a:stCxn id="73" idx="3"/>
            <a:endCxn id="72" idx="1"/>
          </p:cNvCxnSpPr>
          <p:nvPr/>
        </p:nvCxnSpPr>
        <p:spPr>
          <a:xfrm rot="10800000" flipH="1">
            <a:off x="1793825" y="2050250"/>
            <a:ext cx="1783800" cy="3468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75" name="Shape 75"/>
          <p:cNvSpPr/>
          <p:nvPr/>
        </p:nvSpPr>
        <p:spPr>
          <a:xfrm>
            <a:off x="5930275" y="1328700"/>
            <a:ext cx="1179299" cy="1536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Thread</a:t>
            </a:r>
          </a:p>
        </p:txBody>
      </p:sp>
      <p:cxnSp>
        <p:nvCxnSpPr>
          <p:cNvPr id="76" name="Shape 76"/>
          <p:cNvCxnSpPr>
            <a:stCxn id="72" idx="3"/>
          </p:cNvCxnSpPr>
          <p:nvPr/>
        </p:nvCxnSpPr>
        <p:spPr>
          <a:xfrm>
            <a:off x="4756974" y="2050200"/>
            <a:ext cx="1173300" cy="930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77" name="Shape 77"/>
          <p:cNvSpPr/>
          <p:nvPr/>
        </p:nvSpPr>
        <p:spPr>
          <a:xfrm>
            <a:off x="452825" y="3457850"/>
            <a:ext cx="1264800" cy="1536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Client 2</a:t>
            </a:r>
          </a:p>
        </p:txBody>
      </p:sp>
      <p:cxnSp>
        <p:nvCxnSpPr>
          <p:cNvPr id="78" name="Shape 78"/>
          <p:cNvCxnSpPr>
            <a:stCxn id="77" idx="3"/>
            <a:endCxn id="72" idx="1"/>
          </p:cNvCxnSpPr>
          <p:nvPr/>
        </p:nvCxnSpPr>
        <p:spPr>
          <a:xfrm rot="10800000" flipH="1">
            <a:off x="1717625" y="2050250"/>
            <a:ext cx="1860000" cy="2175600"/>
          </a:xfrm>
          <a:prstGeom prst="straightConnector1">
            <a:avLst/>
          </a:prstGeom>
          <a:noFill/>
          <a:ln w="76200" cap="flat">
            <a:solidFill>
              <a:srgbClr val="BF9000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79" name="Shape 79"/>
          <p:cNvSpPr/>
          <p:nvPr/>
        </p:nvSpPr>
        <p:spPr>
          <a:xfrm>
            <a:off x="5930275" y="3309900"/>
            <a:ext cx="1179299" cy="15360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Thread</a:t>
            </a:r>
          </a:p>
        </p:txBody>
      </p:sp>
      <p:cxnSp>
        <p:nvCxnSpPr>
          <p:cNvPr id="80" name="Shape 80"/>
          <p:cNvCxnSpPr>
            <a:stCxn id="72" idx="2"/>
            <a:endCxn id="79" idx="1"/>
          </p:cNvCxnSpPr>
          <p:nvPr/>
        </p:nvCxnSpPr>
        <p:spPr>
          <a:xfrm>
            <a:off x="4167324" y="2818200"/>
            <a:ext cx="1763100" cy="1259700"/>
          </a:xfrm>
          <a:prstGeom prst="straightConnector1">
            <a:avLst/>
          </a:prstGeom>
          <a:noFill/>
          <a:ln w="76200" cap="flat">
            <a:solidFill>
              <a:schemeClr val="dk2"/>
            </a:solidFill>
            <a:prstDash val="dash"/>
            <a:round/>
            <a:headEnd type="none" w="lg" len="lg"/>
            <a:tailEnd type="triangle" w="lg" len="lg"/>
          </a:ln>
        </p:spPr>
      </p:cxnSp>
      <p:sp>
        <p:nvSpPr>
          <p:cNvPr id="81" name="Shape 81"/>
          <p:cNvSpPr/>
          <p:nvPr/>
        </p:nvSpPr>
        <p:spPr>
          <a:xfrm>
            <a:off x="7442725" y="2933475"/>
            <a:ext cx="931499" cy="50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442725" y="3390675"/>
            <a:ext cx="931499" cy="50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7442725" y="3847875"/>
            <a:ext cx="931499" cy="50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7442725" y="2476275"/>
            <a:ext cx="931499" cy="50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7442725" y="2019075"/>
            <a:ext cx="931499" cy="5055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86" name="Shape 86"/>
          <p:cNvCxnSpPr>
            <a:stCxn id="75" idx="3"/>
            <a:endCxn id="85" idx="1"/>
          </p:cNvCxnSpPr>
          <p:nvPr/>
        </p:nvCxnSpPr>
        <p:spPr>
          <a:xfrm>
            <a:off x="7109574" y="2096700"/>
            <a:ext cx="333300" cy="175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87"/>
          <p:cNvCxnSpPr>
            <a:stCxn id="79" idx="3"/>
            <a:endCxn id="82" idx="1"/>
          </p:cNvCxnSpPr>
          <p:nvPr/>
        </p:nvCxnSpPr>
        <p:spPr>
          <a:xfrm rot="10800000" flipH="1">
            <a:off x="7109574" y="3643500"/>
            <a:ext cx="333300" cy="434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152400" y="971550"/>
            <a:ext cx="8823600" cy="4108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public class MazewarServer{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//Error checking 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//Declare Data Structures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ServerSocket s = new ServerSocket(3000);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new MazewarBcastThread().start();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while(true)	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//listens and enqueues</a:t>
            </a:r>
          </a:p>
          <a:p>
            <a:pPr marL="457200" indent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MazewarThread(s.accept(),...).start();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Mazewar Server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Server Thread Class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public class MazewarThread extends Thread{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public MazewarThread(Socket s, &lt;&lt;other args&gt;&gt;){...}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public void run(){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while(true){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//read packet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//process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	//enqueue packet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 Thread Declaration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public class MazewarThread implements Runnable{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public void run(){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		//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Macintosh PowerPoint</Application>
  <PresentationFormat>On-screen Show (16:9)</PresentationFormat>
  <Paragraphs>231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khaki</vt:lpstr>
      <vt:lpstr>Mazewar (Lab 2) Tutorial</vt:lpstr>
      <vt:lpstr>Agenda</vt:lpstr>
      <vt:lpstr>Game Overview</vt:lpstr>
      <vt:lpstr>Architecture</vt:lpstr>
      <vt:lpstr>Mazewar Server (High level) </vt:lpstr>
      <vt:lpstr>Server and Server Threads</vt:lpstr>
      <vt:lpstr>Mazewar Server</vt:lpstr>
      <vt:lpstr>Server Thread Class</vt:lpstr>
      <vt:lpstr>Alternative Thread Declaration</vt:lpstr>
      <vt:lpstr>Client (High Level)</vt:lpstr>
      <vt:lpstr>Game Overview</vt:lpstr>
      <vt:lpstr>Player Creation </vt:lpstr>
      <vt:lpstr>Client Events </vt:lpstr>
      <vt:lpstr>Sending Events to Server</vt:lpstr>
      <vt:lpstr>Client-Server Comm: Serialization</vt:lpstr>
      <vt:lpstr>Client-Server Comm: Sending Pckts</vt:lpstr>
      <vt:lpstr>Client-Server Comm: Receiving Pckts</vt:lpstr>
      <vt:lpstr>Receiving Events from Server</vt:lpstr>
      <vt:lpstr>Moving Players</vt:lpstr>
      <vt:lpstr>Known Issues</vt:lpstr>
      <vt:lpstr>Known Issues -2</vt:lpstr>
      <vt:lpstr>PowerPoint Presentation</vt:lpstr>
      <vt:lpstr>PowerPoint Presentation</vt:lpstr>
      <vt:lpstr>Fix: Synchronize Missile Tick </vt:lpstr>
      <vt:lpstr>Mazewar Server</vt:lpstr>
      <vt:lpstr>Server: Ticker Thread</vt:lpstr>
      <vt:lpstr>Achieving Concurrency</vt:lpstr>
      <vt:lpstr>Compiling and Running</vt:lpstr>
      <vt:lpstr>Tips</vt:lpstr>
      <vt:lpstr>Tips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Mazewar (Lab 2) Tutorial</dc:title>
  <cp:lastModifiedBy>Spandan</cp:lastModifiedBy>
  <cp:revision>1</cp:revision>
  <dcterms:modified xsi:type="dcterms:W3CDTF">2015-01-22T17:04:06Z</dcterms:modified>
</cp:coreProperties>
</file>