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46"/>
  </p:normalViewPr>
  <p:slideViewPr>
    <p:cSldViewPr snapToGrid="0" snapToObjects="1">
      <p:cViewPr varScale="1">
        <p:scale>
          <a:sx n="90" d="100"/>
          <a:sy n="90"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r>
              <a:rPr lang="en-US"/>
              <a:t>github 5 out of 5, git 5 out of 5, and trello ⅗</a:t>
            </a:r>
          </a:p>
          <a:p>
            <a:pPr marL="0" lvl="0" indent="0">
              <a:spcBef>
                <a:spcPts val="0"/>
              </a:spcBef>
              <a:buNone/>
            </a:pPr>
            <a:r>
              <a:rPr lang="en-US"/>
              <a:t>slack 5 out of 5</a:t>
            </a:r>
          </a:p>
          <a:p>
            <a:pPr marL="0" lvl="0" indent="0">
              <a:spcBef>
                <a:spcPts val="0"/>
              </a:spcBef>
              <a:buNone/>
            </a:pPr>
            <a:r>
              <a:rPr lang="en-US"/>
              <a:t>Heroku 5 out of 5 and Microsoft Azure 4 out of 5</a:t>
            </a:r>
          </a:p>
          <a:p>
            <a:pPr marL="0" lvl="0" indent="0">
              <a:spcBef>
                <a:spcPts val="0"/>
              </a:spcBef>
              <a:buNone/>
            </a:pPr>
            <a:endParaRPr/>
          </a:p>
        </p:txBody>
      </p:sp>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CSS, HTML, JS, Bootstrap, jQuery, AJAX, Webkit, </a:t>
            </a:r>
          </a:p>
          <a:p>
            <a:pPr marL="0" lvl="0" indent="0">
              <a:spcBef>
                <a:spcPts val="0"/>
              </a:spcBef>
              <a:buNone/>
            </a:pPr>
            <a:r>
              <a:rPr lang="en-US"/>
              <a:t>MYSQL 5 out of 5, php 4 out of 5</a:t>
            </a:r>
          </a:p>
          <a:p>
            <a:pPr marL="0" lvl="0" indent="0">
              <a:spcBef>
                <a:spcPts val="0"/>
              </a:spcBef>
              <a:buNone/>
            </a:pPr>
            <a:r>
              <a:rPr lang="en-US"/>
              <a:t>Agile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US" sz="1300" smtClean="0">
                <a:solidFill>
                  <a:schemeClr val="accent1"/>
                </a:solidFill>
                <a:latin typeface="Lato"/>
                <a:ea typeface="Lato"/>
                <a:cs typeface="Lato"/>
                <a:sym typeface="Lato"/>
              </a:rPr>
              <a:t>‹#›</a:t>
            </a:fld>
            <a:endParaRPr lang="en-US" sz="1300">
              <a:solidFill>
                <a:schemeClr val="accent1"/>
              </a:solidFill>
              <a:latin typeface="Lato"/>
              <a:ea typeface="Lato"/>
              <a:cs typeface="Lato"/>
              <a:sym typeface="Lato"/>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US" sz="1300" smtClean="0">
                <a:solidFill>
                  <a:schemeClr val="accent1"/>
                </a:solidFill>
                <a:latin typeface="Lato"/>
                <a:ea typeface="Lato"/>
                <a:cs typeface="Lato"/>
                <a:sym typeface="Lato"/>
              </a:rPr>
              <a:t>‹#›</a:t>
            </a:fld>
            <a:endParaRPr lang="en-US" sz="1300">
              <a:solidFill>
                <a:schemeClr val="accent1"/>
              </a:solidFill>
              <a:latin typeface="Lato"/>
              <a:ea typeface="Lato"/>
              <a:cs typeface="Lato"/>
              <a:sym typeface="Lato"/>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US" sz="1300" smtClean="0">
                <a:solidFill>
                  <a:schemeClr val="accent1"/>
                </a:solidFill>
                <a:latin typeface="Lato"/>
                <a:ea typeface="Lato"/>
                <a:cs typeface="Lato"/>
                <a:sym typeface="Lato"/>
              </a:rPr>
              <a:t>‹#›</a:t>
            </a:fld>
            <a:endParaRPr lang="en-US" sz="1300">
              <a:solidFill>
                <a:schemeClr val="accent1"/>
              </a:solidFill>
              <a:latin typeface="Lato"/>
              <a:ea typeface="Lato"/>
              <a:cs typeface="Lato"/>
              <a:sym typeface="Lato"/>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None/>
            </a:pPr>
            <a:fld id="{00000000-1234-1234-1234-123412341234}" type="slidenum">
              <a:rPr lang="en-US" sz="1050" b="0" i="0" u="none" strike="noStrike" cap="none" smtClean="0">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US" sz="1300" smtClean="0">
                <a:solidFill>
                  <a:schemeClr val="accent1"/>
                </a:solidFill>
                <a:latin typeface="Lato"/>
                <a:ea typeface="Lato"/>
                <a:cs typeface="Lato"/>
                <a:sym typeface="Lato"/>
              </a:rPr>
              <a:t>‹#›</a:t>
            </a:fld>
            <a:endParaRPr lang="en-US" sz="1300">
              <a:solidFill>
                <a:schemeClr val="accent1"/>
              </a:solidFill>
              <a:latin typeface="Lato"/>
              <a:ea typeface="Lato"/>
              <a:cs typeface="Lato"/>
              <a:sym typeface="Lato"/>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US" sz="1300" smtClean="0">
                <a:solidFill>
                  <a:schemeClr val="accent1"/>
                </a:solidFill>
                <a:latin typeface="Lato"/>
                <a:ea typeface="Lato"/>
                <a:cs typeface="Lato"/>
                <a:sym typeface="Lato"/>
              </a:rPr>
              <a:t>‹#›</a:t>
            </a:fld>
            <a:endParaRPr lang="en-US" sz="1300">
              <a:solidFill>
                <a:schemeClr val="accent1"/>
              </a:solidFill>
              <a:latin typeface="Lato"/>
              <a:ea typeface="Lato"/>
              <a:cs typeface="Lato"/>
              <a:sym typeface="Lato"/>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12/13/17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a:spcBef>
                <a:spcPts val="0"/>
              </a:spcBef>
              <a:buNone/>
            </a:pPr>
            <a:fld id="{00000000-1234-1234-1234-123412341234}" type="slidenum">
              <a:rPr lang="en-US" sz="1300" smtClean="0">
                <a:solidFill>
                  <a:schemeClr val="accent1"/>
                </a:solidFill>
                <a:latin typeface="Lato"/>
                <a:ea typeface="Lato"/>
                <a:cs typeface="Lato"/>
                <a:sym typeface="Lato"/>
              </a:rPr>
              <a:t>‹#›</a:t>
            </a:fld>
            <a:endParaRPr lang="en-US" sz="1300">
              <a:solidFill>
                <a:schemeClr val="accent1"/>
              </a:solidFill>
              <a:latin typeface="Lato"/>
              <a:ea typeface="Lato"/>
              <a:cs typeface="Lato"/>
              <a:sym typeface="Lato"/>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a:spcBef>
                <a:spcPts val="0"/>
              </a:spcBef>
              <a:buNone/>
            </a:pPr>
            <a:fld id="{00000000-1234-1234-1234-123412341234}" type="slidenum">
              <a:rPr lang="en-US" sz="1300" smtClean="0">
                <a:solidFill>
                  <a:schemeClr val="accent1"/>
                </a:solidFill>
                <a:latin typeface="Lato"/>
                <a:ea typeface="Lato"/>
                <a:cs typeface="Lato"/>
                <a:sym typeface="Lato"/>
              </a:rPr>
              <a:t>‹#›</a:t>
            </a:fld>
            <a:endParaRPr lang="en-US" sz="1300">
              <a:solidFill>
                <a:schemeClr val="accent1"/>
              </a:solidFill>
              <a:latin typeface="Lato"/>
              <a:ea typeface="Lato"/>
              <a:cs typeface="Lato"/>
              <a:sym typeface="Lato"/>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12/13/17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12/13/17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buNone/>
            </a:pPr>
            <a:fld id="{00000000-1234-1234-1234-123412341234}" type="slidenum">
              <a:rPr lang="en-US" sz="1300" smtClean="0">
                <a:solidFill>
                  <a:schemeClr val="accent1"/>
                </a:solidFill>
                <a:latin typeface="Lato"/>
                <a:ea typeface="Lato"/>
                <a:cs typeface="Lato"/>
                <a:sym typeface="Lato"/>
              </a:rPr>
              <a:t>‹#›</a:t>
            </a:fld>
            <a:endParaRPr lang="en-US" sz="1300">
              <a:solidFill>
                <a:schemeClr val="accent1"/>
              </a:solidFill>
              <a:latin typeface="Lato"/>
              <a:ea typeface="Lato"/>
              <a:cs typeface="Lato"/>
              <a:sym typeface="Lato"/>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US" sz="1300" smtClean="0">
                <a:solidFill>
                  <a:schemeClr val="accent1"/>
                </a:solidFill>
                <a:latin typeface="Lato"/>
                <a:ea typeface="Lato"/>
                <a:cs typeface="Lato"/>
                <a:sym typeface="Lato"/>
              </a:rPr>
              <a:t>‹#›</a:t>
            </a:fld>
            <a:endParaRPr lang="en-US" sz="1300">
              <a:solidFill>
                <a:schemeClr val="accent1"/>
              </a:solidFill>
              <a:latin typeface="Lato"/>
              <a:ea typeface="Lato"/>
              <a:cs typeface="Lato"/>
              <a:sym typeface="Lato"/>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12/13/17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a:spcBef>
                <a:spcPts val="0"/>
              </a:spcBef>
              <a:buNone/>
            </a:pPr>
            <a:fld id="{00000000-1234-1234-1234-123412341234}" type="slidenum">
              <a:rPr lang="en-US" sz="1300" smtClean="0">
                <a:solidFill>
                  <a:schemeClr val="accent1"/>
                </a:solidFill>
                <a:latin typeface="Lato"/>
                <a:ea typeface="Lato"/>
                <a:cs typeface="Lato"/>
                <a:sym typeface="Lato"/>
              </a:rPr>
              <a:t>‹#›</a:t>
            </a:fld>
            <a:endParaRPr lang="en-US" sz="1300">
              <a:solidFill>
                <a:schemeClr val="accent1"/>
              </a:solidFill>
              <a:latin typeface="Lato"/>
              <a:ea typeface="Lato"/>
              <a:cs typeface="Lato"/>
              <a:sym typeface="Lato"/>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42488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txBox="1">
            <a:spLocks noGrp="1"/>
          </p:cNvSpPr>
          <p:nvPr>
            <p:ph type="subTitle" idx="1"/>
          </p:nvPr>
        </p:nvSpPr>
        <p:spPr>
          <a:xfrm>
            <a:off x="6354763" y="4640638"/>
            <a:ext cx="3879000" cy="1215000"/>
          </a:xfrm>
          <a:prstGeom prst="rect">
            <a:avLst/>
          </a:prstGeom>
          <a:noFill/>
          <a:ln>
            <a:noFill/>
          </a:ln>
        </p:spPr>
        <p:txBody>
          <a:bodyPr wrap="square" lIns="91425" tIns="45700" rIns="91425" bIns="45700" anchor="t" anchorCtr="0">
            <a:noAutofit/>
          </a:bodyPr>
          <a:lstStyle/>
          <a:p>
            <a:pPr marL="0" lvl="0" indent="-152400" algn="l" rtl="0">
              <a:lnSpc>
                <a:spcPct val="90000"/>
              </a:lnSpc>
              <a:spcBef>
                <a:spcPts val="0"/>
              </a:spcBef>
              <a:buClr>
                <a:srgbClr val="FFAB40"/>
              </a:buClr>
              <a:buSzPts val="2400"/>
              <a:buFont typeface="Calibri"/>
              <a:buNone/>
            </a:pPr>
            <a:r>
              <a:rPr lang="en-US" sz="1800" dirty="0">
                <a:solidFill>
                  <a:srgbClr val="595959"/>
                </a:solidFill>
                <a:latin typeface="Calibri"/>
                <a:ea typeface="Calibri"/>
                <a:cs typeface="Calibri"/>
                <a:sym typeface="Calibri"/>
              </a:rPr>
              <a:t>JOSH BROWN</a:t>
            </a:r>
          </a:p>
          <a:p>
            <a:pPr marL="0" lvl="0" indent="-152400" algn="l" rtl="0">
              <a:lnSpc>
                <a:spcPct val="90000"/>
              </a:lnSpc>
              <a:spcBef>
                <a:spcPts val="0"/>
              </a:spcBef>
              <a:buClr>
                <a:srgbClr val="FFAB40"/>
              </a:buClr>
              <a:buSzPts val="2400"/>
              <a:buFont typeface="Calibri"/>
              <a:buNone/>
            </a:pPr>
            <a:r>
              <a:rPr lang="en-US" sz="1800" dirty="0">
                <a:solidFill>
                  <a:srgbClr val="595959"/>
                </a:solidFill>
                <a:latin typeface="Calibri"/>
                <a:ea typeface="Calibri"/>
                <a:cs typeface="Calibri"/>
                <a:sym typeface="Calibri"/>
              </a:rPr>
              <a:t>MUNTADHER ALZAYER</a:t>
            </a:r>
          </a:p>
          <a:p>
            <a:pPr marL="0" lvl="0" indent="-152400" algn="l" rtl="0">
              <a:lnSpc>
                <a:spcPct val="90000"/>
              </a:lnSpc>
              <a:spcBef>
                <a:spcPts val="0"/>
              </a:spcBef>
              <a:buClr>
                <a:srgbClr val="FFAB40"/>
              </a:buClr>
              <a:buSzPts val="2400"/>
              <a:buFont typeface="Calibri"/>
              <a:buNone/>
            </a:pPr>
            <a:r>
              <a:rPr lang="en-US" sz="1800" dirty="0">
                <a:solidFill>
                  <a:srgbClr val="595959"/>
                </a:solidFill>
                <a:latin typeface="Calibri"/>
                <a:ea typeface="Calibri"/>
                <a:cs typeface="Calibri"/>
                <a:sym typeface="Calibri"/>
              </a:rPr>
              <a:t>MATTHEW DONOVAN  </a:t>
            </a:r>
          </a:p>
          <a:p>
            <a:pPr marL="0" lvl="0" indent="-152400" algn="l" rtl="0">
              <a:lnSpc>
                <a:spcPct val="90000"/>
              </a:lnSpc>
              <a:spcBef>
                <a:spcPts val="0"/>
              </a:spcBef>
              <a:buClr>
                <a:srgbClr val="FFAB40"/>
              </a:buClr>
              <a:buSzPts val="2400"/>
              <a:buFont typeface="Calibri"/>
              <a:buNone/>
            </a:pPr>
            <a:r>
              <a:rPr lang="en-US" sz="1800" dirty="0">
                <a:solidFill>
                  <a:srgbClr val="595959"/>
                </a:solidFill>
                <a:latin typeface="Calibri"/>
                <a:ea typeface="Calibri"/>
                <a:cs typeface="Calibri"/>
                <a:sym typeface="Calibri"/>
              </a:rPr>
              <a:t>CHRIS HILL </a:t>
            </a:r>
          </a:p>
          <a:p>
            <a:pPr marL="0" lvl="0" indent="-152400" algn="l" rtl="0">
              <a:lnSpc>
                <a:spcPct val="90000"/>
              </a:lnSpc>
              <a:spcBef>
                <a:spcPts val="1400"/>
              </a:spcBef>
              <a:buClr>
                <a:srgbClr val="FFAB40"/>
              </a:buClr>
              <a:buSzPts val="2400"/>
              <a:buFont typeface="Calibri"/>
              <a:buNone/>
            </a:pPr>
            <a:endParaRPr sz="1500" dirty="0">
              <a:solidFill>
                <a:srgbClr val="595959"/>
              </a:solidFill>
              <a:latin typeface="Comic Sans MS"/>
              <a:ea typeface="Comic Sans MS"/>
              <a:cs typeface="Comic Sans MS"/>
              <a:sym typeface="Comic Sans MS"/>
            </a:endParaRPr>
          </a:p>
          <a:p>
            <a:pPr marL="0" marR="0" lvl="0" indent="-152400" algn="l" rtl="0">
              <a:lnSpc>
                <a:spcPct val="90000"/>
              </a:lnSpc>
              <a:spcBef>
                <a:spcPts val="1400"/>
              </a:spcBef>
              <a:spcAft>
                <a:spcPts val="0"/>
              </a:spcAft>
              <a:buClr>
                <a:schemeClr val="accent1"/>
              </a:buClr>
              <a:buSzPts val="2400"/>
              <a:buFont typeface="Calibri"/>
              <a:buNone/>
            </a:pPr>
            <a:endParaRPr sz="2400" dirty="0">
              <a:latin typeface="Calibri"/>
              <a:ea typeface="Calibri"/>
              <a:cs typeface="Calibri"/>
              <a:sym typeface="Calibri"/>
            </a:endParaRPr>
          </a:p>
        </p:txBody>
      </p:sp>
      <p:sp>
        <p:nvSpPr>
          <p:cNvPr id="3" name="TextBox 2"/>
          <p:cNvSpPr txBox="1"/>
          <p:nvPr/>
        </p:nvSpPr>
        <p:spPr>
          <a:xfrm>
            <a:off x="3328986" y="4986528"/>
            <a:ext cx="1303562" cy="523220"/>
          </a:xfrm>
          <a:prstGeom prst="rect">
            <a:avLst/>
          </a:prstGeom>
          <a:noFill/>
        </p:spPr>
        <p:txBody>
          <a:bodyPr wrap="none" rtlCol="0">
            <a:spAutoFit/>
          </a:bodyPr>
          <a:lstStyle/>
          <a:p>
            <a:r>
              <a:rPr lang="en-US" sz="2800" b="1" dirty="0" smtClean="0">
                <a:latin typeface="+mj-lt"/>
              </a:rPr>
              <a:t>Area 51</a:t>
            </a:r>
            <a:endParaRPr lang="en-US" sz="2800" b="1" dirty="0">
              <a:latin typeface="+mj-lt"/>
            </a:endParaRPr>
          </a:p>
        </p:txBody>
      </p:sp>
      <p:pic>
        <p:nvPicPr>
          <p:cNvPr id="5" name="Picture 4"/>
          <p:cNvPicPr>
            <a:picLocks noChangeAspect="1"/>
          </p:cNvPicPr>
          <p:nvPr/>
        </p:nvPicPr>
        <p:blipFill>
          <a:blip r:embed="rId3"/>
          <a:stretch>
            <a:fillRect/>
          </a:stretch>
        </p:blipFill>
        <p:spPr>
          <a:xfrm>
            <a:off x="2522536" y="-174353"/>
            <a:ext cx="7004051" cy="54224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sz="4800" b="0" i="0" u="none" strike="noStrike" cap="none">
                <a:solidFill>
                  <a:srgbClr val="3F3F3F"/>
                </a:solidFill>
                <a:latin typeface="Calibri"/>
                <a:ea typeface="Calibri"/>
                <a:cs typeface="Calibri"/>
                <a:sym typeface="Calibri"/>
              </a:rPr>
              <a:t>Purpose</a:t>
            </a:r>
          </a:p>
        </p:txBody>
      </p:sp>
      <p:sp>
        <p:nvSpPr>
          <p:cNvPr id="99" name="Shape 99"/>
          <p:cNvSpPr txBox="1">
            <a:spLocks noGrp="1"/>
          </p:cNvSpPr>
          <p:nvPr>
            <p:ph idx="1"/>
          </p:nvPr>
        </p:nvSpPr>
        <p:spPr>
          <a:prstGeom prst="rect">
            <a:avLst/>
          </a:prstGeom>
          <a:noFill/>
          <a:ln>
            <a:noFill/>
          </a:ln>
        </p:spPr>
        <p:txBody>
          <a:bodyPr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Community based college studying web application. Students can collaborate based on what school they attend and the courses they are in. The application would connect students to each other allowing them to share resources. </a:t>
            </a:r>
          </a:p>
          <a:p>
            <a:pPr marL="91440" marR="0" lvl="0" indent="-91440"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The final product will allow users to search for groups based on school and classes as well as allowing them to communicate with one another. The application would help students study in groups and get the help they need on assignments easing the workload on teachers and TAs.</a:t>
            </a:r>
            <a:br>
              <a:rPr lang="en-US" sz="2000" b="0" i="0" u="none" strike="noStrike" cap="none">
                <a:solidFill>
                  <a:srgbClr val="3F3F3F"/>
                </a:solidFill>
                <a:latin typeface="Calibri"/>
                <a:ea typeface="Calibri"/>
                <a:cs typeface="Calibri"/>
                <a:sym typeface="Calibri"/>
              </a:rPr>
            </a:br>
            <a:endParaRPr lang="en-US" sz="2000" b="0" i="0" u="none" strike="noStrike" cap="none">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sz="4800" b="0" i="0" u="none" strike="noStrike" cap="none">
                <a:solidFill>
                  <a:srgbClr val="3F3F3F"/>
                </a:solidFill>
                <a:latin typeface="Calibri"/>
                <a:ea typeface="Calibri"/>
                <a:cs typeface="Calibri"/>
                <a:sym typeface="Calibri"/>
              </a:rPr>
              <a:t>Vision Statement</a:t>
            </a:r>
          </a:p>
        </p:txBody>
      </p:sp>
      <p:sp>
        <p:nvSpPr>
          <p:cNvPr id="105" name="Shape 105"/>
          <p:cNvSpPr txBox="1">
            <a:spLocks noGrp="1"/>
          </p:cNvSpPr>
          <p:nvPr>
            <p:ph idx="1"/>
          </p:nvPr>
        </p:nvSpPr>
        <p:spPr>
          <a:prstGeom prst="rect">
            <a:avLst/>
          </a:prstGeom>
          <a:noFill/>
          <a:ln>
            <a:noFill/>
          </a:ln>
        </p:spPr>
        <p:txBody>
          <a:bodyPr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We want to provide an outlet for students to find help resources and study groups to further their learning outside of the classroom setting.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prstGeom prst="rect">
            <a:avLst/>
          </a:prstGeom>
          <a:noFill/>
          <a:ln>
            <a:noFill/>
          </a:ln>
        </p:spPr>
        <p:txBody>
          <a:bodyPr wrap="square" lIns="91425" tIns="45700" rIns="91425" bIns="45700" anchor="b" anchorCtr="0">
            <a:noAutofit/>
          </a:bodyPr>
          <a:lstStyle/>
          <a:p>
            <a:pPr marL="0" marR="0" lvl="0" indent="-304800" algn="l" rtl="0">
              <a:lnSpc>
                <a:spcPct val="85000"/>
              </a:lnSpc>
              <a:spcBef>
                <a:spcPts val="0"/>
              </a:spcBef>
              <a:buClr>
                <a:srgbClr val="3F3F3F"/>
              </a:buClr>
              <a:buSzPts val="4800"/>
              <a:buFont typeface="Calibri"/>
              <a:buNone/>
            </a:pPr>
            <a:r>
              <a:rPr lang="en-US" dirty="0"/>
              <a:t>Tools/Languages</a:t>
            </a:r>
          </a:p>
        </p:txBody>
      </p:sp>
      <p:sp>
        <p:nvSpPr>
          <p:cNvPr id="111" name="Shape 111"/>
          <p:cNvSpPr txBox="1">
            <a:spLocks noGrp="1"/>
          </p:cNvSpPr>
          <p:nvPr>
            <p:ph idx="1"/>
          </p:nvPr>
        </p:nvSpPr>
        <p:spPr>
          <a:xfrm>
            <a:off x="1066800" y="1857498"/>
            <a:ext cx="10058400" cy="5071200"/>
          </a:xfrm>
          <a:prstGeom prst="rect">
            <a:avLst/>
          </a:prstGeom>
          <a:noFill/>
          <a:ln>
            <a:noFill/>
          </a:ln>
        </p:spPr>
        <p:txBody>
          <a:bodyPr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endParaRPr dirty="0"/>
          </a:p>
          <a:p>
            <a:pPr lvl="1" indent="-91440">
              <a:spcBef>
                <a:spcPts val="0"/>
              </a:spcBef>
              <a:spcAft>
                <a:spcPts val="0"/>
              </a:spcAft>
              <a:buSzPts val="2000"/>
              <a:buFont typeface="Calibri"/>
              <a:buChar char=" "/>
            </a:pPr>
            <a:r>
              <a:rPr lang="en-US" sz="1800" b="0" i="0" u="none" strike="noStrike" cap="none" dirty="0" smtClean="0">
                <a:solidFill>
                  <a:srgbClr val="3F3F3F"/>
                </a:solidFill>
                <a:latin typeface="Calibri"/>
                <a:ea typeface="Calibri"/>
                <a:cs typeface="Calibri"/>
                <a:sym typeface="Calibri"/>
              </a:rPr>
              <a:t> Version </a:t>
            </a:r>
            <a:r>
              <a:rPr lang="en-US" sz="1800" b="0" i="0" u="none" strike="noStrike" cap="none" dirty="0">
                <a:solidFill>
                  <a:srgbClr val="3F3F3F"/>
                </a:solidFill>
                <a:latin typeface="Calibri"/>
                <a:ea typeface="Calibri"/>
                <a:cs typeface="Calibri"/>
                <a:sym typeface="Calibri"/>
              </a:rPr>
              <a:t>control-     </a:t>
            </a:r>
            <a:r>
              <a:rPr lang="en-US" dirty="0"/>
              <a:t>                      (5/5) </a:t>
            </a:r>
            <a:r>
              <a:rPr lang="en-US" dirty="0" smtClean="0"/>
              <a:t>and	          (5/5</a:t>
            </a:r>
            <a:r>
              <a:rPr lang="en-US" dirty="0"/>
              <a:t>) </a:t>
            </a:r>
            <a:r>
              <a:rPr lang="en-US" dirty="0" smtClean="0"/>
              <a:t>and		             (3/5)</a:t>
            </a:r>
          </a:p>
          <a:p>
            <a:pPr marL="0" marR="0" lvl="0" indent="0" algn="l" rtl="0">
              <a:lnSpc>
                <a:spcPct val="90000"/>
              </a:lnSpc>
              <a:spcBef>
                <a:spcPts val="1400"/>
              </a:spcBef>
              <a:spcAft>
                <a:spcPts val="0"/>
              </a:spcAft>
              <a:buNone/>
            </a:pPr>
            <a:endParaRPr dirty="0" smtClean="0"/>
          </a:p>
          <a:p>
            <a:pPr marL="0" marR="0" lvl="0" indent="457200" algn="l" rtl="0">
              <a:lnSpc>
                <a:spcPct val="90000"/>
              </a:lnSpc>
              <a:spcBef>
                <a:spcPts val="1400"/>
              </a:spcBef>
              <a:spcAft>
                <a:spcPts val="0"/>
              </a:spcAft>
              <a:buNone/>
            </a:pPr>
            <a:endParaRPr dirty="0" smtClean="0"/>
          </a:p>
          <a:p>
            <a:pPr marL="0" marR="0" lvl="0" indent="457200" algn="l" rtl="0">
              <a:lnSpc>
                <a:spcPct val="90000"/>
              </a:lnSpc>
              <a:spcBef>
                <a:spcPts val="1400"/>
              </a:spcBef>
              <a:spcAft>
                <a:spcPts val="0"/>
              </a:spcAft>
              <a:buNone/>
            </a:pPr>
            <a:r>
              <a:rPr lang="en-US" sz="2000" b="0" i="0" u="none" strike="noStrike" cap="none" dirty="0" smtClean="0">
                <a:solidFill>
                  <a:srgbClr val="3F3F3F"/>
                </a:solidFill>
                <a:latin typeface="Calibri"/>
                <a:ea typeface="Calibri"/>
                <a:cs typeface="Calibri"/>
                <a:sym typeface="Calibri"/>
              </a:rPr>
              <a:t>Collaboration </a:t>
            </a:r>
            <a:r>
              <a:rPr lang="en-US" sz="2000" b="0" i="0" u="none" strike="noStrike" cap="none" dirty="0">
                <a:solidFill>
                  <a:srgbClr val="3F3F3F"/>
                </a:solidFill>
                <a:latin typeface="Calibri"/>
                <a:ea typeface="Calibri"/>
                <a:cs typeface="Calibri"/>
                <a:sym typeface="Calibri"/>
              </a:rPr>
              <a:t>tool</a:t>
            </a:r>
            <a:r>
              <a:rPr lang="en-US" dirty="0"/>
              <a:t>-</a:t>
            </a:r>
            <a:r>
              <a:rPr lang="en-US" sz="2000" b="0" i="0" u="none" strike="noStrike" cap="none" dirty="0">
                <a:solidFill>
                  <a:srgbClr val="3F3F3F"/>
                </a:solidFill>
                <a:latin typeface="Calibri"/>
                <a:ea typeface="Calibri"/>
                <a:cs typeface="Calibri"/>
                <a:sym typeface="Calibri"/>
              </a:rPr>
              <a:t>                           </a:t>
            </a:r>
            <a:r>
              <a:rPr lang="en-US" sz="2000" b="0" i="0" u="none" strike="noStrike" cap="none" dirty="0" smtClean="0">
                <a:solidFill>
                  <a:srgbClr val="3F3F3F"/>
                </a:solidFill>
                <a:latin typeface="Calibri"/>
                <a:ea typeface="Calibri"/>
                <a:cs typeface="Calibri"/>
                <a:sym typeface="Calibri"/>
              </a:rPr>
              <a:t> (</a:t>
            </a:r>
            <a:r>
              <a:rPr lang="en-US" sz="2000" b="0" i="0" u="none" strike="noStrike" cap="none" dirty="0">
                <a:solidFill>
                  <a:srgbClr val="3F3F3F"/>
                </a:solidFill>
                <a:latin typeface="Calibri"/>
                <a:ea typeface="Calibri"/>
                <a:cs typeface="Calibri"/>
                <a:sym typeface="Calibri"/>
              </a:rPr>
              <a:t>5/5)</a:t>
            </a:r>
          </a:p>
          <a:p>
            <a:pPr marL="91440" marR="0" lvl="0" indent="-9144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0" marR="0" lvl="0" indent="330200" algn="l" rtl="0">
              <a:lnSpc>
                <a:spcPct val="90000"/>
              </a:lnSpc>
              <a:spcBef>
                <a:spcPts val="1400"/>
              </a:spcBef>
              <a:spcAft>
                <a:spcPts val="0"/>
              </a:spcAft>
              <a:buClr>
                <a:schemeClr val="accent1"/>
              </a:buClr>
              <a:buSzPts val="2000"/>
              <a:buFont typeface="Calibri"/>
              <a:buNone/>
            </a:pPr>
            <a:endParaRPr lang="en-US" dirty="0"/>
          </a:p>
          <a:p>
            <a:pPr marL="0" marR="0" lvl="0" indent="330200" algn="l" rtl="0">
              <a:lnSpc>
                <a:spcPct val="90000"/>
              </a:lnSpc>
              <a:spcBef>
                <a:spcPts val="1400"/>
              </a:spcBef>
              <a:spcAft>
                <a:spcPts val="0"/>
              </a:spcAft>
              <a:buClr>
                <a:schemeClr val="accent1"/>
              </a:buClr>
              <a:buSzPts val="2000"/>
              <a:buFont typeface="Calibri"/>
              <a:buNone/>
            </a:pPr>
            <a:r>
              <a:rPr lang="en-US" dirty="0" smtClean="0"/>
              <a:t>  Cloud </a:t>
            </a:r>
            <a:r>
              <a:rPr lang="en-US" dirty="0"/>
              <a:t>Hosting-	</a:t>
            </a:r>
            <a:r>
              <a:rPr lang="en-US" dirty="0"/>
              <a:t>	</a:t>
            </a:r>
            <a:r>
              <a:rPr lang="en-US" dirty="0"/>
              <a:t> </a:t>
            </a:r>
            <a:r>
              <a:rPr lang="en-US" dirty="0" smtClean="0"/>
              <a:t>         </a:t>
            </a:r>
            <a:r>
              <a:rPr lang="en-US" dirty="0" smtClean="0"/>
              <a:t>(</a:t>
            </a:r>
            <a:r>
              <a:rPr lang="en-US" dirty="0"/>
              <a:t>5/5)  and				</a:t>
            </a:r>
            <a:r>
              <a:rPr lang="en-US" dirty="0" smtClean="0"/>
              <a:t>    (</a:t>
            </a:r>
            <a:r>
              <a:rPr lang="en-US" dirty="0"/>
              <a:t>4/5)</a:t>
            </a:r>
          </a:p>
        </p:txBody>
      </p:sp>
      <p:pic>
        <p:nvPicPr>
          <p:cNvPr id="112" name="Shape 112"/>
          <p:cNvPicPr preferRelativeResize="0"/>
          <p:nvPr/>
        </p:nvPicPr>
        <p:blipFill rotWithShape="1">
          <a:blip r:embed="rId3">
            <a:alphaModFix/>
          </a:blip>
          <a:srcRect/>
          <a:stretch/>
        </p:blipFill>
        <p:spPr>
          <a:xfrm>
            <a:off x="3495475" y="3427760"/>
            <a:ext cx="1487930" cy="445293"/>
          </a:xfrm>
          <a:prstGeom prst="rect">
            <a:avLst/>
          </a:prstGeom>
          <a:noFill/>
          <a:ln>
            <a:noFill/>
          </a:ln>
        </p:spPr>
      </p:pic>
      <p:pic>
        <p:nvPicPr>
          <p:cNvPr id="113" name="Shape 113"/>
          <p:cNvPicPr preferRelativeResize="0"/>
          <p:nvPr/>
        </p:nvPicPr>
        <p:blipFill rotWithShape="1">
          <a:blip r:embed="rId4">
            <a:alphaModFix/>
          </a:blip>
          <a:srcRect/>
          <a:stretch/>
        </p:blipFill>
        <p:spPr>
          <a:xfrm>
            <a:off x="2871645" y="1955870"/>
            <a:ext cx="1484533" cy="742267"/>
          </a:xfrm>
          <a:prstGeom prst="rect">
            <a:avLst/>
          </a:prstGeom>
          <a:noFill/>
          <a:ln>
            <a:noFill/>
          </a:ln>
        </p:spPr>
      </p:pic>
      <p:pic>
        <p:nvPicPr>
          <p:cNvPr id="114" name="Shape 114"/>
          <p:cNvPicPr preferRelativeResize="0"/>
          <p:nvPr/>
        </p:nvPicPr>
        <p:blipFill rotWithShape="1">
          <a:blip r:embed="rId5">
            <a:alphaModFix/>
          </a:blip>
          <a:srcRect/>
          <a:stretch/>
        </p:blipFill>
        <p:spPr>
          <a:xfrm>
            <a:off x="6358755" y="4814961"/>
            <a:ext cx="3086100" cy="429585"/>
          </a:xfrm>
          <a:prstGeom prst="rect">
            <a:avLst/>
          </a:prstGeom>
          <a:noFill/>
          <a:ln>
            <a:noFill/>
          </a:ln>
        </p:spPr>
      </p:pic>
      <p:pic>
        <p:nvPicPr>
          <p:cNvPr id="115" name="Shape 115"/>
          <p:cNvPicPr preferRelativeResize="0"/>
          <p:nvPr/>
        </p:nvPicPr>
        <p:blipFill rotWithShape="1">
          <a:blip r:embed="rId6">
            <a:alphaModFix/>
          </a:blip>
          <a:srcRect/>
          <a:stretch/>
        </p:blipFill>
        <p:spPr>
          <a:xfrm>
            <a:off x="7067893" y="1955870"/>
            <a:ext cx="1941713" cy="594500"/>
          </a:xfrm>
          <a:prstGeom prst="rect">
            <a:avLst/>
          </a:prstGeom>
          <a:noFill/>
          <a:ln>
            <a:noFill/>
          </a:ln>
        </p:spPr>
      </p:pic>
      <p:pic>
        <p:nvPicPr>
          <p:cNvPr id="116" name="Shape 116"/>
          <p:cNvPicPr preferRelativeResize="0"/>
          <p:nvPr/>
        </p:nvPicPr>
        <p:blipFill>
          <a:blip r:embed="rId7">
            <a:alphaModFix/>
          </a:blip>
          <a:stretch>
            <a:fillRect/>
          </a:stretch>
        </p:blipFill>
        <p:spPr>
          <a:xfrm>
            <a:off x="3121819" y="4732504"/>
            <a:ext cx="2141229" cy="594500"/>
          </a:xfrm>
          <a:prstGeom prst="rect">
            <a:avLst/>
          </a:prstGeom>
          <a:noFill/>
          <a:ln>
            <a:noFill/>
          </a:ln>
        </p:spPr>
      </p:pic>
      <p:pic>
        <p:nvPicPr>
          <p:cNvPr id="117" name="Shape 117"/>
          <p:cNvPicPr preferRelativeResize="0"/>
          <p:nvPr/>
        </p:nvPicPr>
        <p:blipFill>
          <a:blip r:embed="rId8">
            <a:alphaModFix/>
          </a:blip>
          <a:stretch>
            <a:fillRect/>
          </a:stretch>
        </p:blipFill>
        <p:spPr>
          <a:xfrm>
            <a:off x="5263048" y="1878015"/>
            <a:ext cx="897975" cy="89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wrap="square" lIns="121900" tIns="121900" rIns="121900" bIns="121900" anchor="b" anchorCtr="0">
            <a:noAutofit/>
          </a:bodyPr>
          <a:lstStyle/>
          <a:p>
            <a:pPr marL="0" lvl="0" indent="0">
              <a:spcBef>
                <a:spcPts val="0"/>
              </a:spcBef>
              <a:buNone/>
            </a:pPr>
            <a:r>
              <a:rPr lang="en-US" dirty="0"/>
              <a:t>Tools/Languages</a:t>
            </a:r>
          </a:p>
        </p:txBody>
      </p:sp>
      <p:sp>
        <p:nvSpPr>
          <p:cNvPr id="123" name="Shape 123"/>
          <p:cNvSpPr txBox="1">
            <a:spLocks noGrp="1"/>
          </p:cNvSpPr>
          <p:nvPr>
            <p:ph idx="1"/>
          </p:nvPr>
        </p:nvSpPr>
        <p:spPr>
          <a:prstGeom prst="rect">
            <a:avLst/>
          </a:prstGeom>
        </p:spPr>
        <p:txBody>
          <a:bodyPr wrap="square" lIns="121900" tIns="121900" rIns="121900" bIns="121900" anchor="t" anchorCtr="0">
            <a:noAutofit/>
          </a:bodyPr>
          <a:lstStyle/>
          <a:p>
            <a:pPr marL="91440" lvl="0" indent="35560">
              <a:spcBef>
                <a:spcPts val="0"/>
              </a:spcBef>
              <a:buNone/>
            </a:pPr>
            <a:endParaRPr dirty="0"/>
          </a:p>
          <a:p>
            <a:pPr marL="91440" lvl="0" indent="35560">
              <a:spcBef>
                <a:spcPts val="0"/>
              </a:spcBef>
              <a:buNone/>
            </a:pPr>
            <a:r>
              <a:rPr lang="en-US" dirty="0"/>
              <a:t>Languages-</a:t>
            </a:r>
          </a:p>
          <a:p>
            <a:pPr marL="91440" lvl="0" indent="35560">
              <a:spcBef>
                <a:spcPts val="0"/>
              </a:spcBef>
              <a:buNone/>
            </a:pPr>
            <a:endParaRPr dirty="0"/>
          </a:p>
          <a:p>
            <a:pPr marL="91440" lvl="0" indent="35560">
              <a:spcBef>
                <a:spcPts val="0"/>
              </a:spcBef>
              <a:buNone/>
            </a:pPr>
            <a:endParaRPr dirty="0"/>
          </a:p>
          <a:p>
            <a:pPr marL="91440" lvl="0" indent="35560">
              <a:spcBef>
                <a:spcPts val="0"/>
              </a:spcBef>
              <a:buNone/>
            </a:pPr>
            <a:endParaRPr lang="en-US" dirty="0" smtClean="0"/>
          </a:p>
          <a:p>
            <a:pPr marL="91440" lvl="0" indent="35560">
              <a:spcBef>
                <a:spcPts val="0"/>
              </a:spcBef>
              <a:buNone/>
            </a:pPr>
            <a:r>
              <a:rPr lang="en-US" dirty="0" smtClean="0"/>
              <a:t>Database </a:t>
            </a:r>
            <a:r>
              <a:rPr lang="en-US" dirty="0"/>
              <a:t>management-		 </a:t>
            </a:r>
            <a:r>
              <a:rPr lang="en-US" dirty="0" smtClean="0"/>
              <a:t>       (</a:t>
            </a:r>
            <a:r>
              <a:rPr lang="en-US" dirty="0"/>
              <a:t>5/5) using	</a:t>
            </a:r>
            <a:r>
              <a:rPr lang="en-US" dirty="0"/>
              <a:t> </a:t>
            </a:r>
            <a:r>
              <a:rPr lang="en-US" dirty="0"/>
              <a:t>	</a:t>
            </a:r>
            <a:r>
              <a:rPr lang="en-US" dirty="0" smtClean="0"/>
              <a:t> </a:t>
            </a:r>
            <a:r>
              <a:rPr lang="en-US" dirty="0"/>
              <a:t>(4/5) 		       </a:t>
            </a:r>
          </a:p>
          <a:p>
            <a:pPr marL="91440" lvl="0" indent="35560">
              <a:spcBef>
                <a:spcPts val="0"/>
              </a:spcBef>
              <a:buNone/>
            </a:pPr>
            <a:endParaRPr dirty="0"/>
          </a:p>
          <a:p>
            <a:pPr marL="0" lvl="0" indent="0" rtl="0">
              <a:spcBef>
                <a:spcPts val="0"/>
              </a:spcBef>
              <a:buNone/>
            </a:pPr>
            <a:endParaRPr dirty="0"/>
          </a:p>
          <a:p>
            <a:pPr marL="0" lvl="0" indent="0">
              <a:spcBef>
                <a:spcPts val="0"/>
              </a:spcBef>
              <a:buNone/>
            </a:pPr>
            <a:r>
              <a:rPr lang="en-US" dirty="0"/>
              <a:t>  </a:t>
            </a:r>
            <a:endParaRPr lang="en-US" dirty="0" smtClean="0"/>
          </a:p>
          <a:p>
            <a:pPr marL="0" lvl="0" indent="0">
              <a:spcBef>
                <a:spcPts val="0"/>
              </a:spcBef>
              <a:buNone/>
            </a:pPr>
            <a:r>
              <a:rPr lang="en-US" dirty="0"/>
              <a:t> </a:t>
            </a:r>
            <a:r>
              <a:rPr lang="en-US" dirty="0" smtClean="0"/>
              <a:t>  </a:t>
            </a:r>
            <a:r>
              <a:rPr lang="en-US" dirty="0" smtClean="0"/>
              <a:t>Development Methodology- </a:t>
            </a:r>
            <a:r>
              <a:rPr lang="en-US" dirty="0"/>
              <a:t>- </a:t>
            </a:r>
            <a:r>
              <a:rPr lang="en-US" dirty="0" smtClean="0"/>
              <a:t> </a:t>
            </a:r>
            <a:r>
              <a:rPr lang="en-US" dirty="0"/>
              <a:t>	</a:t>
            </a:r>
            <a:r>
              <a:rPr lang="en-US" dirty="0" smtClean="0"/>
              <a:t>      Agile</a:t>
            </a:r>
            <a:r>
              <a:rPr lang="en-US" dirty="0"/>
              <a:t>( 4/5)</a:t>
            </a:r>
          </a:p>
        </p:txBody>
      </p:sp>
      <p:pic>
        <p:nvPicPr>
          <p:cNvPr id="124" name="Shape 124"/>
          <p:cNvPicPr preferRelativeResize="0"/>
          <p:nvPr/>
        </p:nvPicPr>
        <p:blipFill>
          <a:blip r:embed="rId3">
            <a:alphaModFix/>
          </a:blip>
          <a:stretch>
            <a:fillRect/>
          </a:stretch>
        </p:blipFill>
        <p:spPr>
          <a:xfrm>
            <a:off x="2635575" y="2134062"/>
            <a:ext cx="1248230" cy="808226"/>
          </a:xfrm>
          <a:prstGeom prst="rect">
            <a:avLst/>
          </a:prstGeom>
          <a:noFill/>
          <a:ln>
            <a:noFill/>
          </a:ln>
        </p:spPr>
      </p:pic>
      <p:pic>
        <p:nvPicPr>
          <p:cNvPr id="125" name="Shape 125"/>
          <p:cNvPicPr preferRelativeResize="0"/>
          <p:nvPr/>
        </p:nvPicPr>
        <p:blipFill>
          <a:blip r:embed="rId4">
            <a:alphaModFix/>
          </a:blip>
          <a:stretch>
            <a:fillRect/>
          </a:stretch>
        </p:blipFill>
        <p:spPr>
          <a:xfrm>
            <a:off x="3992938" y="2117763"/>
            <a:ext cx="594260" cy="840814"/>
          </a:xfrm>
          <a:prstGeom prst="rect">
            <a:avLst/>
          </a:prstGeom>
          <a:noFill/>
          <a:ln>
            <a:noFill/>
          </a:ln>
        </p:spPr>
      </p:pic>
      <p:pic>
        <p:nvPicPr>
          <p:cNvPr id="126" name="Shape 126"/>
          <p:cNvPicPr preferRelativeResize="0"/>
          <p:nvPr/>
        </p:nvPicPr>
        <p:blipFill>
          <a:blip r:embed="rId5">
            <a:alphaModFix/>
          </a:blip>
          <a:stretch>
            <a:fillRect/>
          </a:stretch>
        </p:blipFill>
        <p:spPr>
          <a:xfrm>
            <a:off x="6604067" y="2092326"/>
            <a:ext cx="1757578" cy="840825"/>
          </a:xfrm>
          <a:prstGeom prst="rect">
            <a:avLst/>
          </a:prstGeom>
          <a:noFill/>
          <a:ln>
            <a:noFill/>
          </a:ln>
        </p:spPr>
      </p:pic>
      <p:pic>
        <p:nvPicPr>
          <p:cNvPr id="127" name="Shape 127"/>
          <p:cNvPicPr preferRelativeResize="0"/>
          <p:nvPr/>
        </p:nvPicPr>
        <p:blipFill rotWithShape="1">
          <a:blip r:embed="rId6">
            <a:alphaModFix/>
          </a:blip>
          <a:srcRect l="14865" t="7381" r="12226"/>
          <a:stretch/>
        </p:blipFill>
        <p:spPr>
          <a:xfrm>
            <a:off x="3844935" y="3173024"/>
            <a:ext cx="1484525" cy="732307"/>
          </a:xfrm>
          <a:prstGeom prst="rect">
            <a:avLst/>
          </a:prstGeom>
          <a:noFill/>
          <a:ln>
            <a:noFill/>
          </a:ln>
        </p:spPr>
      </p:pic>
      <p:pic>
        <p:nvPicPr>
          <p:cNvPr id="128" name="Shape 128"/>
          <p:cNvPicPr preferRelativeResize="0"/>
          <p:nvPr/>
        </p:nvPicPr>
        <p:blipFill>
          <a:blip r:embed="rId7">
            <a:alphaModFix/>
          </a:blip>
          <a:stretch>
            <a:fillRect/>
          </a:stretch>
        </p:blipFill>
        <p:spPr>
          <a:xfrm>
            <a:off x="6548194" y="3282884"/>
            <a:ext cx="1102533" cy="594500"/>
          </a:xfrm>
          <a:prstGeom prst="rect">
            <a:avLst/>
          </a:prstGeom>
          <a:noFill/>
          <a:ln>
            <a:noFill/>
          </a:ln>
        </p:spPr>
      </p:pic>
      <p:pic>
        <p:nvPicPr>
          <p:cNvPr id="129" name="Shape 129"/>
          <p:cNvPicPr preferRelativeResize="0"/>
          <p:nvPr/>
        </p:nvPicPr>
        <p:blipFill>
          <a:blip r:embed="rId8">
            <a:alphaModFix/>
          </a:blip>
          <a:stretch>
            <a:fillRect/>
          </a:stretch>
        </p:blipFill>
        <p:spPr>
          <a:xfrm>
            <a:off x="4637417" y="2216067"/>
            <a:ext cx="808250" cy="808250"/>
          </a:xfrm>
          <a:prstGeom prst="rect">
            <a:avLst/>
          </a:prstGeom>
          <a:noFill/>
          <a:ln>
            <a:noFill/>
          </a:ln>
        </p:spPr>
      </p:pic>
      <p:pic>
        <p:nvPicPr>
          <p:cNvPr id="130" name="Shape 130"/>
          <p:cNvPicPr preferRelativeResize="0"/>
          <p:nvPr/>
        </p:nvPicPr>
        <p:blipFill>
          <a:blip r:embed="rId9">
            <a:alphaModFix/>
          </a:blip>
          <a:stretch>
            <a:fillRect/>
          </a:stretch>
        </p:blipFill>
        <p:spPr>
          <a:xfrm>
            <a:off x="5445669" y="1979592"/>
            <a:ext cx="1102525" cy="1102525"/>
          </a:xfrm>
          <a:prstGeom prst="rect">
            <a:avLst/>
          </a:prstGeom>
          <a:noFill/>
          <a:ln>
            <a:noFill/>
          </a:ln>
        </p:spPr>
      </p:pic>
      <p:pic>
        <p:nvPicPr>
          <p:cNvPr id="131" name="Shape 131"/>
          <p:cNvPicPr preferRelativeResize="0"/>
          <p:nvPr/>
        </p:nvPicPr>
        <p:blipFill>
          <a:blip r:embed="rId10">
            <a:alphaModFix/>
          </a:blip>
          <a:stretch>
            <a:fillRect/>
          </a:stretch>
        </p:blipFill>
        <p:spPr>
          <a:xfrm>
            <a:off x="4290068" y="4300011"/>
            <a:ext cx="808250" cy="80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wrap="square" lIns="121900" tIns="121900" rIns="121900" bIns="121900" anchor="b" anchorCtr="0">
            <a:noAutofit/>
          </a:bodyPr>
          <a:lstStyle/>
          <a:p>
            <a:pPr marL="0" lvl="0" indent="0">
              <a:spcBef>
                <a:spcPts val="0"/>
              </a:spcBef>
              <a:buNone/>
            </a:pPr>
            <a:r>
              <a:rPr lang="en-US"/>
              <a:t>Challenges</a:t>
            </a:r>
          </a:p>
        </p:txBody>
      </p:sp>
      <p:sp>
        <p:nvSpPr>
          <p:cNvPr id="137" name="Shape 137"/>
          <p:cNvSpPr txBox="1">
            <a:spLocks noGrp="1"/>
          </p:cNvSpPr>
          <p:nvPr>
            <p:ph idx="1"/>
          </p:nvPr>
        </p:nvSpPr>
        <p:spPr>
          <a:prstGeom prst="rect">
            <a:avLst/>
          </a:prstGeom>
        </p:spPr>
        <p:txBody>
          <a:bodyPr wrap="square" lIns="121900" tIns="121900" rIns="121900" bIns="121900" anchor="t" anchorCtr="0">
            <a:noAutofit/>
          </a:bodyPr>
          <a:lstStyle/>
          <a:p>
            <a:pPr marL="457200" lvl="0" indent="-355600" rtl="0">
              <a:spcBef>
                <a:spcPts val="0"/>
              </a:spcBef>
              <a:spcAft>
                <a:spcPts val="0"/>
              </a:spcAft>
              <a:buSzPts val="2000"/>
              <a:buChar char="●"/>
            </a:pPr>
            <a:r>
              <a:rPr lang="en-US"/>
              <a:t>Meeting at consistent times weekly was difficult due to varying schedules.</a:t>
            </a:r>
          </a:p>
          <a:p>
            <a:pPr marL="457200" lvl="0" indent="-355600" rtl="0">
              <a:spcBef>
                <a:spcPts val="0"/>
              </a:spcBef>
              <a:spcAft>
                <a:spcPts val="0"/>
              </a:spcAft>
              <a:buSzPts val="2000"/>
              <a:buChar char="●"/>
            </a:pPr>
            <a:r>
              <a:rPr lang="en-US"/>
              <a:t>PHP</a:t>
            </a:r>
          </a:p>
          <a:p>
            <a:pPr marL="914400" lvl="1" indent="-342900" rtl="0">
              <a:spcBef>
                <a:spcPts val="0"/>
              </a:spcBef>
              <a:spcAft>
                <a:spcPts val="0"/>
              </a:spcAft>
              <a:buSzPts val="1800"/>
              <a:buChar char="○"/>
            </a:pPr>
            <a:r>
              <a:rPr lang="en-US"/>
              <a:t>No experience</a:t>
            </a:r>
          </a:p>
          <a:p>
            <a:pPr marL="914400" lvl="1" indent="-342900" rtl="0">
              <a:spcBef>
                <a:spcPts val="0"/>
              </a:spcBef>
              <a:spcAft>
                <a:spcPts val="0"/>
              </a:spcAft>
              <a:buSzPts val="1800"/>
              <a:buChar char="○"/>
            </a:pPr>
            <a:r>
              <a:rPr lang="en-US"/>
              <a:t>Using in collaboration with javascript and ajax</a:t>
            </a:r>
          </a:p>
          <a:p>
            <a:pPr marL="914400" lvl="1" indent="-342900" rtl="0">
              <a:spcBef>
                <a:spcPts val="0"/>
              </a:spcBef>
              <a:spcAft>
                <a:spcPts val="0"/>
              </a:spcAft>
              <a:buSzPts val="1800"/>
              <a:buChar char="○"/>
            </a:pPr>
            <a:r>
              <a:rPr lang="en-US"/>
              <a:t>Passing multiple variables</a:t>
            </a:r>
          </a:p>
          <a:p>
            <a:pPr marL="457200" lvl="0" indent="-355600" rtl="0">
              <a:spcBef>
                <a:spcPts val="0"/>
              </a:spcBef>
              <a:spcAft>
                <a:spcPts val="0"/>
              </a:spcAft>
              <a:buSzPts val="2000"/>
              <a:buChar char="●"/>
            </a:pPr>
            <a:r>
              <a:rPr lang="en-US"/>
              <a:t>Developing the frontend and backend separately caused problems when integrating.</a:t>
            </a:r>
          </a:p>
          <a:p>
            <a:pPr marL="457200" lvl="0" indent="-355600" rtl="0">
              <a:lnSpc>
                <a:spcPct val="122916"/>
              </a:lnSpc>
              <a:spcBef>
                <a:spcPts val="0"/>
              </a:spcBef>
              <a:spcAft>
                <a:spcPts val="1700"/>
              </a:spcAft>
              <a:buSzPts val="2000"/>
              <a:buChar char="●"/>
            </a:pPr>
            <a:r>
              <a:rPr lang="en-US">
                <a:solidFill>
                  <a:srgbClr val="3B3B3B"/>
                </a:solidFill>
              </a:rPr>
              <a:t>No previous experience in creating a responsive web design.</a:t>
            </a:r>
          </a:p>
        </p:txBody>
      </p:sp>
    </p:spTree>
  </p:cSld>
  <p:clrMapOvr>
    <a:masterClrMapping/>
  </p:clrMapOvr>
</p:sld>
</file>

<file path=ppt/theme/theme1.xml><?xml version="1.0" encoding="utf-8"?>
<a:theme xmlns:a="http://schemas.openxmlformats.org/drawingml/2006/main" name="Retrospect">
  <a:themeElements>
    <a:clrScheme name="Custom 3">
      <a:dk1>
        <a:srgbClr val="000000"/>
      </a:dk1>
      <a:lt1>
        <a:srgbClr val="FFFFFF"/>
      </a:lt1>
      <a:dk2>
        <a:srgbClr val="637052"/>
      </a:dk2>
      <a:lt2>
        <a:srgbClr val="CCDDEA"/>
      </a:lt2>
      <a:accent1>
        <a:srgbClr val="FFB2B0"/>
      </a:accent1>
      <a:accent2>
        <a:srgbClr val="FF7D78"/>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22</TotalTime>
  <Words>242</Words>
  <Application>Microsoft Macintosh PowerPoint</Application>
  <PresentationFormat>Widescreen</PresentationFormat>
  <Paragraphs>44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Lato</vt:lpstr>
      <vt:lpstr>Calibri Light</vt:lpstr>
      <vt:lpstr>Arial</vt:lpstr>
      <vt:lpstr>Calibri</vt:lpstr>
      <vt:lpstr>Comic Sans MS</vt:lpstr>
      <vt:lpstr>Retrospect</vt:lpstr>
      <vt:lpstr>PowerPoint Presentation</vt:lpstr>
      <vt:lpstr>Purpose</vt:lpstr>
      <vt:lpstr>Vision Statement</vt:lpstr>
      <vt:lpstr>Tools/Languages</vt:lpstr>
      <vt:lpstr>Tools/Languages</vt:lpstr>
      <vt:lpstr>Challenges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Underground</dc:title>
  <cp:lastModifiedBy>matt dono</cp:lastModifiedBy>
  <cp:revision>3</cp:revision>
  <dcterms:modified xsi:type="dcterms:W3CDTF">2017-12-13T20:11:02Z</dcterms:modified>
</cp:coreProperties>
</file>