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7" r:id="rId7"/>
    <p:sldId id="268" r:id="rId8"/>
    <p:sldId id="273" r:id="rId9"/>
    <p:sldId id="261" r:id="rId10"/>
    <p:sldId id="270" r:id="rId11"/>
    <p:sldId id="262" r:id="rId12"/>
    <p:sldId id="264" r:id="rId13"/>
    <p:sldId id="269" r:id="rId14"/>
    <p:sldId id="265"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3" d="100"/>
          <a:sy n="103" d="100"/>
        </p:scale>
        <p:origin x="424" y="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3/21/2024</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3/21/2024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3/21/2024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3/21/2024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3/21/2024</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3/21/2024</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C6DA1C-897A-49E7-996C-0991727CE3D8}"/>
              </a:ext>
            </a:extLst>
          </p:cNvPr>
          <p:cNvSpPr>
            <a:spLocks noGrp="1"/>
          </p:cNvSpPr>
          <p:nvPr>
            <p:ph type="ctrTitle"/>
          </p:nvPr>
        </p:nvSpPr>
        <p:spPr>
          <a:xfrm>
            <a:off x="2385527" y="604412"/>
            <a:ext cx="8816579" cy="3406114"/>
          </a:xfrm>
        </p:spPr>
        <p:txBody>
          <a:bodyPr>
            <a:normAutofit fontScale="90000"/>
          </a:bodyPr>
          <a:lstStyle/>
          <a:p>
            <a:r>
              <a:rPr lang="en-US" b="1" dirty="0" smtClean="0"/>
              <a:t>Smar</a:t>
            </a:r>
            <a:r>
              <a:rPr lang="en-US" b="1" dirty="0" smtClean="0"/>
              <a:t>t </a:t>
            </a:r>
            <a:r>
              <a:rPr lang="en-US" b="1" dirty="0" smtClean="0"/>
              <a:t>Elderly </a:t>
            </a:r>
            <a:r>
              <a:rPr lang="en-US" b="1" dirty="0"/>
              <a:t>and Half-Paralyzed People Hand Movement Detection </a:t>
            </a:r>
            <a:r>
              <a:rPr lang="en-US" b="1" dirty="0" smtClean="0"/>
              <a:t>System</a:t>
            </a:r>
            <a:endParaRPr lang="en-US" b="1" dirty="0"/>
          </a:p>
        </p:txBody>
      </p:sp>
      <p:sp>
        <p:nvSpPr>
          <p:cNvPr id="3" name="Subtitle 2">
            <a:extLst>
              <a:ext uri="{FF2B5EF4-FFF2-40B4-BE49-F238E27FC236}">
                <a16:creationId xmlns:a16="http://schemas.microsoft.com/office/drawing/2014/main" xmlns="" id="{017EA2AF-0660-4A21-A35A-5A29E1A50904}"/>
              </a:ext>
            </a:extLst>
          </p:cNvPr>
          <p:cNvSpPr>
            <a:spLocks noGrp="1"/>
          </p:cNvSpPr>
          <p:nvPr>
            <p:ph type="subTitle" idx="1"/>
          </p:nvPr>
        </p:nvSpPr>
        <p:spPr>
          <a:xfrm>
            <a:off x="2493106" y="4010526"/>
            <a:ext cx="8816578" cy="1187116"/>
          </a:xfrm>
        </p:spPr>
        <p:txBody>
          <a:bodyPr>
            <a:normAutofit/>
          </a:bodyPr>
          <a:lstStyle/>
          <a:p>
            <a:r>
              <a:rPr lang="en-US" sz="2400" dirty="0" smtClean="0"/>
              <a:t>Revolutionizing </a:t>
            </a:r>
            <a:r>
              <a:rPr lang="en-US" sz="2400" dirty="0"/>
              <a:t>healthcare</a:t>
            </a:r>
          </a:p>
        </p:txBody>
      </p:sp>
    </p:spTree>
    <p:extLst>
      <p:ext uri="{BB962C8B-B14F-4D97-AF65-F5344CB8AC3E}">
        <p14:creationId xmlns:p14="http://schemas.microsoft.com/office/powerpoint/2010/main" val="3029681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6048E3-4DDA-4450-8E65-F03B549F56B9}"/>
              </a:ext>
            </a:extLst>
          </p:cNvPr>
          <p:cNvSpPr>
            <a:spLocks noGrp="1"/>
          </p:cNvSpPr>
          <p:nvPr>
            <p:ph type="title"/>
          </p:nvPr>
        </p:nvSpPr>
        <p:spPr>
          <a:xfrm>
            <a:off x="1522105" y="667320"/>
            <a:ext cx="8562580" cy="688690"/>
          </a:xfrm>
        </p:spPr>
        <p:txBody>
          <a:bodyPr>
            <a:normAutofit/>
          </a:bodyPr>
          <a:lstStyle/>
          <a:p>
            <a:r>
              <a:rPr lang="en-US" b="1" dirty="0"/>
              <a:t>Block Diagram</a:t>
            </a:r>
          </a:p>
        </p:txBody>
      </p:sp>
      <p:pic>
        <p:nvPicPr>
          <p:cNvPr id="9" name="Picture 8">
            <a:extLst>
              <a:ext uri="{FF2B5EF4-FFF2-40B4-BE49-F238E27FC236}">
                <a16:creationId xmlns:a16="http://schemas.microsoft.com/office/drawing/2014/main" xmlns="" id="{B42C5F7A-9223-4C43-BCD3-0BBDE29C1789}"/>
              </a:ext>
            </a:extLst>
          </p:cNvPr>
          <p:cNvPicPr>
            <a:picLocks noChangeAspect="1"/>
          </p:cNvPicPr>
          <p:nvPr/>
        </p:nvPicPr>
        <p:blipFill>
          <a:blip r:embed="rId2"/>
          <a:stretch>
            <a:fillRect/>
          </a:stretch>
        </p:blipFill>
        <p:spPr>
          <a:xfrm>
            <a:off x="7588794" y="3180680"/>
            <a:ext cx="1201016" cy="993734"/>
          </a:xfrm>
          <a:prstGeom prst="rect">
            <a:avLst/>
          </a:prstGeom>
        </p:spPr>
      </p:pic>
      <p:pic>
        <p:nvPicPr>
          <p:cNvPr id="10" name="Picture 9">
            <a:extLst>
              <a:ext uri="{FF2B5EF4-FFF2-40B4-BE49-F238E27FC236}">
                <a16:creationId xmlns:a16="http://schemas.microsoft.com/office/drawing/2014/main" xmlns="" id="{636F68E9-B0B8-4988-BAAE-A86856691C44}"/>
              </a:ext>
            </a:extLst>
          </p:cNvPr>
          <p:cNvPicPr>
            <a:picLocks noChangeAspect="1"/>
          </p:cNvPicPr>
          <p:nvPr/>
        </p:nvPicPr>
        <p:blipFill>
          <a:blip r:embed="rId2"/>
          <a:stretch>
            <a:fillRect/>
          </a:stretch>
        </p:blipFill>
        <p:spPr>
          <a:xfrm>
            <a:off x="9895899" y="3194586"/>
            <a:ext cx="1201016" cy="993734"/>
          </a:xfrm>
          <a:prstGeom prst="rect">
            <a:avLst/>
          </a:prstGeom>
        </p:spPr>
      </p:pic>
      <p:sp>
        <p:nvSpPr>
          <p:cNvPr id="3" name="Text Placeholder 2">
            <a:extLst>
              <a:ext uri="{FF2B5EF4-FFF2-40B4-BE49-F238E27FC236}">
                <a16:creationId xmlns:a16="http://schemas.microsoft.com/office/drawing/2014/main" xmlns="" id="{E2F68F07-090D-4319-B6C2-C63A46353A7C}"/>
              </a:ext>
            </a:extLst>
          </p:cNvPr>
          <p:cNvSpPr>
            <a:spLocks noGrp="1"/>
          </p:cNvSpPr>
          <p:nvPr>
            <p:ph type="body" idx="1"/>
          </p:nvPr>
        </p:nvSpPr>
        <p:spPr>
          <a:xfrm>
            <a:off x="1534695" y="1555827"/>
            <a:ext cx="8549990" cy="4243440"/>
          </a:xfrm>
        </p:spPr>
        <p:txBody>
          <a:bodyPr/>
          <a:lstStyle/>
          <a:p>
            <a:endParaRPr lang="en-US" dirty="0"/>
          </a:p>
          <a:p>
            <a:endParaRPr lang="en-US" dirty="0"/>
          </a:p>
        </p:txBody>
      </p:sp>
      <p:sp>
        <p:nvSpPr>
          <p:cNvPr id="4" name="Rectangle: Rounded Corners 3">
            <a:extLst>
              <a:ext uri="{FF2B5EF4-FFF2-40B4-BE49-F238E27FC236}">
                <a16:creationId xmlns:a16="http://schemas.microsoft.com/office/drawing/2014/main" xmlns="" id="{B598953D-B6A1-4246-ABF6-A54B57D526FB}"/>
              </a:ext>
            </a:extLst>
          </p:cNvPr>
          <p:cNvSpPr/>
          <p:nvPr/>
        </p:nvSpPr>
        <p:spPr>
          <a:xfrm>
            <a:off x="4007223" y="1776133"/>
            <a:ext cx="2330824" cy="231199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Arduino</a:t>
            </a:r>
          </a:p>
          <a:p>
            <a:pPr algn="ctr"/>
            <a:r>
              <a:rPr lang="en-US" sz="3600" b="1" dirty="0">
                <a:solidFill>
                  <a:schemeClr val="tx1"/>
                </a:solidFill>
              </a:rPr>
              <a:t>Uno R3</a:t>
            </a:r>
          </a:p>
        </p:txBody>
      </p:sp>
      <p:sp>
        <p:nvSpPr>
          <p:cNvPr id="5" name="Arrow: Right 4">
            <a:extLst>
              <a:ext uri="{FF2B5EF4-FFF2-40B4-BE49-F238E27FC236}">
                <a16:creationId xmlns:a16="http://schemas.microsoft.com/office/drawing/2014/main" xmlns="" id="{971A6D07-AE6D-4581-BB6B-896338AC6EDA}"/>
              </a:ext>
            </a:extLst>
          </p:cNvPr>
          <p:cNvSpPr/>
          <p:nvPr/>
        </p:nvSpPr>
        <p:spPr>
          <a:xfrm>
            <a:off x="3116543" y="2170185"/>
            <a:ext cx="717176" cy="551329"/>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xmlns="" id="{05990307-BFF5-4007-8D3C-04659419672D}"/>
              </a:ext>
            </a:extLst>
          </p:cNvPr>
          <p:cNvSpPr/>
          <p:nvPr/>
        </p:nvSpPr>
        <p:spPr>
          <a:xfrm>
            <a:off x="6558931" y="2119257"/>
            <a:ext cx="824753" cy="546847"/>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xmlns="" id="{5BFEC102-F906-4627-A352-1B5E2601BF45}"/>
              </a:ext>
            </a:extLst>
          </p:cNvPr>
          <p:cNvSpPr/>
          <p:nvPr/>
        </p:nvSpPr>
        <p:spPr>
          <a:xfrm>
            <a:off x="7588794" y="1904452"/>
            <a:ext cx="1183342" cy="97804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LCD Display</a:t>
            </a:r>
          </a:p>
        </p:txBody>
      </p:sp>
      <p:sp>
        <p:nvSpPr>
          <p:cNvPr id="14" name="Rectangle: Rounded Corners 13">
            <a:extLst>
              <a:ext uri="{FF2B5EF4-FFF2-40B4-BE49-F238E27FC236}">
                <a16:creationId xmlns:a16="http://schemas.microsoft.com/office/drawing/2014/main" xmlns="" id="{C473206D-9615-48CF-A1EC-68230A5440A8}"/>
              </a:ext>
            </a:extLst>
          </p:cNvPr>
          <p:cNvSpPr/>
          <p:nvPr/>
        </p:nvSpPr>
        <p:spPr>
          <a:xfrm>
            <a:off x="1587194" y="1776133"/>
            <a:ext cx="1389530" cy="125057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Flex Sensor</a:t>
            </a:r>
          </a:p>
        </p:txBody>
      </p:sp>
      <p:sp>
        <p:nvSpPr>
          <p:cNvPr id="15" name="Arrow: Down 14">
            <a:extLst>
              <a:ext uri="{FF2B5EF4-FFF2-40B4-BE49-F238E27FC236}">
                <a16:creationId xmlns:a16="http://schemas.microsoft.com/office/drawing/2014/main" xmlns="" id="{431257E8-762D-4260-B315-024A465816C8}"/>
              </a:ext>
            </a:extLst>
          </p:cNvPr>
          <p:cNvSpPr/>
          <p:nvPr/>
        </p:nvSpPr>
        <p:spPr>
          <a:xfrm rot="10800000">
            <a:off x="4885764" y="4255445"/>
            <a:ext cx="573741" cy="645885"/>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6F51EB99-C6D6-4E14-A2DB-A297EB7A1758}"/>
              </a:ext>
            </a:extLst>
          </p:cNvPr>
          <p:cNvSpPr/>
          <p:nvPr/>
        </p:nvSpPr>
        <p:spPr>
          <a:xfrm>
            <a:off x="4231341" y="5068644"/>
            <a:ext cx="1864659" cy="64588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12V DC Power Supply</a:t>
            </a:r>
          </a:p>
        </p:txBody>
      </p:sp>
      <p:pic>
        <p:nvPicPr>
          <p:cNvPr id="17" name="Picture 16">
            <a:extLst>
              <a:ext uri="{FF2B5EF4-FFF2-40B4-BE49-F238E27FC236}">
                <a16:creationId xmlns:a16="http://schemas.microsoft.com/office/drawing/2014/main" xmlns="" id="{6F38AB8A-22B4-43F6-9F17-C95D49A251C5}"/>
              </a:ext>
            </a:extLst>
          </p:cNvPr>
          <p:cNvPicPr>
            <a:picLocks noChangeAspect="1"/>
          </p:cNvPicPr>
          <p:nvPr/>
        </p:nvPicPr>
        <p:blipFill>
          <a:blip r:embed="rId3"/>
          <a:stretch>
            <a:fillRect/>
          </a:stretch>
        </p:blipFill>
        <p:spPr>
          <a:xfrm>
            <a:off x="6558931" y="3339812"/>
            <a:ext cx="847417" cy="603556"/>
          </a:xfrm>
          <a:prstGeom prst="rect">
            <a:avLst/>
          </a:prstGeom>
        </p:spPr>
      </p:pic>
      <p:pic>
        <p:nvPicPr>
          <p:cNvPr id="18" name="Picture 17">
            <a:extLst>
              <a:ext uri="{FF2B5EF4-FFF2-40B4-BE49-F238E27FC236}">
                <a16:creationId xmlns:a16="http://schemas.microsoft.com/office/drawing/2014/main" xmlns="" id="{21E352ED-0B72-4C12-B2F9-D8C700B66A45}"/>
              </a:ext>
            </a:extLst>
          </p:cNvPr>
          <p:cNvPicPr>
            <a:picLocks noChangeAspect="1"/>
          </p:cNvPicPr>
          <p:nvPr/>
        </p:nvPicPr>
        <p:blipFill>
          <a:blip r:embed="rId3"/>
          <a:stretch>
            <a:fillRect/>
          </a:stretch>
        </p:blipFill>
        <p:spPr>
          <a:xfrm>
            <a:off x="8943479" y="3339812"/>
            <a:ext cx="847417" cy="603556"/>
          </a:xfrm>
          <a:prstGeom prst="rect">
            <a:avLst/>
          </a:prstGeom>
        </p:spPr>
      </p:pic>
      <p:sp>
        <p:nvSpPr>
          <p:cNvPr id="19" name="Rectangle 18">
            <a:extLst>
              <a:ext uri="{FF2B5EF4-FFF2-40B4-BE49-F238E27FC236}">
                <a16:creationId xmlns:a16="http://schemas.microsoft.com/office/drawing/2014/main" xmlns="" id="{D10E1281-B8A6-4AB0-8327-4F50088ABF22}"/>
              </a:ext>
            </a:extLst>
          </p:cNvPr>
          <p:cNvSpPr/>
          <p:nvPr/>
        </p:nvSpPr>
        <p:spPr>
          <a:xfrm>
            <a:off x="7489177" y="3403236"/>
            <a:ext cx="1494993" cy="646331"/>
          </a:xfrm>
          <a:prstGeom prst="rect">
            <a:avLst/>
          </a:prstGeom>
        </p:spPr>
        <p:txBody>
          <a:bodyPr wrap="square">
            <a:spAutoFit/>
          </a:bodyPr>
          <a:lstStyle/>
          <a:p>
            <a:pPr algn="ctr"/>
            <a:r>
              <a:rPr lang="en-US" b="1" dirty="0" err="1"/>
              <a:t>WiFi</a:t>
            </a:r>
            <a:endParaRPr lang="en-US" b="1" dirty="0"/>
          </a:p>
          <a:p>
            <a:pPr algn="ctr"/>
            <a:r>
              <a:rPr lang="en-US" b="1" dirty="0"/>
              <a:t>Module</a:t>
            </a:r>
          </a:p>
        </p:txBody>
      </p:sp>
      <p:sp>
        <p:nvSpPr>
          <p:cNvPr id="20" name="Rectangle 19">
            <a:extLst>
              <a:ext uri="{FF2B5EF4-FFF2-40B4-BE49-F238E27FC236}">
                <a16:creationId xmlns:a16="http://schemas.microsoft.com/office/drawing/2014/main" xmlns="" id="{6C721D0A-C0EF-46BA-9FFF-F7A79F1F94D1}"/>
              </a:ext>
            </a:extLst>
          </p:cNvPr>
          <p:cNvSpPr/>
          <p:nvPr/>
        </p:nvSpPr>
        <p:spPr>
          <a:xfrm>
            <a:off x="10062048" y="3403236"/>
            <a:ext cx="1011815" cy="646331"/>
          </a:xfrm>
          <a:prstGeom prst="rect">
            <a:avLst/>
          </a:prstGeom>
        </p:spPr>
        <p:txBody>
          <a:bodyPr wrap="none">
            <a:spAutoFit/>
          </a:bodyPr>
          <a:lstStyle/>
          <a:p>
            <a:r>
              <a:rPr lang="en-US" b="1" dirty="0"/>
              <a:t>Mobile </a:t>
            </a:r>
          </a:p>
          <a:p>
            <a:r>
              <a:rPr lang="en-US" b="1" dirty="0"/>
              <a:t> phone</a:t>
            </a:r>
          </a:p>
        </p:txBody>
      </p:sp>
      <p:sp>
        <p:nvSpPr>
          <p:cNvPr id="8" name="Rounded Rectangle 7"/>
          <p:cNvSpPr/>
          <p:nvPr/>
        </p:nvSpPr>
        <p:spPr>
          <a:xfrm>
            <a:off x="1621912" y="3247016"/>
            <a:ext cx="1312185" cy="102867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1646554" y="3517996"/>
            <a:ext cx="1497532" cy="646331"/>
          </a:xfrm>
          <a:prstGeom prst="rect">
            <a:avLst/>
          </a:prstGeom>
          <a:noFill/>
        </p:spPr>
        <p:txBody>
          <a:bodyPr wrap="square" rtlCol="0">
            <a:spAutoFit/>
          </a:bodyPr>
          <a:lstStyle/>
          <a:p>
            <a:r>
              <a:rPr lang="en-US" b="1" dirty="0" smtClean="0"/>
              <a:t>Gyro MPU 6050</a:t>
            </a:r>
            <a:endParaRPr lang="en-US" b="1" dirty="0"/>
          </a:p>
        </p:txBody>
      </p:sp>
      <p:sp>
        <p:nvSpPr>
          <p:cNvPr id="12" name="Right Arrow 11"/>
          <p:cNvSpPr/>
          <p:nvPr/>
        </p:nvSpPr>
        <p:spPr>
          <a:xfrm>
            <a:off x="3116543" y="3351612"/>
            <a:ext cx="717176" cy="459079"/>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7528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F0A48E-69A9-4D57-8BFD-A73897424FA6}"/>
              </a:ext>
            </a:extLst>
          </p:cNvPr>
          <p:cNvSpPr>
            <a:spLocks noGrp="1"/>
          </p:cNvSpPr>
          <p:nvPr>
            <p:ph type="title"/>
          </p:nvPr>
        </p:nvSpPr>
        <p:spPr>
          <a:xfrm>
            <a:off x="1445166" y="743200"/>
            <a:ext cx="8562580" cy="1148353"/>
          </a:xfrm>
        </p:spPr>
        <p:txBody>
          <a:bodyPr>
            <a:normAutofit fontScale="90000"/>
          </a:bodyPr>
          <a:lstStyle/>
          <a:p>
            <a:r>
              <a:rPr lang="en-US" b="1" dirty="0"/>
              <a:t>Main Components List</a:t>
            </a:r>
            <a:br>
              <a:rPr lang="en-US" b="1" dirty="0"/>
            </a:br>
            <a:r>
              <a:rPr lang="en-US" sz="2400" dirty="0"/>
              <a:t>Components will be purchased from Robo doc/Tech shop</a:t>
            </a:r>
            <a:br>
              <a:rPr lang="en-US" sz="2400" dirty="0"/>
            </a:br>
            <a:r>
              <a:rPr lang="en-US" sz="2400" dirty="0"/>
              <a:t>(Total </a:t>
            </a:r>
            <a:r>
              <a:rPr lang="en-US" sz="2400" dirty="0" smtClean="0"/>
              <a:t>cost=4082tk</a:t>
            </a:r>
            <a:r>
              <a:rPr lang="en-US" sz="2400" dirty="0"/>
              <a:t>)</a:t>
            </a:r>
          </a:p>
        </p:txBody>
      </p:sp>
      <p:sp>
        <p:nvSpPr>
          <p:cNvPr id="7" name="Text Placeholder 6">
            <a:extLst>
              <a:ext uri="{FF2B5EF4-FFF2-40B4-BE49-F238E27FC236}">
                <a16:creationId xmlns:a16="http://schemas.microsoft.com/office/drawing/2014/main" xmlns="" id="{047ED4D0-33A0-45F9-B7E9-CA7290969484}"/>
              </a:ext>
            </a:extLst>
          </p:cNvPr>
          <p:cNvSpPr>
            <a:spLocks noGrp="1"/>
          </p:cNvSpPr>
          <p:nvPr>
            <p:ph type="body" idx="1"/>
          </p:nvPr>
        </p:nvSpPr>
        <p:spPr>
          <a:xfrm>
            <a:off x="1457756" y="2030547"/>
            <a:ext cx="8549990" cy="2828324"/>
          </a:xfrm>
        </p:spPr>
        <p:txBody>
          <a:bodyPr numCol="2">
            <a:normAutofit/>
          </a:bodyPr>
          <a:lstStyle/>
          <a:p>
            <a:pPr marL="285750" indent="-285750">
              <a:buFont typeface="Arial" panose="020B0604020202020204" pitchFamily="34" charset="0"/>
              <a:buChar char="•"/>
            </a:pPr>
            <a:r>
              <a:rPr lang="en-US" dirty="0"/>
              <a:t>Breadboard (160*2=320tk)</a:t>
            </a:r>
          </a:p>
          <a:p>
            <a:pPr marL="285750" indent="-285750">
              <a:buFont typeface="Arial" panose="020B0604020202020204" pitchFamily="34" charset="0"/>
              <a:buChar char="•"/>
            </a:pPr>
            <a:r>
              <a:rPr lang="en-US" dirty="0"/>
              <a:t>Wires(207tk)</a:t>
            </a:r>
          </a:p>
          <a:p>
            <a:pPr marL="285750" indent="-285750">
              <a:buFont typeface="Arial" panose="020B0604020202020204" pitchFamily="34" charset="0"/>
              <a:buChar char="•"/>
            </a:pPr>
            <a:r>
              <a:rPr lang="en-US" dirty="0"/>
              <a:t>Flex sensor(1475tk)</a:t>
            </a:r>
          </a:p>
          <a:p>
            <a:pPr marL="285750" indent="-285750">
              <a:buFont typeface="Arial" panose="020B0604020202020204" pitchFamily="34" charset="0"/>
              <a:buChar char="•"/>
            </a:pPr>
            <a:r>
              <a:rPr lang="en-US" dirty="0"/>
              <a:t>Arduino Uno R3(1050tk)</a:t>
            </a:r>
          </a:p>
          <a:p>
            <a:pPr marL="285750" indent="-285750">
              <a:buFont typeface="Arial" panose="020B0604020202020204" pitchFamily="34" charset="0"/>
              <a:buChar char="•"/>
            </a:pPr>
            <a:r>
              <a:rPr lang="en-US" dirty="0"/>
              <a:t>LCD Display(275tk)</a:t>
            </a:r>
          </a:p>
          <a:p>
            <a:pPr marL="285750" indent="-285750">
              <a:buFont typeface="Arial" panose="020B0604020202020204" pitchFamily="34" charset="0"/>
              <a:buChar char="•"/>
            </a:pPr>
            <a:r>
              <a:rPr lang="en-US" dirty="0" err="1"/>
              <a:t>WiFi</a:t>
            </a:r>
            <a:r>
              <a:rPr lang="en-US" dirty="0"/>
              <a:t> module(325tk)</a:t>
            </a:r>
          </a:p>
          <a:p>
            <a:pPr marL="285750" indent="-285750">
              <a:buFont typeface="Arial" panose="020B0604020202020204" pitchFamily="34" charset="0"/>
              <a:buChar char="•"/>
            </a:pPr>
            <a:r>
              <a:rPr lang="en-US" dirty="0"/>
              <a:t>DC Power Supply(200tk</a:t>
            </a:r>
            <a:r>
              <a:rPr lang="en-US" dirty="0" smtClean="0"/>
              <a:t>)</a:t>
            </a:r>
          </a:p>
          <a:p>
            <a:pPr marL="285750" indent="-285750">
              <a:buFont typeface="Arial" panose="020B0604020202020204" pitchFamily="34" charset="0"/>
              <a:buChar char="•"/>
            </a:pPr>
            <a:r>
              <a:rPr lang="en-US" dirty="0" smtClean="0"/>
              <a:t> Gyro MPU6050 (230tk)</a:t>
            </a:r>
          </a:p>
          <a:p>
            <a:pPr marL="285750" indent="-285750">
              <a:buFont typeface="Arial" panose="020B0604020202020204" pitchFamily="34" charset="0"/>
              <a:buChar char="•"/>
            </a:pPr>
            <a:r>
              <a:rPr lang="en-US" dirty="0" smtClean="0"/>
              <a:t>Smart Gloves </a:t>
            </a:r>
            <a:endParaRPr lang="en-US" dirty="0"/>
          </a:p>
          <a:p>
            <a:pPr marL="285750" indent="-285750">
              <a:buFont typeface="Arial" panose="020B0604020202020204" pitchFamily="34" charset="0"/>
              <a:buChar char="•"/>
            </a:pPr>
            <a:r>
              <a:rPr lang="en-US" dirty="0"/>
              <a:t>Mobile Phone</a:t>
            </a:r>
          </a:p>
          <a:p>
            <a:pPr marL="285750" indent="-285750">
              <a:buFont typeface="Arial" panose="020B0604020202020204" pitchFamily="34" charset="0"/>
              <a:buChar char="•"/>
            </a:pPr>
            <a:endParaRPr lang="en-US" dirty="0"/>
          </a:p>
        </p:txBody>
      </p:sp>
      <p:sp>
        <p:nvSpPr>
          <p:cNvPr id="3" name="TextBox 2"/>
          <p:cNvSpPr txBox="1"/>
          <p:nvPr/>
        </p:nvSpPr>
        <p:spPr>
          <a:xfrm>
            <a:off x="7600426" y="5486400"/>
            <a:ext cx="4395831" cy="584775"/>
          </a:xfrm>
          <a:prstGeom prst="rect">
            <a:avLst/>
          </a:prstGeom>
          <a:noFill/>
        </p:spPr>
        <p:txBody>
          <a:bodyPr wrap="square" rtlCol="0">
            <a:spAutoFit/>
          </a:bodyPr>
          <a:lstStyle/>
          <a:p>
            <a:r>
              <a:rPr lang="en-US" sz="1600" i="1" u="sng" dirty="0" smtClean="0"/>
              <a:t>Some components might be added later as per the requirements. </a:t>
            </a:r>
            <a:endParaRPr lang="en-US" sz="1600" i="1" u="sng" dirty="0"/>
          </a:p>
        </p:txBody>
      </p:sp>
    </p:spTree>
    <p:extLst>
      <p:ext uri="{BB962C8B-B14F-4D97-AF65-F5344CB8AC3E}">
        <p14:creationId xmlns:p14="http://schemas.microsoft.com/office/powerpoint/2010/main" val="1031047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2F3C48-8117-42E1-AB90-D3740CC3C13A}"/>
              </a:ext>
            </a:extLst>
          </p:cNvPr>
          <p:cNvSpPr>
            <a:spLocks noGrp="1"/>
          </p:cNvSpPr>
          <p:nvPr>
            <p:ph type="title"/>
          </p:nvPr>
        </p:nvSpPr>
        <p:spPr>
          <a:xfrm>
            <a:off x="1522105" y="733284"/>
            <a:ext cx="8562580" cy="1012929"/>
          </a:xfrm>
        </p:spPr>
        <p:txBody>
          <a:bodyPr>
            <a:normAutofit fontScale="90000"/>
          </a:bodyPr>
          <a:lstStyle/>
          <a:p>
            <a:r>
              <a:rPr lang="en-US" dirty="0"/>
              <a:t>Proposed Timeline</a:t>
            </a:r>
            <a:br>
              <a:rPr lang="en-US" dirty="0"/>
            </a:br>
            <a:endParaRPr lang="en-US" dirty="0"/>
          </a:p>
        </p:txBody>
      </p:sp>
      <p:sp>
        <p:nvSpPr>
          <p:cNvPr id="3" name="Text Placeholder 2">
            <a:extLst>
              <a:ext uri="{FF2B5EF4-FFF2-40B4-BE49-F238E27FC236}">
                <a16:creationId xmlns:a16="http://schemas.microsoft.com/office/drawing/2014/main" xmlns="" id="{A238BEB2-C7F8-451D-A61B-1411C5A315D4}"/>
              </a:ext>
            </a:extLst>
          </p:cNvPr>
          <p:cNvSpPr>
            <a:spLocks noGrp="1"/>
          </p:cNvSpPr>
          <p:nvPr>
            <p:ph type="body" idx="1"/>
          </p:nvPr>
        </p:nvSpPr>
        <p:spPr>
          <a:xfrm>
            <a:off x="1534695" y="1371601"/>
            <a:ext cx="8549990" cy="3447524"/>
          </a:xfrm>
        </p:spPr>
        <p:txBody>
          <a:bodyPr/>
          <a:lstStyle/>
          <a:p>
            <a:endParaRPr lang="en-US" dirty="0"/>
          </a:p>
        </p:txBody>
      </p:sp>
      <p:sp>
        <p:nvSpPr>
          <p:cNvPr id="4" name="Rectangle: Rounded Corners 3">
            <a:extLst>
              <a:ext uri="{FF2B5EF4-FFF2-40B4-BE49-F238E27FC236}">
                <a16:creationId xmlns:a16="http://schemas.microsoft.com/office/drawing/2014/main" xmlns="" id="{D869A514-702D-499D-8459-6BAFF397DA32}"/>
              </a:ext>
            </a:extLst>
          </p:cNvPr>
          <p:cNvSpPr/>
          <p:nvPr/>
        </p:nvSpPr>
        <p:spPr>
          <a:xfrm>
            <a:off x="1631576" y="1501630"/>
            <a:ext cx="1891553" cy="1115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Week 1-2</a:t>
            </a:r>
          </a:p>
          <a:p>
            <a:pPr algn="ctr"/>
            <a:r>
              <a:rPr lang="en-US" dirty="0"/>
              <a:t>Project proposal</a:t>
            </a:r>
          </a:p>
        </p:txBody>
      </p:sp>
      <p:sp>
        <p:nvSpPr>
          <p:cNvPr id="5" name="Rectangle: Rounded Corners 4">
            <a:extLst>
              <a:ext uri="{FF2B5EF4-FFF2-40B4-BE49-F238E27FC236}">
                <a16:creationId xmlns:a16="http://schemas.microsoft.com/office/drawing/2014/main" xmlns="" id="{E007824B-9E90-4B17-944D-00E31F49FADC}"/>
              </a:ext>
            </a:extLst>
          </p:cNvPr>
          <p:cNvSpPr/>
          <p:nvPr/>
        </p:nvSpPr>
        <p:spPr>
          <a:xfrm>
            <a:off x="3827929" y="1501630"/>
            <a:ext cx="1891553" cy="1115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Week 3-5</a:t>
            </a:r>
          </a:p>
          <a:p>
            <a:pPr algn="ctr"/>
            <a:r>
              <a:rPr lang="en-US" dirty="0"/>
              <a:t>Component purchase</a:t>
            </a:r>
          </a:p>
        </p:txBody>
      </p:sp>
      <p:sp>
        <p:nvSpPr>
          <p:cNvPr id="6" name="Rectangle: Rounded Corners 5">
            <a:extLst>
              <a:ext uri="{FF2B5EF4-FFF2-40B4-BE49-F238E27FC236}">
                <a16:creationId xmlns:a16="http://schemas.microsoft.com/office/drawing/2014/main" xmlns="" id="{B2859445-3EC8-4A06-A5DE-053ED79B8816}"/>
              </a:ext>
            </a:extLst>
          </p:cNvPr>
          <p:cNvSpPr/>
          <p:nvPr/>
        </p:nvSpPr>
        <p:spPr>
          <a:xfrm>
            <a:off x="6096000" y="1501630"/>
            <a:ext cx="1932264" cy="1115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Week 6-8</a:t>
            </a:r>
          </a:p>
          <a:p>
            <a:pPr algn="ctr"/>
            <a:r>
              <a:rPr lang="en-US" dirty="0"/>
              <a:t>System </a:t>
            </a:r>
            <a:r>
              <a:rPr lang="en-US" dirty="0" smtClean="0"/>
              <a:t>Implementation</a:t>
            </a:r>
            <a:endParaRPr lang="en-US" dirty="0"/>
          </a:p>
        </p:txBody>
      </p:sp>
      <p:sp>
        <p:nvSpPr>
          <p:cNvPr id="7" name="Rectangle: Rounded Corners 6">
            <a:extLst>
              <a:ext uri="{FF2B5EF4-FFF2-40B4-BE49-F238E27FC236}">
                <a16:creationId xmlns:a16="http://schemas.microsoft.com/office/drawing/2014/main" xmlns="" id="{BB157475-98AC-4695-A913-DE86ED431B55}"/>
              </a:ext>
            </a:extLst>
          </p:cNvPr>
          <p:cNvSpPr/>
          <p:nvPr/>
        </p:nvSpPr>
        <p:spPr>
          <a:xfrm>
            <a:off x="8283389" y="1501630"/>
            <a:ext cx="1810871" cy="1115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Week 9-10</a:t>
            </a:r>
          </a:p>
          <a:p>
            <a:pPr algn="ctr"/>
            <a:r>
              <a:rPr lang="en-US" dirty="0"/>
              <a:t>Connect Model</a:t>
            </a:r>
          </a:p>
        </p:txBody>
      </p:sp>
      <p:sp>
        <p:nvSpPr>
          <p:cNvPr id="8" name="Rectangle: Rounded Corners 7">
            <a:extLst>
              <a:ext uri="{FF2B5EF4-FFF2-40B4-BE49-F238E27FC236}">
                <a16:creationId xmlns:a16="http://schemas.microsoft.com/office/drawing/2014/main" xmlns="" id="{3050A794-D42F-467E-B76D-801F81D11F17}"/>
              </a:ext>
            </a:extLst>
          </p:cNvPr>
          <p:cNvSpPr/>
          <p:nvPr/>
        </p:nvSpPr>
        <p:spPr>
          <a:xfrm>
            <a:off x="1694329" y="3146612"/>
            <a:ext cx="1828800" cy="1012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Week 11-12</a:t>
            </a:r>
          </a:p>
          <a:p>
            <a:pPr algn="ctr"/>
            <a:r>
              <a:rPr lang="en-US" dirty="0"/>
              <a:t> Test Model</a:t>
            </a:r>
          </a:p>
        </p:txBody>
      </p:sp>
      <p:sp>
        <p:nvSpPr>
          <p:cNvPr id="9" name="Rectangle: Rounded Corners 8">
            <a:extLst>
              <a:ext uri="{FF2B5EF4-FFF2-40B4-BE49-F238E27FC236}">
                <a16:creationId xmlns:a16="http://schemas.microsoft.com/office/drawing/2014/main" xmlns="" id="{3657E9CB-EF90-4831-9424-C254771139CD}"/>
              </a:ext>
            </a:extLst>
          </p:cNvPr>
          <p:cNvSpPr/>
          <p:nvPr/>
        </p:nvSpPr>
        <p:spPr>
          <a:xfrm>
            <a:off x="3935506" y="3146612"/>
            <a:ext cx="1783976" cy="1012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Week 13</a:t>
            </a:r>
          </a:p>
          <a:p>
            <a:pPr algn="ctr"/>
            <a:r>
              <a:rPr lang="en-US" dirty="0"/>
              <a:t>Report </a:t>
            </a:r>
            <a:r>
              <a:rPr lang="en-US" dirty="0" smtClean="0"/>
              <a:t>Writing</a:t>
            </a:r>
            <a:endParaRPr lang="en-US" dirty="0"/>
          </a:p>
        </p:txBody>
      </p:sp>
    </p:spTree>
    <p:extLst>
      <p:ext uri="{BB962C8B-B14F-4D97-AF65-F5344CB8AC3E}">
        <p14:creationId xmlns:p14="http://schemas.microsoft.com/office/powerpoint/2010/main" val="466522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13C35C-D936-4C21-97A2-D8F464F45725}"/>
              </a:ext>
            </a:extLst>
          </p:cNvPr>
          <p:cNvSpPr>
            <a:spLocks noGrp="1"/>
          </p:cNvSpPr>
          <p:nvPr>
            <p:ph type="title"/>
          </p:nvPr>
        </p:nvSpPr>
        <p:spPr>
          <a:xfrm>
            <a:off x="1522105" y="850694"/>
            <a:ext cx="8562580" cy="1291871"/>
          </a:xfrm>
        </p:spPr>
        <p:txBody>
          <a:bodyPr>
            <a:normAutofit/>
          </a:bodyPr>
          <a:lstStyle/>
          <a:p>
            <a:r>
              <a:rPr lang="en-US" sz="6000" b="1" dirty="0"/>
              <a:t>Limitations</a:t>
            </a:r>
          </a:p>
        </p:txBody>
      </p:sp>
      <p:sp>
        <p:nvSpPr>
          <p:cNvPr id="3" name="Text Placeholder 2">
            <a:extLst>
              <a:ext uri="{FF2B5EF4-FFF2-40B4-BE49-F238E27FC236}">
                <a16:creationId xmlns:a16="http://schemas.microsoft.com/office/drawing/2014/main" xmlns="" id="{79FFE263-E7B7-48B9-9CE3-931231DF92F1}"/>
              </a:ext>
            </a:extLst>
          </p:cNvPr>
          <p:cNvSpPr>
            <a:spLocks noGrp="1"/>
          </p:cNvSpPr>
          <p:nvPr>
            <p:ph type="body" idx="1"/>
          </p:nvPr>
        </p:nvSpPr>
        <p:spPr>
          <a:xfrm>
            <a:off x="1534695" y="2142565"/>
            <a:ext cx="8549990" cy="2676559"/>
          </a:xfrm>
        </p:spPr>
        <p:txBody>
          <a:bodyPr/>
          <a:lstStyle/>
          <a:p>
            <a:pPr marL="285750" indent="-285750">
              <a:buFont typeface="Wingdings" panose="05000000000000000000" pitchFamily="2" charset="2"/>
              <a:buChar char="Ø"/>
            </a:pPr>
            <a:r>
              <a:rPr lang="en-US" sz="2800" dirty="0"/>
              <a:t>We are unable to help the Fully disabled/Paralyzed people.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75975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7FBD9E-9368-47CA-8A9A-CD0397D390EC}"/>
              </a:ext>
            </a:extLst>
          </p:cNvPr>
          <p:cNvSpPr>
            <a:spLocks noGrp="1"/>
          </p:cNvSpPr>
          <p:nvPr>
            <p:ph type="title"/>
          </p:nvPr>
        </p:nvSpPr>
        <p:spPr>
          <a:xfrm>
            <a:off x="1547403" y="850694"/>
            <a:ext cx="8562580" cy="789846"/>
          </a:xfrm>
        </p:spPr>
        <p:txBody>
          <a:bodyPr/>
          <a:lstStyle/>
          <a:p>
            <a:r>
              <a:rPr lang="en-US" b="1" dirty="0"/>
              <a:t>CONCLUSION</a:t>
            </a:r>
          </a:p>
        </p:txBody>
      </p:sp>
      <p:sp>
        <p:nvSpPr>
          <p:cNvPr id="3" name="Text Placeholder 2">
            <a:extLst>
              <a:ext uri="{FF2B5EF4-FFF2-40B4-BE49-F238E27FC236}">
                <a16:creationId xmlns:a16="http://schemas.microsoft.com/office/drawing/2014/main" xmlns="" id="{2FE040FF-5005-4C31-B4B4-5C3134C3ECF8}"/>
              </a:ext>
            </a:extLst>
          </p:cNvPr>
          <p:cNvSpPr>
            <a:spLocks noGrp="1"/>
          </p:cNvSpPr>
          <p:nvPr>
            <p:ph type="body" idx="1"/>
          </p:nvPr>
        </p:nvSpPr>
        <p:spPr>
          <a:xfrm>
            <a:off x="1559993" y="1735348"/>
            <a:ext cx="8549990" cy="2513923"/>
          </a:xfrm>
        </p:spPr>
        <p:txBody>
          <a:bodyPr>
            <a:normAutofit fontScale="62500" lnSpcReduction="20000"/>
          </a:bodyPr>
          <a:lstStyle/>
          <a:p>
            <a:pPr marL="285750" indent="-285750">
              <a:buFont typeface="Arial" panose="020B0604020202020204" pitchFamily="34" charset="0"/>
              <a:buChar char="•"/>
            </a:pPr>
            <a:r>
              <a:rPr lang="en-US" sz="3800" dirty="0"/>
              <a:t>The future of healthcare for elderly and paralysis patients looks promising with </a:t>
            </a:r>
            <a:r>
              <a:rPr lang="en-US" sz="3800" dirty="0" smtClean="0"/>
              <a:t>these </a:t>
            </a:r>
            <a:r>
              <a:rPr lang="en-US" sz="3800" dirty="0" smtClean="0"/>
              <a:t>health </a:t>
            </a:r>
            <a:r>
              <a:rPr lang="en-US" sz="3800" dirty="0"/>
              <a:t>monitoring systems.</a:t>
            </a:r>
          </a:p>
          <a:p>
            <a:pPr marL="285750" indent="-285750">
              <a:buFont typeface="Arial" panose="020B0604020202020204" pitchFamily="34" charset="0"/>
              <a:buChar char="•"/>
            </a:pPr>
            <a:r>
              <a:rPr lang="en-US" sz="3800" dirty="0"/>
              <a:t>With continued innovation and consideration of these factors, we can empower patients and transform healthcare for the better.</a:t>
            </a:r>
            <a:endParaRPr lang="en-US" dirty="0"/>
          </a:p>
        </p:txBody>
      </p:sp>
    </p:spTree>
    <p:extLst>
      <p:ext uri="{BB962C8B-B14F-4D97-AF65-F5344CB8AC3E}">
        <p14:creationId xmlns:p14="http://schemas.microsoft.com/office/powerpoint/2010/main" val="3422447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47930B-5161-49BF-8637-FCCF444E05D5}"/>
              </a:ext>
            </a:extLst>
          </p:cNvPr>
          <p:cNvSpPr>
            <a:spLocks noGrp="1"/>
          </p:cNvSpPr>
          <p:nvPr>
            <p:ph type="title"/>
          </p:nvPr>
        </p:nvSpPr>
        <p:spPr>
          <a:xfrm>
            <a:off x="1436202" y="636494"/>
            <a:ext cx="8562580" cy="748480"/>
          </a:xfrm>
        </p:spPr>
        <p:txBody>
          <a:bodyPr/>
          <a:lstStyle/>
          <a:p>
            <a:r>
              <a:rPr lang="en-US" sz="4400" b="1" dirty="0"/>
              <a:t>References</a:t>
            </a:r>
            <a:r>
              <a:rPr lang="en-US" dirty="0"/>
              <a:t> </a:t>
            </a:r>
          </a:p>
        </p:txBody>
      </p:sp>
      <p:sp>
        <p:nvSpPr>
          <p:cNvPr id="3" name="Text Placeholder 2">
            <a:extLst>
              <a:ext uri="{FF2B5EF4-FFF2-40B4-BE49-F238E27FC236}">
                <a16:creationId xmlns:a16="http://schemas.microsoft.com/office/drawing/2014/main" xmlns="" id="{F16EA948-D8D3-4C1B-B721-1B3CE1274ACA}"/>
              </a:ext>
            </a:extLst>
          </p:cNvPr>
          <p:cNvSpPr>
            <a:spLocks noGrp="1"/>
          </p:cNvSpPr>
          <p:nvPr>
            <p:ph type="body" idx="1"/>
          </p:nvPr>
        </p:nvSpPr>
        <p:spPr>
          <a:xfrm>
            <a:off x="1534695" y="1384975"/>
            <a:ext cx="8549990" cy="3434150"/>
          </a:xfrm>
        </p:spPr>
        <p:txBody>
          <a:bodyPr>
            <a:noAutofit/>
          </a:bodyPr>
          <a:lstStyle/>
          <a:p>
            <a:r>
              <a:rPr lang="en-US" sz="1400" dirty="0"/>
              <a:t>[1] M. H. J. K. M. Y. G. A. M. A. M. H. J. K. M. Y. G. A. Mahmood, "An elderly health monitoring system based on biological and behavioral indicators in Internet of things, "Journal of Ambient Intelligence and Humanized Computing (2023), 2020.</a:t>
            </a:r>
          </a:p>
          <a:p>
            <a:r>
              <a:rPr lang="en-US" sz="1400" dirty="0"/>
              <a:t>[2] T. A. B. B. A. H. O. B. </a:t>
            </a:r>
            <a:r>
              <a:rPr lang="en-US" sz="1400" dirty="0" err="1"/>
              <a:t>Prajoona</a:t>
            </a:r>
            <a:r>
              <a:rPr lang="en-US" sz="1400" dirty="0"/>
              <a:t> </a:t>
            </a:r>
            <a:r>
              <a:rPr lang="en-US" sz="1400" dirty="0" err="1"/>
              <a:t>Valsalan</a:t>
            </a:r>
            <a:r>
              <a:rPr lang="en-US" sz="1400" dirty="0"/>
              <a:t>, "IOT BASED HEALTH MONITORING SYSTEM," Journal of Critical Reviews, vol. 7, no. 4, 2020.</a:t>
            </a:r>
          </a:p>
          <a:p>
            <a:r>
              <a:rPr lang="en-US" sz="1400" dirty="0"/>
              <a:t>[3] S. P. S. I. H. N. R.-A. B. </a:t>
            </a:r>
            <a:r>
              <a:rPr lang="en-US" sz="1400" dirty="0" err="1"/>
              <a:t>Mohd</a:t>
            </a:r>
            <a:r>
              <a:rPr lang="en-US" sz="1400" dirty="0"/>
              <a:t>. </a:t>
            </a:r>
            <a:r>
              <a:rPr lang="en-US" sz="1400" dirty="0" err="1"/>
              <a:t>Hamim</a:t>
            </a:r>
            <a:r>
              <a:rPr lang="en-US" sz="1400" dirty="0"/>
              <a:t>, "IoT Based Remote Health Monitoring System for Patients and Elderly People," IEEE.org, 2019.</a:t>
            </a:r>
          </a:p>
          <a:p>
            <a:r>
              <a:rPr lang="en-US" sz="1400" dirty="0"/>
              <a:t>[4] J. F. F. S. C. J. E. R. L. R. J. D. D. K. P. C. A. A. M. a. U. M. Anisha1, "Automated Assistive Health Care System for Disabled Patients utilizing Internet of things," JOURNAL OF Engineering Science and Technology Review, 2020.</a:t>
            </a:r>
          </a:p>
        </p:txBody>
      </p:sp>
    </p:spTree>
    <p:extLst>
      <p:ext uri="{BB962C8B-B14F-4D97-AF65-F5344CB8AC3E}">
        <p14:creationId xmlns:p14="http://schemas.microsoft.com/office/powerpoint/2010/main" val="4264338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214F843F-A384-453F-BC33-AB65FA6F77C0}"/>
              </a:ext>
            </a:extLst>
          </p:cNvPr>
          <p:cNvSpPr>
            <a:spLocks noGrp="1"/>
          </p:cNvSpPr>
          <p:nvPr>
            <p:ph type="body" idx="1"/>
          </p:nvPr>
        </p:nvSpPr>
        <p:spPr>
          <a:xfrm>
            <a:off x="1534695" y="725189"/>
            <a:ext cx="8549990" cy="4093935"/>
          </a:xfrm>
        </p:spPr>
        <p:txBody>
          <a:bodyPr>
            <a:normAutofit fontScale="85000" lnSpcReduction="10000"/>
          </a:bodyPr>
          <a:lstStyle/>
          <a:p>
            <a:r>
              <a:rPr lang="en-US" dirty="0"/>
              <a:t>[5] A. S. H. B. F. </a:t>
            </a:r>
            <a:r>
              <a:rPr lang="en-US" dirty="0" err="1"/>
              <a:t>Fakeha</a:t>
            </a:r>
            <a:r>
              <a:rPr lang="en-US" dirty="0"/>
              <a:t> Nasir, "Design and Implementation of Monitoring system for Paralysis</a:t>
            </a:r>
          </a:p>
          <a:p>
            <a:r>
              <a:rPr lang="en-US" dirty="0"/>
              <a:t>patient using IOT," KIET Journal of Computing &amp; Information Sciences [KJCIS], vol. 4, no.</a:t>
            </a:r>
          </a:p>
          <a:p>
            <a:r>
              <a:rPr lang="en-US" dirty="0"/>
              <a:t>2, 2020.</a:t>
            </a:r>
          </a:p>
          <a:p>
            <a:r>
              <a:rPr lang="en-US" dirty="0"/>
              <a:t>[6] A. S. ,. D. W. R. V. </a:t>
            </a:r>
            <a:r>
              <a:rPr lang="en-US" dirty="0" err="1"/>
              <a:t>Haneesh</a:t>
            </a:r>
            <a:r>
              <a:rPr lang="en-US" dirty="0"/>
              <a:t> L, "MONITORING PARALYSIS PATIENTS USING IOT,"</a:t>
            </a:r>
          </a:p>
          <a:p>
            <a:r>
              <a:rPr lang="en-US" dirty="0"/>
              <a:t>Journal of Data Acquisition and processing, vol. 38, no. 2, 2023.</a:t>
            </a:r>
          </a:p>
          <a:p>
            <a:r>
              <a:rPr lang="en-US" dirty="0"/>
              <a:t>[7] K. Nisha, "Detection of Body Movement for Comatose Patient Using IoT," This article is</a:t>
            </a:r>
          </a:p>
          <a:p>
            <a:r>
              <a:rPr lang="en-US" dirty="0"/>
              <a:t>published online with Open Access by IOS Press and distributed under the </a:t>
            </a:r>
            <a:r>
              <a:rPr lang="en-US" dirty="0" err="1"/>
              <a:t>termsof</a:t>
            </a:r>
            <a:r>
              <a:rPr lang="en-US" dirty="0"/>
              <a:t> the</a:t>
            </a:r>
          </a:p>
          <a:p>
            <a:r>
              <a:rPr lang="en-US" dirty="0"/>
              <a:t>Creative Commons Attribution Non-Commercial License 4.0 (CC BY-NC 4.0) , 2021.</a:t>
            </a:r>
          </a:p>
          <a:p>
            <a:r>
              <a:rPr lang="en-US" dirty="0"/>
              <a:t>[8] B. A. K. Sudha </a:t>
            </a:r>
            <a:r>
              <a:rPr lang="en-US" dirty="0" err="1"/>
              <a:t>Senthilkumar</a:t>
            </a:r>
            <a:r>
              <a:rPr lang="en-US" dirty="0"/>
              <a:t>, "Patients Health Monitoring System using IOT," Indian</a:t>
            </a:r>
          </a:p>
          <a:p>
            <a:r>
              <a:rPr lang="en-US" dirty="0"/>
              <a:t>Journal of Public Health Research and Development , 2019.</a:t>
            </a:r>
          </a:p>
        </p:txBody>
      </p:sp>
    </p:spTree>
    <p:extLst>
      <p:ext uri="{BB962C8B-B14F-4D97-AF65-F5344CB8AC3E}">
        <p14:creationId xmlns:p14="http://schemas.microsoft.com/office/powerpoint/2010/main" val="354140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6D178F-42C7-4D3C-A855-5250003A1317}"/>
              </a:ext>
            </a:extLst>
          </p:cNvPr>
          <p:cNvSpPr>
            <a:spLocks noGrp="1"/>
          </p:cNvSpPr>
          <p:nvPr>
            <p:ph type="title"/>
          </p:nvPr>
        </p:nvSpPr>
        <p:spPr/>
        <p:txBody>
          <a:bodyPr>
            <a:normAutofit fontScale="90000"/>
          </a:bodyPr>
          <a:lstStyle/>
          <a:p>
            <a:r>
              <a:rPr lang="en-US" dirty="0"/>
              <a:t>NORTH SOUTH UNIVERSITY</a:t>
            </a:r>
            <a:br>
              <a:rPr lang="en-US" dirty="0"/>
            </a:br>
            <a:r>
              <a:rPr lang="en-US" dirty="0"/>
              <a:t>Department of Electrical and Computer Engineering</a:t>
            </a:r>
          </a:p>
        </p:txBody>
      </p:sp>
      <p:sp>
        <p:nvSpPr>
          <p:cNvPr id="3" name="Content Placeholder 2">
            <a:extLst>
              <a:ext uri="{FF2B5EF4-FFF2-40B4-BE49-F238E27FC236}">
                <a16:creationId xmlns:a16="http://schemas.microsoft.com/office/drawing/2014/main" xmlns="" id="{10D7ADF5-F70D-4087-9764-AFC3710000E2}"/>
              </a:ext>
            </a:extLst>
          </p:cNvPr>
          <p:cNvSpPr>
            <a:spLocks noGrp="1"/>
          </p:cNvSpPr>
          <p:nvPr>
            <p:ph idx="1"/>
          </p:nvPr>
        </p:nvSpPr>
        <p:spPr>
          <a:xfrm>
            <a:off x="1534696" y="2015732"/>
            <a:ext cx="9520158" cy="3623068"/>
          </a:xfrm>
        </p:spPr>
        <p:txBody>
          <a:bodyPr>
            <a:normAutofit/>
          </a:bodyPr>
          <a:lstStyle/>
          <a:p>
            <a:pPr lvl="4"/>
            <a:r>
              <a:rPr lang="en-US" sz="1600" dirty="0"/>
              <a:t> Course Code:    EEE299</a:t>
            </a:r>
          </a:p>
          <a:p>
            <a:pPr lvl="4"/>
            <a:r>
              <a:rPr lang="en-US" sz="1600" dirty="0"/>
              <a:t> Course Title:      Junior Design</a:t>
            </a:r>
          </a:p>
          <a:p>
            <a:pPr lvl="4"/>
            <a:r>
              <a:rPr lang="en-US" sz="1600" dirty="0"/>
              <a:t> Section:              03</a:t>
            </a:r>
          </a:p>
          <a:p>
            <a:pPr lvl="4"/>
            <a:r>
              <a:rPr lang="en-US" sz="1600" dirty="0"/>
              <a:t>Semester:          Spring 2024</a:t>
            </a:r>
          </a:p>
          <a:p>
            <a:pPr lvl="4"/>
            <a:endParaRPr lang="en-US" sz="1600" dirty="0"/>
          </a:p>
          <a:p>
            <a:pPr lvl="4" algn="just"/>
            <a:endParaRPr lang="en-US" sz="1600" dirty="0"/>
          </a:p>
        </p:txBody>
      </p:sp>
      <p:sp>
        <p:nvSpPr>
          <p:cNvPr id="6" name="Rectangle 5">
            <a:extLst>
              <a:ext uri="{FF2B5EF4-FFF2-40B4-BE49-F238E27FC236}">
                <a16:creationId xmlns:a16="http://schemas.microsoft.com/office/drawing/2014/main" xmlns="" id="{92BC2EAE-0FAC-4D9B-ACA5-BE5A19C609EE}"/>
              </a:ext>
            </a:extLst>
          </p:cNvPr>
          <p:cNvSpPr/>
          <p:nvPr/>
        </p:nvSpPr>
        <p:spPr>
          <a:xfrm>
            <a:off x="1308845" y="3429000"/>
            <a:ext cx="9746009" cy="249897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r>
              <a:rPr lang="en-US" b="1" dirty="0">
                <a:solidFill>
                  <a:schemeClr val="tx1"/>
                </a:solidFill>
              </a:rPr>
              <a:t>PRESENTED TO</a:t>
            </a:r>
          </a:p>
          <a:p>
            <a:r>
              <a:rPr lang="en-US" dirty="0">
                <a:solidFill>
                  <a:schemeClr val="tx1"/>
                </a:solidFill>
              </a:rPr>
              <a:t> Dr. </a:t>
            </a:r>
            <a:r>
              <a:rPr lang="en-US" dirty="0" err="1">
                <a:solidFill>
                  <a:schemeClr val="tx1"/>
                </a:solidFill>
              </a:rPr>
              <a:t>Fariah</a:t>
            </a:r>
            <a:r>
              <a:rPr lang="en-US" dirty="0">
                <a:solidFill>
                  <a:schemeClr val="tx1"/>
                </a:solidFill>
              </a:rPr>
              <a:t> </a:t>
            </a:r>
            <a:r>
              <a:rPr lang="en-US" dirty="0" err="1">
                <a:solidFill>
                  <a:schemeClr val="tx1"/>
                </a:solidFill>
              </a:rPr>
              <a:t>Mahzabeen</a:t>
            </a:r>
            <a:r>
              <a:rPr lang="en-US" dirty="0">
                <a:solidFill>
                  <a:schemeClr val="tx1"/>
                </a:solidFill>
              </a:rPr>
              <a:t> (FMA)</a:t>
            </a:r>
          </a:p>
          <a:p>
            <a:r>
              <a:rPr lang="en-US" dirty="0">
                <a:solidFill>
                  <a:schemeClr val="tx1"/>
                </a:solidFill>
              </a:rPr>
              <a:t> </a:t>
            </a:r>
            <a:r>
              <a:rPr lang="en-US" b="1" dirty="0">
                <a:solidFill>
                  <a:schemeClr val="tx1"/>
                </a:solidFill>
              </a:rPr>
              <a:t>PRESENTED BY</a:t>
            </a:r>
          </a:p>
          <a:p>
            <a:r>
              <a:rPr lang="en-US" dirty="0">
                <a:solidFill>
                  <a:schemeClr val="tx1"/>
                </a:solidFill>
              </a:rPr>
              <a:t> ‘Group-01’ </a:t>
            </a:r>
          </a:p>
          <a:p>
            <a:r>
              <a:rPr lang="en-US" dirty="0">
                <a:solidFill>
                  <a:schemeClr val="tx1"/>
                </a:solidFill>
              </a:rPr>
              <a:t> Members:</a:t>
            </a:r>
          </a:p>
          <a:p>
            <a:r>
              <a:rPr lang="en-US" dirty="0">
                <a:solidFill>
                  <a:schemeClr val="tx1"/>
                </a:solidFill>
              </a:rPr>
              <a:t> 1. Sanjeda Afrin Esha 2021298643</a:t>
            </a:r>
          </a:p>
          <a:p>
            <a:r>
              <a:rPr lang="en-US" dirty="0">
                <a:solidFill>
                  <a:schemeClr val="tx1"/>
                </a:solidFill>
              </a:rPr>
              <a:t> 2. </a:t>
            </a:r>
            <a:r>
              <a:rPr lang="en-US" dirty="0" smtClean="0">
                <a:solidFill>
                  <a:schemeClr val="tx1"/>
                </a:solidFill>
              </a:rPr>
              <a:t>Md</a:t>
            </a:r>
            <a:r>
              <a:rPr lang="en-US" dirty="0" smtClean="0">
                <a:solidFill>
                  <a:schemeClr val="tx1"/>
                </a:solidFill>
              </a:rPr>
              <a:t>. </a:t>
            </a:r>
            <a:r>
              <a:rPr lang="en-US" dirty="0" err="1" smtClean="0">
                <a:solidFill>
                  <a:schemeClr val="tx1"/>
                </a:solidFill>
              </a:rPr>
              <a:t>Muntakim</a:t>
            </a:r>
            <a:r>
              <a:rPr lang="en-US" dirty="0" smtClean="0">
                <a:solidFill>
                  <a:schemeClr val="tx1"/>
                </a:solidFill>
              </a:rPr>
              <a:t> </a:t>
            </a:r>
            <a:r>
              <a:rPr lang="en-US" dirty="0" err="1">
                <a:solidFill>
                  <a:schemeClr val="tx1"/>
                </a:solidFill>
              </a:rPr>
              <a:t>Mizan</a:t>
            </a:r>
            <a:r>
              <a:rPr lang="en-US" dirty="0">
                <a:solidFill>
                  <a:schemeClr val="tx1"/>
                </a:solidFill>
              </a:rPr>
              <a:t> </a:t>
            </a:r>
            <a:r>
              <a:rPr lang="en-US" dirty="0" err="1">
                <a:solidFill>
                  <a:schemeClr val="tx1"/>
                </a:solidFill>
              </a:rPr>
              <a:t>Rihan</a:t>
            </a:r>
            <a:r>
              <a:rPr lang="en-US" dirty="0">
                <a:solidFill>
                  <a:schemeClr val="tx1"/>
                </a:solidFill>
              </a:rPr>
              <a:t> 2022515643</a:t>
            </a:r>
          </a:p>
          <a:p>
            <a:r>
              <a:rPr lang="en-US" dirty="0">
                <a:solidFill>
                  <a:schemeClr val="tx1"/>
                </a:solidFill>
              </a:rPr>
              <a:t> 3. Mohammed Tanvir Hassan  1931582643</a:t>
            </a:r>
          </a:p>
        </p:txBody>
      </p:sp>
    </p:spTree>
    <p:extLst>
      <p:ext uri="{BB962C8B-B14F-4D97-AF65-F5344CB8AC3E}">
        <p14:creationId xmlns:p14="http://schemas.microsoft.com/office/powerpoint/2010/main" val="1785861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9174D1-ACF3-496A-BCDC-9372F7804495}"/>
              </a:ext>
            </a:extLst>
          </p:cNvPr>
          <p:cNvSpPr>
            <a:spLocks noGrp="1"/>
          </p:cNvSpPr>
          <p:nvPr>
            <p:ph type="title"/>
          </p:nvPr>
        </p:nvSpPr>
        <p:spPr>
          <a:xfrm>
            <a:off x="1402085" y="-23972"/>
            <a:ext cx="3183128" cy="2247117"/>
          </a:xfrm>
        </p:spPr>
        <p:txBody>
          <a:bodyPr>
            <a:normAutofit/>
          </a:bodyPr>
          <a:lstStyle/>
          <a:p>
            <a:pPr algn="ctr"/>
            <a:r>
              <a:rPr lang="en-US" sz="4400" b="1" dirty="0"/>
              <a:t>AGENDA</a:t>
            </a:r>
          </a:p>
        </p:txBody>
      </p:sp>
      <p:sp>
        <p:nvSpPr>
          <p:cNvPr id="3" name="Content Placeholder 2">
            <a:extLst>
              <a:ext uri="{FF2B5EF4-FFF2-40B4-BE49-F238E27FC236}">
                <a16:creationId xmlns:a16="http://schemas.microsoft.com/office/drawing/2014/main" xmlns="" id="{08C1ACB9-A3BC-488C-8562-36EBD1D7718D}"/>
              </a:ext>
            </a:extLst>
          </p:cNvPr>
          <p:cNvSpPr>
            <a:spLocks noGrp="1"/>
          </p:cNvSpPr>
          <p:nvPr>
            <p:ph idx="1"/>
          </p:nvPr>
        </p:nvSpPr>
        <p:spPr>
          <a:xfrm>
            <a:off x="5082988" y="507917"/>
            <a:ext cx="6012470" cy="4658826"/>
          </a:xfrm>
        </p:spPr>
        <p:txBody>
          <a:bodyPr/>
          <a:lstStyle/>
          <a:p>
            <a:r>
              <a:rPr lang="en-US" dirty="0" smtClean="0"/>
              <a:t>Introduction</a:t>
            </a:r>
            <a:endParaRPr lang="en-US" dirty="0"/>
          </a:p>
          <a:p>
            <a:r>
              <a:rPr lang="en-US" dirty="0"/>
              <a:t>Literature review</a:t>
            </a:r>
          </a:p>
          <a:p>
            <a:r>
              <a:rPr lang="en-US" dirty="0" smtClean="0"/>
              <a:t>Project </a:t>
            </a:r>
            <a:r>
              <a:rPr lang="en-US" dirty="0"/>
              <a:t>Overview</a:t>
            </a:r>
          </a:p>
          <a:p>
            <a:r>
              <a:rPr lang="en-US" dirty="0"/>
              <a:t>Block Diagram</a:t>
            </a:r>
          </a:p>
          <a:p>
            <a:r>
              <a:rPr lang="en-US" dirty="0" smtClean="0"/>
              <a:t>Components</a:t>
            </a:r>
            <a:endParaRPr lang="en-US" dirty="0"/>
          </a:p>
          <a:p>
            <a:r>
              <a:rPr lang="en-US" dirty="0"/>
              <a:t>Proposed Timeline</a:t>
            </a:r>
          </a:p>
          <a:p>
            <a:r>
              <a:rPr lang="en-US" dirty="0"/>
              <a:t>Limitations</a:t>
            </a:r>
          </a:p>
          <a:p>
            <a:r>
              <a:rPr lang="en-US" dirty="0" smtClean="0"/>
              <a:t>Conclusion</a:t>
            </a:r>
            <a:endParaRPr lang="en-US" dirty="0"/>
          </a:p>
          <a:p>
            <a:r>
              <a:rPr lang="en-US" dirty="0"/>
              <a:t>References </a:t>
            </a:r>
          </a:p>
        </p:txBody>
      </p:sp>
      <p:sp>
        <p:nvSpPr>
          <p:cNvPr id="4" name="Text Placeholder 3">
            <a:extLst>
              <a:ext uri="{FF2B5EF4-FFF2-40B4-BE49-F238E27FC236}">
                <a16:creationId xmlns:a16="http://schemas.microsoft.com/office/drawing/2014/main" xmlns="" id="{D5257F33-A5C2-46AA-B349-8D954D1D2A56}"/>
              </a:ext>
            </a:extLst>
          </p:cNvPr>
          <p:cNvSpPr>
            <a:spLocks noGrp="1"/>
          </p:cNvSpPr>
          <p:nvPr>
            <p:ph type="body" sz="half" idx="2"/>
          </p:nvPr>
        </p:nvSpPr>
        <p:spPr>
          <a:xfrm flipV="1">
            <a:off x="1624430" y="6333278"/>
            <a:ext cx="3184989" cy="45719"/>
          </a:xfrm>
        </p:spPr>
        <p:txBody>
          <a:bodyPr>
            <a:normAutofit fontScale="25000" lnSpcReduction="20000"/>
          </a:bodyPr>
          <a:lstStyle/>
          <a:p>
            <a:endParaRPr lang="en-US" dirty="0"/>
          </a:p>
        </p:txBody>
      </p:sp>
    </p:spTree>
    <p:extLst>
      <p:ext uri="{BB962C8B-B14F-4D97-AF65-F5344CB8AC3E}">
        <p14:creationId xmlns:p14="http://schemas.microsoft.com/office/powerpoint/2010/main" val="271424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AA1A17-DEF4-48E7-A4C0-EB740F4BA602}"/>
              </a:ext>
            </a:extLst>
          </p:cNvPr>
          <p:cNvSpPr>
            <a:spLocks noGrp="1"/>
          </p:cNvSpPr>
          <p:nvPr>
            <p:ph type="title"/>
          </p:nvPr>
        </p:nvSpPr>
        <p:spPr>
          <a:xfrm>
            <a:off x="1535694" y="1129513"/>
            <a:ext cx="5447840" cy="578753"/>
          </a:xfrm>
        </p:spPr>
        <p:txBody>
          <a:bodyPr>
            <a:noAutofit/>
          </a:bodyPr>
          <a:lstStyle/>
          <a:p>
            <a:r>
              <a:rPr lang="en-US" sz="4000" b="1" dirty="0"/>
              <a:t>INTRODUCTION</a:t>
            </a:r>
          </a:p>
        </p:txBody>
      </p:sp>
      <p:sp>
        <p:nvSpPr>
          <p:cNvPr id="4" name="Text Placeholder 3">
            <a:extLst>
              <a:ext uri="{FF2B5EF4-FFF2-40B4-BE49-F238E27FC236}">
                <a16:creationId xmlns:a16="http://schemas.microsoft.com/office/drawing/2014/main" xmlns="" id="{6F139308-0A3E-4CEF-ABCF-4AE2513054A8}"/>
              </a:ext>
            </a:extLst>
          </p:cNvPr>
          <p:cNvSpPr>
            <a:spLocks noGrp="1"/>
          </p:cNvSpPr>
          <p:nvPr>
            <p:ph type="body" sz="half" idx="2"/>
          </p:nvPr>
        </p:nvSpPr>
        <p:spPr>
          <a:xfrm>
            <a:off x="1535694" y="1837643"/>
            <a:ext cx="5440037" cy="3866327"/>
          </a:xfrm>
        </p:spPr>
        <p:txBody>
          <a:bodyPr/>
          <a:lstStyle/>
          <a:p>
            <a:pPr marL="285750" indent="-285750">
              <a:buFont typeface="Arial" panose="020B0604020202020204" pitchFamily="34" charset="0"/>
              <a:buChar char="•"/>
            </a:pPr>
            <a:r>
              <a:rPr lang="en-US" dirty="0"/>
              <a:t>The advent of IoT Technology has paved the way for a groundbreaking revolution in healthcare.</a:t>
            </a:r>
          </a:p>
          <a:p>
            <a:pPr marL="285750" indent="-285750">
              <a:buFont typeface="Arial" panose="020B0604020202020204" pitchFamily="34" charset="0"/>
              <a:buChar char="•"/>
            </a:pPr>
            <a:r>
              <a:rPr lang="en-US" dirty="0"/>
              <a:t>Elderly and paralysis patients face various healthcare challenges. IoT-based health monitoring system tackles these challenges by providing remote monitoring, personalized care plans and timely intervention.</a:t>
            </a:r>
          </a:p>
        </p:txBody>
      </p:sp>
      <p:pic>
        <p:nvPicPr>
          <p:cNvPr id="7" name="Picture Placeholder 6">
            <a:extLst>
              <a:ext uri="{FF2B5EF4-FFF2-40B4-BE49-F238E27FC236}">
                <a16:creationId xmlns:a16="http://schemas.microsoft.com/office/drawing/2014/main" xmlns="" id="{128623FD-5FB2-4074-BD13-CD972B3CDFD7}"/>
              </a:ext>
            </a:extLst>
          </p:cNvPr>
          <p:cNvPicPr>
            <a:picLocks noGrp="1" noChangeAspect="1"/>
          </p:cNvPicPr>
          <p:nvPr>
            <p:ph type="pic" idx="1"/>
          </p:nvPr>
        </p:nvPicPr>
        <p:blipFill>
          <a:blip r:embed="rId2"/>
          <a:srcRect l="26467" r="26467"/>
          <a:stretch>
            <a:fillRect/>
          </a:stretch>
        </p:blipFill>
        <p:spPr>
          <a:xfrm>
            <a:off x="8077201" y="1057176"/>
            <a:ext cx="2838360" cy="3931693"/>
          </a:xfrm>
          <a:prstGeom prst="rect">
            <a:avLst/>
          </a:prstGeom>
        </p:spPr>
      </p:pic>
    </p:spTree>
    <p:extLst>
      <p:ext uri="{BB962C8B-B14F-4D97-AF65-F5344CB8AC3E}">
        <p14:creationId xmlns:p14="http://schemas.microsoft.com/office/powerpoint/2010/main" val="268883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847FB-A6F5-480B-AA70-F40027DE734B}"/>
              </a:ext>
            </a:extLst>
          </p:cNvPr>
          <p:cNvSpPr>
            <a:spLocks noGrp="1"/>
          </p:cNvSpPr>
          <p:nvPr>
            <p:ph type="title"/>
          </p:nvPr>
        </p:nvSpPr>
        <p:spPr>
          <a:xfrm>
            <a:off x="1534695" y="662436"/>
            <a:ext cx="8562580" cy="897423"/>
          </a:xfrm>
        </p:spPr>
        <p:txBody>
          <a:bodyPr/>
          <a:lstStyle/>
          <a:p>
            <a:r>
              <a:rPr lang="en-US" b="1" dirty="0"/>
              <a:t>Literature Review</a:t>
            </a:r>
          </a:p>
        </p:txBody>
      </p:sp>
      <p:sp>
        <p:nvSpPr>
          <p:cNvPr id="3" name="Text Placeholder 2">
            <a:extLst>
              <a:ext uri="{FF2B5EF4-FFF2-40B4-BE49-F238E27FC236}">
                <a16:creationId xmlns:a16="http://schemas.microsoft.com/office/drawing/2014/main" xmlns="" id="{B3F5AD4B-A2A3-4C5F-BAE4-1CB66418367D}"/>
              </a:ext>
            </a:extLst>
          </p:cNvPr>
          <p:cNvSpPr>
            <a:spLocks noGrp="1"/>
          </p:cNvSpPr>
          <p:nvPr>
            <p:ph type="body" idx="1"/>
          </p:nvPr>
        </p:nvSpPr>
        <p:spPr>
          <a:xfrm>
            <a:off x="1534695" y="1631577"/>
            <a:ext cx="8549990" cy="3917576"/>
          </a:xfrm>
        </p:spPr>
        <p:txBody>
          <a:bodyPr>
            <a:normAutofit fontScale="85000" lnSpcReduction="10000"/>
          </a:bodyPr>
          <a:lstStyle/>
          <a:p>
            <a:r>
              <a:rPr lang="en-US" dirty="0"/>
              <a:t>Mehdi </a:t>
            </a:r>
            <a:r>
              <a:rPr lang="en-US" dirty="0" err="1"/>
              <a:t>Hosseinzadeh</a:t>
            </a:r>
            <a:r>
              <a:rPr lang="en-US" dirty="0"/>
              <a:t> et al. explore IoT-based health monitoring systems with a focus on</a:t>
            </a:r>
          </a:p>
          <a:p>
            <a:r>
              <a:rPr lang="en-US" dirty="0"/>
              <a:t>monitoring elderly individuals living alone. It highlights the integration of sensor technologies</a:t>
            </a:r>
          </a:p>
          <a:p>
            <a:r>
              <a:rPr lang="en-US" dirty="0"/>
              <a:t>and IoT devices for tracking both behavioral and physiological data. Machine learning</a:t>
            </a:r>
          </a:p>
          <a:p>
            <a:r>
              <a:rPr lang="en-US" dirty="0"/>
              <a:t>algorithms, including decision trees, support vector machines, and neural networks, are</a:t>
            </a:r>
          </a:p>
          <a:p>
            <a:r>
              <a:rPr lang="en-US" dirty="0"/>
              <a:t>commonly used for data analysis to predict health conditions and detect anomalies. The</a:t>
            </a:r>
          </a:p>
          <a:p>
            <a:r>
              <a:rPr lang="en-US" dirty="0"/>
              <a:t>experimental results confirm that the SMO, MLP, and NB classifiers meet approximately close</a:t>
            </a:r>
          </a:p>
          <a:p>
            <a:r>
              <a:rPr lang="en-US" dirty="0"/>
              <a:t>Performance considering the accuracy, precision, recall, and f-score factors. It shows 99%, </a:t>
            </a:r>
          </a:p>
          <a:p>
            <a:r>
              <a:rPr lang="en-US" dirty="0"/>
              <a:t>accuracy and precision, 100% of recall, and 97% of f-score. [1] </a:t>
            </a:r>
          </a:p>
        </p:txBody>
      </p:sp>
    </p:spTree>
    <p:extLst>
      <p:ext uri="{BB962C8B-B14F-4D97-AF65-F5344CB8AC3E}">
        <p14:creationId xmlns:p14="http://schemas.microsoft.com/office/powerpoint/2010/main" val="134114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A612D-7298-4769-BAE8-EE3E5A78FF2E}"/>
              </a:ext>
            </a:extLst>
          </p:cNvPr>
          <p:cNvSpPr>
            <a:spLocks noGrp="1"/>
          </p:cNvSpPr>
          <p:nvPr>
            <p:ph type="title"/>
          </p:nvPr>
        </p:nvSpPr>
        <p:spPr>
          <a:xfrm>
            <a:off x="1445166" y="563824"/>
            <a:ext cx="8562580" cy="45719"/>
          </a:xfrm>
        </p:spPr>
        <p:txBody>
          <a:bodyPr>
            <a:normAutofit fontScale="90000"/>
          </a:bodyPr>
          <a:lstStyle/>
          <a:p>
            <a:endParaRPr lang="en-US" dirty="0"/>
          </a:p>
        </p:txBody>
      </p:sp>
      <p:sp>
        <p:nvSpPr>
          <p:cNvPr id="3" name="Text Placeholder 2">
            <a:extLst>
              <a:ext uri="{FF2B5EF4-FFF2-40B4-BE49-F238E27FC236}">
                <a16:creationId xmlns:a16="http://schemas.microsoft.com/office/drawing/2014/main" xmlns="" id="{6E6FDCD1-F565-4B89-9336-6D5F0762A202}"/>
              </a:ext>
            </a:extLst>
          </p:cNvPr>
          <p:cNvSpPr>
            <a:spLocks noGrp="1"/>
          </p:cNvSpPr>
          <p:nvPr>
            <p:ph type="body" idx="1"/>
          </p:nvPr>
        </p:nvSpPr>
        <p:spPr>
          <a:xfrm>
            <a:off x="1534695" y="681318"/>
            <a:ext cx="8549990" cy="4391809"/>
          </a:xfrm>
        </p:spPr>
        <p:txBody>
          <a:bodyPr>
            <a:normAutofit fontScale="92500" lnSpcReduction="10000"/>
          </a:bodyPr>
          <a:lstStyle/>
          <a:p>
            <a:r>
              <a:rPr lang="en-US" dirty="0" err="1"/>
              <a:t>Prajoona</a:t>
            </a:r>
            <a:r>
              <a:rPr lang="en-US" dirty="0"/>
              <a:t> </a:t>
            </a:r>
            <a:r>
              <a:rPr lang="en-US" dirty="0" err="1"/>
              <a:t>Valsalan</a:t>
            </a:r>
            <a:r>
              <a:rPr lang="en-US" dirty="0"/>
              <a:t> et al. discuss the importance of IoT-based health monitoring systems, particularly in managing epidemics like COVID-19. Their proposed system allows remote monitoring of vital signs via wearable sensors and smartphones, with continuous data transmission to centralized servers. A portable physiological checking framework is displayed, which can constantly screen the patient’s heartbeat, temperature, and other basic parameters of the room. This enables real-time analysis and timely interventions by authorized personnel, ultimately improving healthcare outcomes during epidemics. [2]</a:t>
            </a:r>
          </a:p>
          <a:p>
            <a:r>
              <a:rPr lang="en-US" dirty="0" err="1"/>
              <a:t>Mohd</a:t>
            </a:r>
            <a:r>
              <a:rPr lang="en-US" dirty="0"/>
              <a:t>. </a:t>
            </a:r>
            <a:r>
              <a:rPr lang="en-US" dirty="0" err="1"/>
              <a:t>Hamim</a:t>
            </a:r>
            <a:r>
              <a:rPr lang="en-US" dirty="0"/>
              <a:t> et al. discuss IoT integration in healthcare, focusing on remote patient monitoring. A prototype system combines three health sensors (heart pulse, body temperature, galvanic skin response) using Arduino Uno and Raspberry Pi. Data is sent to cloud storage for real-time updates, accessible via an Android app for remote monitoring by healthcare providers. This approach improves healthcare accessibility and affordability. [3] </a:t>
            </a:r>
          </a:p>
        </p:txBody>
      </p:sp>
    </p:spTree>
    <p:extLst>
      <p:ext uri="{BB962C8B-B14F-4D97-AF65-F5344CB8AC3E}">
        <p14:creationId xmlns:p14="http://schemas.microsoft.com/office/powerpoint/2010/main" val="9855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780FF8-4681-4825-97D6-5161BC70E7FF}"/>
              </a:ext>
            </a:extLst>
          </p:cNvPr>
          <p:cNvSpPr>
            <a:spLocks noGrp="1"/>
          </p:cNvSpPr>
          <p:nvPr>
            <p:ph type="title"/>
          </p:nvPr>
        </p:nvSpPr>
        <p:spPr>
          <a:xfrm>
            <a:off x="1522105" y="859660"/>
            <a:ext cx="8562580" cy="45719"/>
          </a:xfrm>
        </p:spPr>
        <p:txBody>
          <a:bodyPr>
            <a:normAutofit fontScale="90000"/>
          </a:bodyPr>
          <a:lstStyle/>
          <a:p>
            <a:endParaRPr lang="en-US" dirty="0"/>
          </a:p>
        </p:txBody>
      </p:sp>
      <p:sp>
        <p:nvSpPr>
          <p:cNvPr id="3" name="Text Placeholder 2">
            <a:extLst>
              <a:ext uri="{FF2B5EF4-FFF2-40B4-BE49-F238E27FC236}">
                <a16:creationId xmlns:a16="http://schemas.microsoft.com/office/drawing/2014/main" xmlns="" id="{912413D0-DFC1-4B59-88FF-58E013DF2FCA}"/>
              </a:ext>
            </a:extLst>
          </p:cNvPr>
          <p:cNvSpPr>
            <a:spLocks noGrp="1"/>
          </p:cNvSpPr>
          <p:nvPr>
            <p:ph type="body" idx="1"/>
          </p:nvPr>
        </p:nvSpPr>
        <p:spPr>
          <a:xfrm>
            <a:off x="1534695" y="951098"/>
            <a:ext cx="8549990" cy="4731629"/>
          </a:xfrm>
        </p:spPr>
        <p:txBody>
          <a:bodyPr>
            <a:normAutofit fontScale="92500" lnSpcReduction="20000"/>
          </a:bodyPr>
          <a:lstStyle/>
          <a:p>
            <a:r>
              <a:rPr lang="en-US" dirty="0"/>
              <a:t>M. Anisha et al. work on the use of information and communication technologies, particularly the Internet and mobile devices, in healthcare applications, focusing on aiding disabled individuals. It emphasizes the development of a smart assistive device leveraging sensor and telecommunication technologies, enabling remote monitoring of patients. This system, based on the Internet of Things (IoT), translates patient movements into needs and sends alerts to healthcare professionals. [4] </a:t>
            </a:r>
            <a:r>
              <a:rPr lang="en-US" dirty="0" err="1"/>
              <a:t>Fakeha</a:t>
            </a:r>
            <a:r>
              <a:rPr lang="en-US" dirty="0"/>
              <a:t> Nasir et al. discuss the integration of IoT technology in healthcare, focusing on aiding paralyzed patients who face communication challenges. It proposes a model using Arduino and sensors to monitor patients’ hand, finger, and foot movements, allowing them to convey messages to caregivers through specific gestures. This system aims to enhance medical care by enabling timely communication between patients and caregivers and overcoming communication barriers caused by paralysis. [5] Dr. W. Rose </a:t>
            </a:r>
            <a:r>
              <a:rPr lang="en-US" dirty="0" err="1"/>
              <a:t>Varuna</a:t>
            </a:r>
            <a:r>
              <a:rPr lang="en-US" dirty="0"/>
              <a:t> et al. highlights the challenges faced by individuals with paralysis, focusing on the limitations of current rehabilitation devices. This emphasizes the need for innovative solutions that are portable, affordable, and suitable for home rehabilitation. Such devices would empower patients to engage in independent rehabilitation exercises, ultimately improving their quality of life and promoting greater mobility. [6] </a:t>
            </a:r>
          </a:p>
          <a:p>
            <a:endParaRPr lang="en-US" dirty="0"/>
          </a:p>
        </p:txBody>
      </p:sp>
    </p:spTree>
    <p:extLst>
      <p:ext uri="{BB962C8B-B14F-4D97-AF65-F5344CB8AC3E}">
        <p14:creationId xmlns:p14="http://schemas.microsoft.com/office/powerpoint/2010/main" val="4065567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3627BD-6DE5-4AEC-A3A0-F7C59552D01A}"/>
              </a:ext>
            </a:extLst>
          </p:cNvPr>
          <p:cNvSpPr>
            <a:spLocks noGrp="1"/>
          </p:cNvSpPr>
          <p:nvPr>
            <p:ph type="title"/>
          </p:nvPr>
        </p:nvSpPr>
        <p:spPr>
          <a:xfrm>
            <a:off x="1522105" y="877589"/>
            <a:ext cx="8562580" cy="45719"/>
          </a:xfrm>
        </p:spPr>
        <p:txBody>
          <a:bodyPr>
            <a:normAutofit fontScale="90000"/>
          </a:bodyPr>
          <a:lstStyle/>
          <a:p>
            <a:endParaRPr lang="en-US" dirty="0"/>
          </a:p>
        </p:txBody>
      </p:sp>
      <p:sp>
        <p:nvSpPr>
          <p:cNvPr id="3" name="Text Placeholder 2">
            <a:extLst>
              <a:ext uri="{FF2B5EF4-FFF2-40B4-BE49-F238E27FC236}">
                <a16:creationId xmlns:a16="http://schemas.microsoft.com/office/drawing/2014/main" xmlns="" id="{5E373E14-8E79-4B71-B900-BF2503F60B41}"/>
              </a:ext>
            </a:extLst>
          </p:cNvPr>
          <p:cNvSpPr>
            <a:spLocks noGrp="1"/>
          </p:cNvSpPr>
          <p:nvPr>
            <p:ph type="body" idx="1"/>
          </p:nvPr>
        </p:nvSpPr>
        <p:spPr>
          <a:xfrm>
            <a:off x="1534695" y="877589"/>
            <a:ext cx="8549990" cy="4797070"/>
          </a:xfrm>
        </p:spPr>
        <p:txBody>
          <a:bodyPr>
            <a:normAutofit fontScale="85000" lnSpcReduction="10000"/>
          </a:bodyPr>
          <a:lstStyle/>
          <a:p>
            <a:r>
              <a:rPr lang="en-US" dirty="0"/>
              <a:t>Nisha. Y et al. discuss IoT-based monitoring systems for coma patients, utilizing Arduino</a:t>
            </a:r>
          </a:p>
          <a:p>
            <a:r>
              <a:rPr lang="en-US" dirty="0"/>
              <a:t>controller boards and sensors to capture body and eye movements. Here data is sent to cloud</a:t>
            </a:r>
          </a:p>
          <a:p>
            <a:r>
              <a:rPr lang="en-US" dirty="0"/>
              <a:t>servers for analysis and remote access. Benefits include continuous surveillance and early</a:t>
            </a:r>
          </a:p>
          <a:p>
            <a:r>
              <a:rPr lang="en-US" dirty="0"/>
              <a:t>complication detection, but challenges like sensor accuracy and data security must be addressed.</a:t>
            </a:r>
          </a:p>
          <a:p>
            <a:r>
              <a:rPr lang="en-US" dirty="0"/>
              <a:t>[7]</a:t>
            </a:r>
          </a:p>
          <a:p>
            <a:r>
              <a:rPr lang="en-US" dirty="0" err="1"/>
              <a:t>Brindha</a:t>
            </a:r>
            <a:r>
              <a:rPr lang="en-US" dirty="0"/>
              <a:t> Krishnamurthy et al. discuss IoT-based healthcare systems, aiming to remotely</a:t>
            </a:r>
          </a:p>
          <a:p>
            <a:r>
              <a:rPr lang="en-US" dirty="0"/>
              <a:t>monitor patients’ vital health parameters and provide timely assistance during emergencies.</a:t>
            </a:r>
          </a:p>
          <a:p>
            <a:r>
              <a:rPr lang="en-US" dirty="0"/>
              <a:t>These systems integrate sensors for real-time data collection, enabling remote patient monitoring</a:t>
            </a:r>
          </a:p>
          <a:p>
            <a:r>
              <a:rPr lang="en-US" dirty="0"/>
              <a:t>and automated alerts to healthcare providers. Data analysis, including machine learning, detects</a:t>
            </a:r>
          </a:p>
          <a:p>
            <a:r>
              <a:rPr lang="en-US" dirty="0"/>
              <a:t>abnormalities, but challenges such as sensor accuracy and regulatory compliance remain. [8]</a:t>
            </a:r>
          </a:p>
        </p:txBody>
      </p:sp>
    </p:spTree>
    <p:extLst>
      <p:ext uri="{BB962C8B-B14F-4D97-AF65-F5344CB8AC3E}">
        <p14:creationId xmlns:p14="http://schemas.microsoft.com/office/powerpoint/2010/main" val="416586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83763-6C2E-404C-A9C9-B7141E4B3048}"/>
              </a:ext>
            </a:extLst>
          </p:cNvPr>
          <p:cNvSpPr>
            <a:spLocks noGrp="1"/>
          </p:cNvSpPr>
          <p:nvPr>
            <p:ph type="title"/>
          </p:nvPr>
        </p:nvSpPr>
        <p:spPr>
          <a:xfrm>
            <a:off x="1534695" y="866274"/>
            <a:ext cx="8562580" cy="2185531"/>
          </a:xfrm>
        </p:spPr>
        <p:txBody>
          <a:bodyPr>
            <a:normAutofit fontScale="90000"/>
          </a:bodyPr>
          <a:lstStyle/>
          <a:p>
            <a:r>
              <a:rPr lang="en-US" sz="5900" b="1" dirty="0">
                <a:solidFill>
                  <a:prstClr val="black"/>
                </a:solidFill>
              </a:rPr>
              <a:t>Overview of </a:t>
            </a:r>
            <a:br>
              <a:rPr lang="en-US" sz="5900" b="1" dirty="0">
                <a:solidFill>
                  <a:prstClr val="black"/>
                </a:solidFill>
              </a:rPr>
            </a:br>
            <a:r>
              <a:rPr lang="en-US" sz="5900" b="1" dirty="0">
                <a:solidFill>
                  <a:prstClr val="black"/>
                </a:solidFill>
              </a:rPr>
              <a:t>IoT-based health monitoring system</a:t>
            </a:r>
            <a:endParaRPr lang="en-US" dirty="0"/>
          </a:p>
        </p:txBody>
      </p:sp>
      <p:sp>
        <p:nvSpPr>
          <p:cNvPr id="3" name="Text Placeholder 2">
            <a:extLst>
              <a:ext uri="{FF2B5EF4-FFF2-40B4-BE49-F238E27FC236}">
                <a16:creationId xmlns:a16="http://schemas.microsoft.com/office/drawing/2014/main" xmlns="" id="{98C6CED3-2CE0-444A-A9DE-0D7F9E73CEE3}"/>
              </a:ext>
            </a:extLst>
          </p:cNvPr>
          <p:cNvSpPr>
            <a:spLocks noGrp="1"/>
          </p:cNvSpPr>
          <p:nvPr>
            <p:ph type="body" idx="1"/>
          </p:nvPr>
        </p:nvSpPr>
        <p:spPr>
          <a:xfrm>
            <a:off x="1534695" y="3240505"/>
            <a:ext cx="8549990" cy="2185531"/>
          </a:xfrm>
        </p:spPr>
        <p:txBody>
          <a:bodyPr/>
          <a:lstStyle/>
          <a:p>
            <a:pPr marL="342900" indent="-342900">
              <a:buFont typeface="+mj-lt"/>
              <a:buAutoNum type="arabicPeriod"/>
            </a:pPr>
            <a:r>
              <a:rPr lang="en-US" dirty="0"/>
              <a:t>The IoT-based health monitoring system consists of wearable sensors, devices, and a centralized monitoring platform.</a:t>
            </a:r>
          </a:p>
          <a:p>
            <a:pPr marL="342900" indent="-342900">
              <a:buFont typeface="+mj-lt"/>
              <a:buAutoNum type="arabicPeriod"/>
            </a:pPr>
            <a:r>
              <a:rPr lang="en-US" dirty="0"/>
              <a:t>This device collects real-time data on vital signs and physical activity. </a:t>
            </a:r>
          </a:p>
          <a:p>
            <a:pPr marL="342900" indent="-342900">
              <a:buFont typeface="+mj-lt"/>
              <a:buAutoNum type="arabicPeriod"/>
            </a:pPr>
            <a:r>
              <a:rPr lang="en-US" dirty="0"/>
              <a:t>A device which is easy to use.</a:t>
            </a:r>
          </a:p>
          <a:p>
            <a:pPr marL="342900" indent="-342900">
              <a:buFont typeface="+mj-lt"/>
              <a:buAutoNum type="arabicPeriod"/>
            </a:pPr>
            <a:endParaRPr lang="en-US" dirty="0"/>
          </a:p>
        </p:txBody>
      </p:sp>
    </p:spTree>
    <p:extLst>
      <p:ext uri="{BB962C8B-B14F-4D97-AF65-F5344CB8AC3E}">
        <p14:creationId xmlns:p14="http://schemas.microsoft.com/office/powerpoint/2010/main" val="824129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245</TotalTime>
  <Words>1381</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Palatino Linotype</vt:lpstr>
      <vt:lpstr>Wingdings</vt:lpstr>
      <vt:lpstr>Gallery</vt:lpstr>
      <vt:lpstr>Smart Elderly and Half-Paralyzed People Hand Movement Detection System</vt:lpstr>
      <vt:lpstr>NORTH SOUTH UNIVERSITY Department of Electrical and Computer Engineering</vt:lpstr>
      <vt:lpstr>AGENDA</vt:lpstr>
      <vt:lpstr>INTRODUCTION</vt:lpstr>
      <vt:lpstr>Literature Review</vt:lpstr>
      <vt:lpstr>PowerPoint Presentation</vt:lpstr>
      <vt:lpstr>PowerPoint Presentation</vt:lpstr>
      <vt:lpstr>PowerPoint Presentation</vt:lpstr>
      <vt:lpstr>Overview of  IoT-based health monitoring system</vt:lpstr>
      <vt:lpstr>Block Diagram</vt:lpstr>
      <vt:lpstr>Main Components List Components will be purchased from Robo doc/Tech shop (Total cost=4082tk)</vt:lpstr>
      <vt:lpstr>Proposed Timeline </vt:lpstr>
      <vt:lpstr>Limitations</vt:lpstr>
      <vt:lpstr>CONCLUSION</vt:lpstr>
      <vt:lpstr>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IoT-based Health Monitoring System for Elderly and Paralysis Patients</dc:title>
  <dc:creator>Sanjeda Eshaa</dc:creator>
  <cp:lastModifiedBy>Microsoft account</cp:lastModifiedBy>
  <cp:revision>27</cp:revision>
  <dcterms:created xsi:type="dcterms:W3CDTF">2024-03-17T15:05:18Z</dcterms:created>
  <dcterms:modified xsi:type="dcterms:W3CDTF">2024-03-21T13:59:54Z</dcterms:modified>
</cp:coreProperties>
</file>