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2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3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4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5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16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17.xml" ContentType="application/vnd.openxmlformats-officedocument.theme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18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theme/theme19.xml" ContentType="application/vnd.openxmlformats-officedocument.theme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theme/theme20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theme/theme21.xml" ContentType="application/vnd.openxmlformats-officedocument.theme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9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785" r:id="rId2"/>
    <p:sldMasterId id="2147483797" r:id="rId3"/>
    <p:sldMasterId id="2147483809" r:id="rId4"/>
    <p:sldMasterId id="2147483821" r:id="rId5"/>
    <p:sldMasterId id="2147483833" r:id="rId6"/>
    <p:sldMasterId id="2147483845" r:id="rId7"/>
    <p:sldMasterId id="2147483857" r:id="rId8"/>
    <p:sldMasterId id="2147483869" r:id="rId9"/>
    <p:sldMasterId id="2147483881" r:id="rId10"/>
    <p:sldMasterId id="2147483893" r:id="rId11"/>
    <p:sldMasterId id="2147483905" r:id="rId12"/>
    <p:sldMasterId id="2147483917" r:id="rId13"/>
    <p:sldMasterId id="2147483929" r:id="rId14"/>
    <p:sldMasterId id="2147483941" r:id="rId15"/>
    <p:sldMasterId id="2147483953" r:id="rId16"/>
    <p:sldMasterId id="2147483965" r:id="rId17"/>
    <p:sldMasterId id="2147483977" r:id="rId18"/>
    <p:sldMasterId id="2147483989" r:id="rId19"/>
    <p:sldMasterId id="2147484001" r:id="rId20"/>
    <p:sldMasterId id="2147484013" r:id="rId21"/>
    <p:sldMasterId id="2147484025" r:id="rId22"/>
    <p:sldMasterId id="2147484035" r:id="rId23"/>
    <p:sldMasterId id="2147484047" r:id="rId24"/>
    <p:sldMasterId id="2147484059" r:id="rId25"/>
    <p:sldMasterId id="2147484071" r:id="rId26"/>
    <p:sldMasterId id="2147484083" r:id="rId27"/>
    <p:sldMasterId id="2147484095" r:id="rId28"/>
    <p:sldMasterId id="2147484107" r:id="rId29"/>
  </p:sldMasterIdLst>
  <p:notesMasterIdLst>
    <p:notesMasterId r:id="rId91"/>
  </p:notesMasterIdLst>
  <p:handoutMasterIdLst>
    <p:handoutMasterId r:id="rId92"/>
  </p:handoutMasterIdLst>
  <p:sldIdLst>
    <p:sldId id="283" r:id="rId30"/>
    <p:sldId id="298" r:id="rId31"/>
    <p:sldId id="299" r:id="rId32"/>
    <p:sldId id="284" r:id="rId33"/>
    <p:sldId id="311" r:id="rId34"/>
    <p:sldId id="320" r:id="rId35"/>
    <p:sldId id="285" r:id="rId36"/>
    <p:sldId id="286" r:id="rId37"/>
    <p:sldId id="300" r:id="rId38"/>
    <p:sldId id="288" r:id="rId39"/>
    <p:sldId id="301" r:id="rId40"/>
    <p:sldId id="302" r:id="rId41"/>
    <p:sldId id="303" r:id="rId42"/>
    <p:sldId id="304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257" r:id="rId59"/>
    <p:sldId id="258" r:id="rId60"/>
    <p:sldId id="259" r:id="rId61"/>
    <p:sldId id="260" r:id="rId62"/>
    <p:sldId id="261" r:id="rId63"/>
    <p:sldId id="266" r:id="rId64"/>
    <p:sldId id="264" r:id="rId65"/>
    <p:sldId id="265" r:id="rId66"/>
    <p:sldId id="279" r:id="rId67"/>
    <p:sldId id="267" r:id="rId68"/>
    <p:sldId id="268" r:id="rId69"/>
    <p:sldId id="280" r:id="rId70"/>
    <p:sldId id="281" r:id="rId71"/>
    <p:sldId id="276" r:id="rId72"/>
    <p:sldId id="269" r:id="rId73"/>
    <p:sldId id="294" r:id="rId74"/>
    <p:sldId id="305" r:id="rId75"/>
    <p:sldId id="270" r:id="rId76"/>
    <p:sldId id="277" r:id="rId77"/>
    <p:sldId id="282" r:id="rId78"/>
    <p:sldId id="272" r:id="rId79"/>
    <p:sldId id="271" r:id="rId80"/>
    <p:sldId id="278" r:id="rId81"/>
    <p:sldId id="273" r:id="rId82"/>
    <p:sldId id="274" r:id="rId83"/>
    <p:sldId id="306" r:id="rId84"/>
    <p:sldId id="307" r:id="rId85"/>
    <p:sldId id="308" r:id="rId86"/>
    <p:sldId id="309" r:id="rId87"/>
    <p:sldId id="310" r:id="rId88"/>
    <p:sldId id="297" r:id="rId89"/>
    <p:sldId id="275" r:id="rId9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86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01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3.xml"/><Relationship Id="rId47" Type="http://schemas.openxmlformats.org/officeDocument/2006/relationships/slide" Target="slides/slide18.xml"/><Relationship Id="rId63" Type="http://schemas.openxmlformats.org/officeDocument/2006/relationships/slide" Target="slides/slide34.xml"/><Relationship Id="rId68" Type="http://schemas.openxmlformats.org/officeDocument/2006/relationships/slide" Target="slides/slide39.xml"/><Relationship Id="rId84" Type="http://schemas.openxmlformats.org/officeDocument/2006/relationships/slide" Target="slides/slide55.xml"/><Relationship Id="rId89" Type="http://schemas.openxmlformats.org/officeDocument/2006/relationships/slide" Target="slides/slide60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3.xml"/><Relationship Id="rId37" Type="http://schemas.openxmlformats.org/officeDocument/2006/relationships/slide" Target="slides/slide8.xml"/><Relationship Id="rId53" Type="http://schemas.openxmlformats.org/officeDocument/2006/relationships/slide" Target="slides/slide24.xml"/><Relationship Id="rId58" Type="http://schemas.openxmlformats.org/officeDocument/2006/relationships/slide" Target="slides/slide29.xml"/><Relationship Id="rId74" Type="http://schemas.openxmlformats.org/officeDocument/2006/relationships/slide" Target="slides/slide45.xml"/><Relationship Id="rId79" Type="http://schemas.openxmlformats.org/officeDocument/2006/relationships/slide" Target="slides/slide50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61.xml"/><Relationship Id="rId95" Type="http://schemas.openxmlformats.org/officeDocument/2006/relationships/theme" Target="theme/theme1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43" Type="http://schemas.openxmlformats.org/officeDocument/2006/relationships/slide" Target="slides/slide14.xml"/><Relationship Id="rId48" Type="http://schemas.openxmlformats.org/officeDocument/2006/relationships/slide" Target="slides/slide19.xml"/><Relationship Id="rId64" Type="http://schemas.openxmlformats.org/officeDocument/2006/relationships/slide" Target="slides/slide35.xml"/><Relationship Id="rId69" Type="http://schemas.openxmlformats.org/officeDocument/2006/relationships/slide" Target="slides/slide40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2.xml"/><Relationship Id="rId72" Type="http://schemas.openxmlformats.org/officeDocument/2006/relationships/slide" Target="slides/slide43.xml"/><Relationship Id="rId80" Type="http://schemas.openxmlformats.org/officeDocument/2006/relationships/slide" Target="slides/slide51.xml"/><Relationship Id="rId85" Type="http://schemas.openxmlformats.org/officeDocument/2006/relationships/slide" Target="slides/slide56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4.xml"/><Relationship Id="rId38" Type="http://schemas.openxmlformats.org/officeDocument/2006/relationships/slide" Target="slides/slide9.xml"/><Relationship Id="rId46" Type="http://schemas.openxmlformats.org/officeDocument/2006/relationships/slide" Target="slides/slide17.xml"/><Relationship Id="rId59" Type="http://schemas.openxmlformats.org/officeDocument/2006/relationships/slide" Target="slides/slide30.xml"/><Relationship Id="rId67" Type="http://schemas.openxmlformats.org/officeDocument/2006/relationships/slide" Target="slides/slide38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2.xml"/><Relationship Id="rId54" Type="http://schemas.openxmlformats.org/officeDocument/2006/relationships/slide" Target="slides/slide25.xml"/><Relationship Id="rId62" Type="http://schemas.openxmlformats.org/officeDocument/2006/relationships/slide" Target="slides/slide33.xml"/><Relationship Id="rId70" Type="http://schemas.openxmlformats.org/officeDocument/2006/relationships/slide" Target="slides/slide41.xml"/><Relationship Id="rId75" Type="http://schemas.openxmlformats.org/officeDocument/2006/relationships/slide" Target="slides/slide46.xml"/><Relationship Id="rId83" Type="http://schemas.openxmlformats.org/officeDocument/2006/relationships/slide" Target="slides/slide54.xml"/><Relationship Id="rId88" Type="http://schemas.openxmlformats.org/officeDocument/2006/relationships/slide" Target="slides/slide59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7.xml"/><Relationship Id="rId49" Type="http://schemas.openxmlformats.org/officeDocument/2006/relationships/slide" Target="slides/slide20.xml"/><Relationship Id="rId57" Type="http://schemas.openxmlformats.org/officeDocument/2006/relationships/slide" Target="slides/slide28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.xml"/><Relationship Id="rId44" Type="http://schemas.openxmlformats.org/officeDocument/2006/relationships/slide" Target="slides/slide15.xml"/><Relationship Id="rId52" Type="http://schemas.openxmlformats.org/officeDocument/2006/relationships/slide" Target="slides/slide23.xml"/><Relationship Id="rId60" Type="http://schemas.openxmlformats.org/officeDocument/2006/relationships/slide" Target="slides/slide31.xml"/><Relationship Id="rId65" Type="http://schemas.openxmlformats.org/officeDocument/2006/relationships/slide" Target="slides/slide36.xml"/><Relationship Id="rId73" Type="http://schemas.openxmlformats.org/officeDocument/2006/relationships/slide" Target="slides/slide44.xml"/><Relationship Id="rId78" Type="http://schemas.openxmlformats.org/officeDocument/2006/relationships/slide" Target="slides/slide49.xml"/><Relationship Id="rId81" Type="http://schemas.openxmlformats.org/officeDocument/2006/relationships/slide" Target="slides/slide52.xml"/><Relationship Id="rId86" Type="http://schemas.openxmlformats.org/officeDocument/2006/relationships/slide" Target="slides/slide57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0.xml"/><Relationship Id="rId34" Type="http://schemas.openxmlformats.org/officeDocument/2006/relationships/slide" Target="slides/slide5.xml"/><Relationship Id="rId50" Type="http://schemas.openxmlformats.org/officeDocument/2006/relationships/slide" Target="slides/slide21.xml"/><Relationship Id="rId55" Type="http://schemas.openxmlformats.org/officeDocument/2006/relationships/slide" Target="slides/slide26.xml"/><Relationship Id="rId76" Type="http://schemas.openxmlformats.org/officeDocument/2006/relationships/slide" Target="slides/slide4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2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" Target="slides/slide11.xml"/><Relationship Id="rId45" Type="http://schemas.openxmlformats.org/officeDocument/2006/relationships/slide" Target="slides/slide16.xml"/><Relationship Id="rId66" Type="http://schemas.openxmlformats.org/officeDocument/2006/relationships/slide" Target="slides/slide37.xml"/><Relationship Id="rId87" Type="http://schemas.openxmlformats.org/officeDocument/2006/relationships/slide" Target="slides/slide58.xml"/><Relationship Id="rId61" Type="http://schemas.openxmlformats.org/officeDocument/2006/relationships/slide" Target="slides/slide32.xml"/><Relationship Id="rId82" Type="http://schemas.openxmlformats.org/officeDocument/2006/relationships/slide" Target="slides/slide53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.xml"/><Relationship Id="rId35" Type="http://schemas.openxmlformats.org/officeDocument/2006/relationships/slide" Target="slides/slide6.xml"/><Relationship Id="rId56" Type="http://schemas.openxmlformats.org/officeDocument/2006/relationships/slide" Target="slides/slide27.xml"/><Relationship Id="rId77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DD5D0B8-099A-400E-AB31-D8E3A413E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09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2BE1AF7-000C-4F7F-A818-52A7568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4977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TW" altLang="en-GB"/>
              <a:t>CSC 573 Theory of Computation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DEFADCE-18D7-4D2B-83E7-204EF27B8320}" type="datetime1">
              <a:rPr lang="en-US" altLang="en-US"/>
              <a:pPr/>
              <a:t>3/9/2017</a:t>
            </a:fld>
            <a:endParaRPr lang="zh-TW" alt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3C914-7BC2-4F6D-BFA0-176D4BB9DC12}" type="slidenum">
              <a:rPr lang="zh-TW" altLang="en-GB"/>
              <a:pPr/>
              <a:t>1</a:t>
            </a:fld>
            <a:endParaRPr lang="zh-TW" altLang="en-GB"/>
          </a:p>
        </p:txBody>
      </p:sp>
      <p:sp>
        <p:nvSpPr>
          <p:cNvPr id="35942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76338" y="696913"/>
            <a:ext cx="4640262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94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1863" y="4406900"/>
            <a:ext cx="5127625" cy="417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702" tIns="46351" rIns="92702" bIns="46351"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810626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84695-003A-4117-BD72-3C081A00938E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9298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2C475-DFB9-4856-B27F-77EC0417A4B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6657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EB601-1D29-4E11-9025-4A509E49F402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3147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E6FBD-1018-4157-9DA8-593A415BCF21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0320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3DFF-3677-4D4F-B77B-1C75916079D8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8226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7CA41-C40C-4723-8079-934ED2440584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5892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52B58-30DE-4486-B3D2-0F9875703BAE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6051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AB0E4-8E8E-4033-BD2C-C78016CCF1A5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5795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41913-9C83-40AE-8E0F-3E675A0D39B6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2903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0CD4D-EA9F-4A79-9773-BAEDC3F84D72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03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872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TW" altLang="en-GB">
                <a:solidFill>
                  <a:srgbClr val="000000"/>
                </a:solidFill>
              </a:rPr>
              <a:t>CSC 573 Theory of Computation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1519181-936F-407F-A447-85BA22819AFC}" type="datetime1">
              <a:rPr lang="en-US" altLang="en-US">
                <a:solidFill>
                  <a:srgbClr val="000000"/>
                </a:solidFill>
              </a:rPr>
              <a:pPr/>
              <a:t>3/9/2017</a:t>
            </a:fld>
            <a:endParaRPr lang="zh-TW" altLang="en-GB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E5A85E-AA54-4766-8EE1-EF75A4476599}" type="slidenum">
              <a:rPr lang="zh-TW" altLang="en-GB">
                <a:solidFill>
                  <a:srgbClr val="000000"/>
                </a:solidFill>
              </a:rPr>
              <a:pPr/>
              <a:t>46</a:t>
            </a:fld>
            <a:endParaRPr lang="zh-TW" altLang="en-GB">
              <a:solidFill>
                <a:srgbClr val="000000"/>
              </a:solidFill>
            </a:endParaRPr>
          </a:p>
        </p:txBody>
      </p:sp>
      <p:sp>
        <p:nvSpPr>
          <p:cNvPr id="391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705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E6923-9902-4FED-B9E6-CE7E5A9F0C1C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724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AD799-3DEA-4012-9D39-6B540F45BD54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5492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81402-F1D0-4A86-9411-CAA8694BCA77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6830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243CA-D149-4E54-AE08-ABB8A6EAD56E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3486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ADB90-76C7-4E57-8A11-1B888B162E88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6253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10535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9B06B-3791-4792-B6E6-3EFFAEBB580A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249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56118C2-B4D5-470D-9207-C7C06610BFCF}" type="slidenum">
              <a:rPr lang="en-US" altLang="en-US" sz="1200">
                <a:solidFill>
                  <a:srgbClr val="000000"/>
                </a:solidFill>
              </a:rPr>
              <a:pPr/>
              <a:t>55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762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5D2962B-9612-4EB6-BF7E-569DBB6BB87A}" type="slidenum">
              <a:rPr lang="en-US" altLang="en-US" sz="1200">
                <a:solidFill>
                  <a:srgbClr val="000000"/>
                </a:solidFill>
              </a:rPr>
              <a:pPr/>
              <a:t>56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452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1A3C27E-EC72-4890-8D11-581E6CAFE158}" type="slidenum">
              <a:rPr lang="en-US" altLang="en-US" sz="1200">
                <a:solidFill>
                  <a:srgbClr val="000000"/>
                </a:solidFill>
              </a:rPr>
              <a:pPr/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53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EBFAF4B-B7DA-4028-AF33-6305712C82F1}" type="slidenum">
              <a:rPr lang="en-US" altLang="en-US" sz="1200">
                <a:solidFill>
                  <a:srgbClr val="000000"/>
                </a:solidFill>
              </a:rPr>
              <a:pPr/>
              <a:t>57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455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86FAE5A-C1E7-4AC6-9F6E-44196E98FCDA}" type="slidenum">
              <a:rPr lang="en-US" altLang="en-US" sz="1200">
                <a:solidFill>
                  <a:srgbClr val="000000"/>
                </a:solidFill>
              </a:rPr>
              <a:pPr/>
              <a:t>58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974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1AC4D90-EFC5-40A2-AA6F-F4CEEF5B9679}" type="slidenum">
              <a:rPr lang="en-US" altLang="en-US" sz="1200">
                <a:solidFill>
                  <a:srgbClr val="000000"/>
                </a:solidFill>
              </a:rPr>
              <a:pPr/>
              <a:t>59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771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F9BBD-E970-467A-988F-D8B5F263A36A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3646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TW" altLang="en-GB"/>
              <a:t>CSC 573 Theory of Computation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46FA386-A16A-498C-92B9-995BDD753E59}" type="datetime1">
              <a:rPr lang="en-US" altLang="en-US"/>
              <a:pPr/>
              <a:t>3/9/2017</a:t>
            </a:fld>
            <a:endParaRPr lang="zh-TW" alt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1EF55-97D9-43D2-ABD9-5C77A0A68491}" type="slidenum">
              <a:rPr lang="zh-TW" altLang="en-GB"/>
              <a:pPr/>
              <a:t>7</a:t>
            </a:fld>
            <a:endParaRPr lang="zh-TW" altLang="en-GB"/>
          </a:p>
        </p:txBody>
      </p:sp>
      <p:sp>
        <p:nvSpPr>
          <p:cNvPr id="360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16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E73C7-C3CA-40E9-9713-93AFE110029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1066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2B8C9-835C-4D5B-BE3F-AEFE62880253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6174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66DA1-77F5-49AF-A640-EB4D0C78084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0870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A1C065-7E0E-4F95-A852-D58E1F62637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1363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F625B-76AC-47D7-BF9C-D67FC3FFD6C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9450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9EAC9BE-68F2-4B87-BFC8-D239F4444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9AEC1-46BB-450A-88EB-A1DE8FF0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3D0A0-47B4-46CC-AD1C-061B459618B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68026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6EE22-EDD8-40F6-B600-BBA309D0D5E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92476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886ED-4161-41CB-BD5E-7AF72636D01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4968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E0BA5-1400-4971-A6EE-1F6C1B7567E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0686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C26ACE-E85A-40FF-9413-728DE8A9D8B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3941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A8E6D-EFD7-4258-8B6E-17912C824CB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57387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896586-3D1D-4FF6-AA4B-78CE8D9D226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93983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CEE5A2-D85A-44BC-9961-886554A7766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25583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91FB33-B501-4FE3-867D-BBA31C71E5E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5534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DA0C5-EA1D-46DC-AA3C-6B1609CCA28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47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D772A-7D88-4FC8-98D2-09AFB16AD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398204-7A9C-4D41-AA9C-612BE803E50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5953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3D0A0-47B4-46CC-AD1C-061B459618B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0574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6EE22-EDD8-40F6-B600-BBA309D0D5E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9901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886ED-4161-41CB-BD5E-7AF72636D01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8918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E0BA5-1400-4971-A6EE-1F6C1B7567E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9839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C26ACE-E85A-40FF-9413-728DE8A9D8B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74357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A8E6D-EFD7-4258-8B6E-17912C824CB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1288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896586-3D1D-4FF6-AA4B-78CE8D9D226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45674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CEE5A2-D85A-44BC-9961-886554A7766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0723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91FB33-B501-4FE3-867D-BBA31C71E5E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418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1DC69-A087-48A1-BEFA-42CE064C5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DA0C5-EA1D-46DC-AA3C-6B1609CCA28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95722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398204-7A9C-4D41-AA9C-612BE803E50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22500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3D0A0-47B4-46CC-AD1C-061B459618B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9046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6EE22-EDD8-40F6-B600-BBA309D0D5E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9034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886ED-4161-41CB-BD5E-7AF72636D01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3933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E0BA5-1400-4971-A6EE-1F6C1B7567E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7791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C26ACE-E85A-40FF-9413-728DE8A9D8B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6796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A8E6D-EFD7-4258-8B6E-17912C824CB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5162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896586-3D1D-4FF6-AA4B-78CE8D9D226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32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CEE5A2-D85A-44BC-9961-886554A7766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66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49393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91FB33-B501-4FE3-867D-BBA31C71E5E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26387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DA0C5-EA1D-46DC-AA3C-6B1609CCA28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25232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398204-7A9C-4D41-AA9C-612BE803E50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46195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3D0A0-47B4-46CC-AD1C-061B459618B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6513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6EE22-EDD8-40F6-B600-BBA309D0D5E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4507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886ED-4161-41CB-BD5E-7AF72636D01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3771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E0BA5-1400-4971-A6EE-1F6C1B7567E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30209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C26ACE-E85A-40FF-9413-728DE8A9D8B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7744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A8E6D-EFD7-4258-8B6E-17912C824CB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7795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896586-3D1D-4FF6-AA4B-78CE8D9D226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52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8925" y="304800"/>
            <a:ext cx="8564563" cy="1447800"/>
          </a:xfrm>
        </p:spPr>
        <p:txBody>
          <a:bodyPr anchor="b"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CSC/MATH 573: Theory of Computation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8025" y="2209800"/>
            <a:ext cx="7727950" cy="2143125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6172200"/>
            <a:ext cx="7924800" cy="457200"/>
          </a:xfrm>
        </p:spPr>
        <p:txBody>
          <a:bodyPr anchor="ctr" anchorCtr="1"/>
          <a:lstStyle>
            <a:lvl1pPr>
              <a:defRPr sz="1400"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>
            <a:off x="1066800" y="1981200"/>
            <a:ext cx="7010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932800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CEE5A2-D85A-44BC-9961-886554A7766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8790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91FB33-B501-4FE3-867D-BBA31C71E5E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891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DA0C5-EA1D-46DC-AA3C-6B1609CCA28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69228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398204-7A9C-4D41-AA9C-612BE803E50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9263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3D0A0-47B4-46CC-AD1C-061B459618B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93944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6EE22-EDD8-40F6-B600-BBA309D0D5E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7018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3C8C6-8341-403E-A94C-6E3A7F00AA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5634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9A95D-FC0A-4A55-ABCC-B4DCCA524BA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6312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6EBDE-ECC8-4599-A8B4-45B15A0811C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6612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5035A-DC35-43FF-810C-6335A12468B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31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0DE13F1C-691E-4AF6-9563-91CCC299897B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5064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617DF-D37E-4312-AA77-63E67A421D2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1369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55608-665C-4086-A517-208456E90E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63244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AF297-D9E4-40FA-A574-BD036C71C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7269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7C269-4097-4363-A936-EF120CC7FC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5704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AE06C-2D76-42EE-AB44-5BA5AB905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15151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C9461-E9C1-4826-9E5A-743362DA9B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1137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9EAAD-19C0-477C-97D7-BE83456BA18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58598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3C8C6-8341-403E-A94C-6E3A7F00AA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4827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9A95D-FC0A-4A55-ABCC-B4DCCA524BA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8633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6EBDE-ECC8-4599-A8B4-45B15A0811C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2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9B1593DD-B5A3-438E-A212-3E90B7862880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23815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5035A-DC35-43FF-810C-6335A12468B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0198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617DF-D37E-4312-AA77-63E67A421D2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1748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55608-665C-4086-A517-208456E90E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7039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AF297-D9E4-40FA-A574-BD036C71C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1535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7C269-4097-4363-A936-EF120CC7FC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9461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AE06C-2D76-42EE-AB44-5BA5AB905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75731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C9461-E9C1-4826-9E5A-743362DA9B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1353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9EAAD-19C0-477C-97D7-BE83456BA18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6370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3C8C6-8341-403E-A94C-6E3A7F00AA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3940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9A95D-FC0A-4A55-ABCC-B4DCCA524BA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27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529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1529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A37D6763-7C9B-4DB9-B757-ADB8B7D48016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33395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6EBDE-ECC8-4599-A8B4-45B15A0811C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49330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5035A-DC35-43FF-810C-6335A12468B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43511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617DF-D37E-4312-AA77-63E67A421D2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1596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55608-665C-4086-A517-208456E90E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522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AF297-D9E4-40FA-A574-BD036C71C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3529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7C269-4097-4363-A936-EF120CC7FC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9342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AE06C-2D76-42EE-AB44-5BA5AB905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229164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C9461-E9C1-4826-9E5A-743362DA9B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609960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9EAAD-19C0-477C-97D7-BE83456BA18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99127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3C8C6-8341-403E-A94C-6E3A7F00AA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52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031B72D3-0F67-4907-B031-F6C3DFB76F5B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684825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9A95D-FC0A-4A55-ABCC-B4DCCA524BA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48672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6EBDE-ECC8-4599-A8B4-45B15A0811C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93320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5035A-DC35-43FF-810C-6335A12468B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63999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617DF-D37E-4312-AA77-63E67A421D2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7946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55608-665C-4086-A517-208456E90E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33720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AF297-D9E4-40FA-A574-BD036C71C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75417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7C269-4097-4363-A936-EF120CC7FC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76730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AE06C-2D76-42EE-AB44-5BA5AB905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378227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C9461-E9C1-4826-9E5A-743362DA9B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75168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9EAAD-19C0-477C-97D7-BE83456BA18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942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FAE6C9B8-99FC-41BE-9734-1F5713CA6DEF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878579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3C8C6-8341-403E-A94C-6E3A7F00AA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8699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9A95D-FC0A-4A55-ABCC-B4DCCA524BA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256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6EBDE-ECC8-4599-A8B4-45B15A0811C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49430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5035A-DC35-43FF-810C-6335A12468B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46368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617DF-D37E-4312-AA77-63E67A421D2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45315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55608-665C-4086-A517-208456E90E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667139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AF297-D9E4-40FA-A574-BD036C71C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269508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7C269-4097-4363-A936-EF120CC7FC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506445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AE06C-2D76-42EE-AB44-5BA5AB905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58043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C9461-E9C1-4826-9E5A-743362DA9B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0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AD73C-F6BB-482C-BA0B-7DFCC81CC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E092B1DC-6299-421D-8B27-239C576347A6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024602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9EAAD-19C0-477C-97D7-BE83456BA18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729082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3C8C6-8341-403E-A94C-6E3A7F00AA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9075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9A95D-FC0A-4A55-ABCC-B4DCCA524BA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23959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6EBDE-ECC8-4599-A8B4-45B15A0811C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685645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5035A-DC35-43FF-810C-6335A12468B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49458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617DF-D37E-4312-AA77-63E67A421D2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6065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55608-665C-4086-A517-208456E90E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745057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AF297-D9E4-40FA-A574-BD036C71C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1758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7C269-4097-4363-A936-EF120CC7FC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040562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AE06C-2D76-42EE-AB44-5BA5AB905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78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3E3856BE-E614-4BD6-9CB1-C6247FC5B843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8679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C9461-E9C1-4826-9E5A-743362DA9B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76975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9EAAD-19C0-477C-97D7-BE83456BA18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9999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3C8C6-8341-403E-A94C-6E3A7F00AA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5539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9A95D-FC0A-4A55-ABCC-B4DCCA524BA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609824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6EBDE-ECC8-4599-A8B4-45B15A0811C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39327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5035A-DC35-43FF-810C-6335A12468B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369026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617DF-D37E-4312-AA77-63E67A421D2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476900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55608-665C-4086-A517-208456E90E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52898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AF297-D9E4-40FA-A574-BD036C71C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01884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7C269-4097-4363-A936-EF120CC7FC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99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97E21389-47EE-4934-B4FF-12E812CC8957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38649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AE06C-2D76-42EE-AB44-5BA5AB905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4630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C9461-E9C1-4826-9E5A-743362DA9B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2249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9EAAD-19C0-477C-97D7-BE83456BA18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06655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3C8C6-8341-403E-A94C-6E3A7F00AA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299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9A95D-FC0A-4A55-ABCC-B4DCCA524BA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1948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6EBDE-ECC8-4599-A8B4-45B15A0811C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662931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5035A-DC35-43FF-810C-6335A12468B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538474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617DF-D37E-4312-AA77-63E67A421D2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668561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55608-665C-4086-A517-208456E90E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1766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AF297-D9E4-40FA-A574-BD036C71C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488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A6D622B8-16B1-4874-AD52-C2DA735A88E9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858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7C269-4097-4363-A936-EF120CC7FC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986653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AE06C-2D76-42EE-AB44-5BA5AB905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3140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C9461-E9C1-4826-9E5A-743362DA9B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34027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9EAAD-19C0-477C-97D7-BE83456BA18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34690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699008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732450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161203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6392035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0000471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450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"/>
            <a:ext cx="2114550" cy="6286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213" y="38100"/>
            <a:ext cx="6192837" cy="6286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1B5659D9-B7A2-4929-BFE8-D64EB5BDDF4D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96011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8660424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744"/>
      </p:ext>
    </p:extLst>
  </p:cSld>
  <p:clrMapOvr>
    <a:masterClrMapping/>
  </p:clrMapOvr>
  <p:transition>
    <p:dissolve/>
  </p:transition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339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338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725573"/>
      </p:ext>
    </p:extLst>
  </p:cSld>
  <p:clrMapOvr>
    <a:masterClrMapping/>
  </p:clrMapOvr>
  <p:transition>
    <p:dissolve/>
  </p:transition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3C8C6-8341-403E-A94C-6E3A7F00AA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69108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9A95D-FC0A-4A55-ABCC-B4DCCA524BA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94168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6EBDE-ECC8-4599-A8B4-45B15A0811C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66294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5035A-DC35-43FF-810C-6335A12468B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828662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617DF-D37E-4312-AA77-63E67A421D2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96211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55608-665C-4086-A517-208456E90E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87876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AF297-D9E4-40FA-A574-BD036C71C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6900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8925" y="304800"/>
            <a:ext cx="8564563" cy="1447800"/>
          </a:xfrm>
        </p:spPr>
        <p:txBody>
          <a:bodyPr anchor="b"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CSC/MATH 573: Theory of Computation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8025" y="2209800"/>
            <a:ext cx="7727950" cy="2143125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6172200"/>
            <a:ext cx="7924800" cy="457200"/>
          </a:xfrm>
        </p:spPr>
        <p:txBody>
          <a:bodyPr anchor="ctr" anchorCtr="1"/>
          <a:lstStyle>
            <a:lvl1pPr>
              <a:defRPr sz="1400"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>
            <a:off x="1066800" y="1981200"/>
            <a:ext cx="7010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8004860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7C269-4097-4363-A936-EF120CC7FC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8154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AE06C-2D76-42EE-AB44-5BA5AB905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05478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C9461-E9C1-4826-9E5A-743362DA9B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2344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9EAAD-19C0-477C-97D7-BE83456BA18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729100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3C8C6-8341-403E-A94C-6E3A7F00AA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9096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9A95D-FC0A-4A55-ABCC-B4DCCA524BA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26674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6EBDE-ECC8-4599-A8B4-45B15A0811C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594374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5035A-DC35-43FF-810C-6335A12468B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09927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617DF-D37E-4312-AA77-63E67A421D2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0475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55608-665C-4086-A517-208456E90E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959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0DE13F1C-691E-4AF6-9563-91CCC299897B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54649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AF297-D9E4-40FA-A574-BD036C71C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39586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7C269-4097-4363-A936-EF120CC7FC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573858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AE06C-2D76-42EE-AB44-5BA5AB905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240593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C9461-E9C1-4826-9E5A-743362DA9B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4090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9EAAD-19C0-477C-97D7-BE83456BA18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136542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3C8C6-8341-403E-A94C-6E3A7F00AA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94919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9A95D-FC0A-4A55-ABCC-B4DCCA524BA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0404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6EBDE-ECC8-4599-A8B4-45B15A0811C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23476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5035A-DC35-43FF-810C-6335A12468B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541158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617DF-D37E-4312-AA77-63E67A421D2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3043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9B1593DD-B5A3-438E-A212-3E90B7862880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39236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55608-665C-4086-A517-208456E90E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19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AF297-D9E4-40FA-A574-BD036C71C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07953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7C269-4097-4363-A936-EF120CC7FC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82486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AE06C-2D76-42EE-AB44-5BA5AB905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82232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C9461-E9C1-4826-9E5A-743362DA9B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077080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9EAAD-19C0-477C-97D7-BE83456BA18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354257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3C8C6-8341-403E-A94C-6E3A7F00AA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17250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9A95D-FC0A-4A55-ABCC-B4DCCA524BA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347902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6EBDE-ECC8-4599-A8B4-45B15A0811C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544799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5035A-DC35-43FF-810C-6335A12468B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123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529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1529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A37D6763-7C9B-4DB9-B757-ADB8B7D48016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02037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617DF-D37E-4312-AA77-63E67A421D2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004112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55608-665C-4086-A517-208456E90E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760087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AF297-D9E4-40FA-A574-BD036C71C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23591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7C269-4097-4363-A936-EF120CC7FC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24741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AE06C-2D76-42EE-AB44-5BA5AB905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788955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C9461-E9C1-4826-9E5A-743362DA9B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72707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9EAAD-19C0-477C-97D7-BE83456BA18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63781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3C8C6-8341-403E-A94C-6E3A7F00AA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53393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9A95D-FC0A-4A55-ABCC-B4DCCA524BA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116905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6EBDE-ECC8-4599-A8B4-45B15A0811C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131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031B72D3-0F67-4907-B031-F6C3DFB76F5B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73816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5035A-DC35-43FF-810C-6335A12468B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015693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617DF-D37E-4312-AA77-63E67A421D2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24004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55608-665C-4086-A517-208456E90E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082982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AF297-D9E4-40FA-A574-BD036C71C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36311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7C269-4097-4363-A936-EF120CC7FC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13027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AE06C-2D76-42EE-AB44-5BA5AB905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80454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C9461-E9C1-4826-9E5A-743362DA9B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25866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9EAAD-19C0-477C-97D7-BE83456BA18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850305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3C8C6-8341-403E-A94C-6E3A7F00AA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7075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9A95D-FC0A-4A55-ABCC-B4DCCA524BA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4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CE7ED-ED81-4D20-91EF-1EE74DF5D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FAE6C9B8-99FC-41BE-9734-1F5713CA6DEF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25826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6EBDE-ECC8-4599-A8B4-45B15A0811C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3088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5035A-DC35-43FF-810C-6335A12468B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288723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617DF-D37E-4312-AA77-63E67A421D2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30374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55608-665C-4086-A517-208456E90E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509622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AF297-D9E4-40FA-A574-BD036C71C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712109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7C269-4097-4363-A936-EF120CC7FC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29953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AE06C-2D76-42EE-AB44-5BA5AB905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334764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C9461-E9C1-4826-9E5A-743362DA9B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71123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9EAAD-19C0-477C-97D7-BE83456BA18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214189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3C8C6-8341-403E-A94C-6E3A7F00AA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842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E092B1DC-6299-421D-8B27-239C576347A6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5871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9A95D-FC0A-4A55-ABCC-B4DCCA524BA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0958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6EBDE-ECC8-4599-A8B4-45B15A0811C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76072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5035A-DC35-43FF-810C-6335A12468B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21657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617DF-D37E-4312-AA77-63E67A421D2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416547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55608-665C-4086-A517-208456E90E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20327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AF297-D9E4-40FA-A574-BD036C71C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9416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7C269-4097-4363-A936-EF120CC7FC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954117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AE06C-2D76-42EE-AB44-5BA5AB905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98402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C9461-E9C1-4826-9E5A-743362DA9B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955612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9EAAD-19C0-477C-97D7-BE83456BA18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76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3E3856BE-E614-4BD6-9CB1-C6247FC5B843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593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97E21389-47EE-4934-B4FF-12E812CC8957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7663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A6D622B8-16B1-4874-AD52-C2DA735A88E9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014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"/>
            <a:ext cx="2114550" cy="6286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213" y="38100"/>
            <a:ext cx="6192837" cy="6286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1B5659D9-B7A2-4929-BFE8-D64EB5BDDF4D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76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8925" y="304800"/>
            <a:ext cx="8564563" cy="1447800"/>
          </a:xfrm>
        </p:spPr>
        <p:txBody>
          <a:bodyPr anchor="b"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CSC/MATH 573: Theory of Computation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8025" y="2209800"/>
            <a:ext cx="7727950" cy="2143125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6172200"/>
            <a:ext cx="7924800" cy="457200"/>
          </a:xfrm>
        </p:spPr>
        <p:txBody>
          <a:bodyPr anchor="ctr" anchorCtr="1"/>
          <a:lstStyle>
            <a:lvl1pPr>
              <a:defRPr sz="1400"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>
            <a:off x="1066800" y="1981200"/>
            <a:ext cx="7010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02609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0DE13F1C-691E-4AF6-9563-91CCC299897B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2541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9B1593DD-B5A3-438E-A212-3E90B7862880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235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529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1529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A37D6763-7C9B-4DB9-B757-ADB8B7D48016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2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763A3-2ADF-4FF2-A068-9B4F02474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031B72D3-0F67-4907-B031-F6C3DFB76F5B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116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FAE6C9B8-99FC-41BE-9734-1F5713CA6DEF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834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E092B1DC-6299-421D-8B27-239C576347A6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114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3E3856BE-E614-4BD6-9CB1-C6247FC5B843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1700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97E21389-47EE-4934-B4FF-12E812CC8957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4892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A6D622B8-16B1-4874-AD52-C2DA735A88E9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2229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"/>
            <a:ext cx="2114550" cy="6286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213" y="38100"/>
            <a:ext cx="6192837" cy="6286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1B5659D9-B7A2-4929-BFE8-D64EB5BDDF4D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7529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8925" y="304800"/>
            <a:ext cx="8564563" cy="1447800"/>
          </a:xfrm>
        </p:spPr>
        <p:txBody>
          <a:bodyPr anchor="b"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CSC/MATH 573: Theory of Computation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8025" y="2209800"/>
            <a:ext cx="7727950" cy="2143125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6172200"/>
            <a:ext cx="7924800" cy="457200"/>
          </a:xfrm>
        </p:spPr>
        <p:txBody>
          <a:bodyPr anchor="ctr" anchorCtr="1"/>
          <a:lstStyle>
            <a:lvl1pPr>
              <a:defRPr sz="1400"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>
            <a:off x="1066800" y="1981200"/>
            <a:ext cx="7010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87160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0DE13F1C-691E-4AF6-9563-91CCC299897B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095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9B1593DD-B5A3-438E-A212-3E90B7862880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71482-C114-4BFF-A5FA-423230D31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529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1529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A37D6763-7C9B-4DB9-B757-ADB8B7D48016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0386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031B72D3-0F67-4907-B031-F6C3DFB76F5B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570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FAE6C9B8-99FC-41BE-9734-1F5713CA6DEF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4120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E092B1DC-6299-421D-8B27-239C576347A6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0024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3E3856BE-E614-4BD6-9CB1-C6247FC5B843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47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97E21389-47EE-4934-B4FF-12E812CC8957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175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A6D622B8-16B1-4874-AD52-C2DA735A88E9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9694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"/>
            <a:ext cx="2114550" cy="6286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213" y="38100"/>
            <a:ext cx="6192837" cy="6286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1B5659D9-B7A2-4929-BFE8-D64EB5BDDF4D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207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8925" y="304800"/>
            <a:ext cx="8564563" cy="1447800"/>
          </a:xfrm>
        </p:spPr>
        <p:txBody>
          <a:bodyPr anchor="b"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CSC/MATH 573: Theory of Computation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8025" y="2209800"/>
            <a:ext cx="7727950" cy="2143125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6172200"/>
            <a:ext cx="7924800" cy="457200"/>
          </a:xfrm>
        </p:spPr>
        <p:txBody>
          <a:bodyPr anchor="ctr" anchorCtr="1"/>
          <a:lstStyle>
            <a:lvl1pPr>
              <a:defRPr sz="1400"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>
            <a:off x="1066800" y="1981200"/>
            <a:ext cx="7010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43828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0DE13F1C-691E-4AF6-9563-91CCC299897B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6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1E10B-875A-4824-8B49-3056FEB8D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9B1593DD-B5A3-438E-A212-3E90B7862880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77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529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1529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A37D6763-7C9B-4DB9-B757-ADB8B7D48016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5792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031B72D3-0F67-4907-B031-F6C3DFB76F5B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8833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FAE6C9B8-99FC-41BE-9734-1F5713CA6DEF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448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E092B1DC-6299-421D-8B27-239C576347A6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7448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3E3856BE-E614-4BD6-9CB1-C6247FC5B843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843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97E21389-47EE-4934-B4FF-12E812CC8957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9022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A6D622B8-16B1-4874-AD52-C2DA735A88E9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596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"/>
            <a:ext cx="2114550" cy="6286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213" y="38100"/>
            <a:ext cx="6192837" cy="6286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1B5659D9-B7A2-4929-BFE8-D64EB5BDDF4D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6048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8925" y="304800"/>
            <a:ext cx="8564563" cy="1447800"/>
          </a:xfrm>
        </p:spPr>
        <p:txBody>
          <a:bodyPr anchor="b"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CSC/MATH 573: Theory of Computation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8025" y="2209800"/>
            <a:ext cx="7727950" cy="2143125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6172200"/>
            <a:ext cx="7924800" cy="457200"/>
          </a:xfrm>
        </p:spPr>
        <p:txBody>
          <a:bodyPr anchor="ctr" anchorCtr="1"/>
          <a:lstStyle>
            <a:lvl1pPr>
              <a:defRPr sz="1400"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>
            <a:off x="1066800" y="1981200"/>
            <a:ext cx="7010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324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3EA90-0738-460F-9036-FB58DE210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0DE13F1C-691E-4AF6-9563-91CCC299897B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31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9B1593DD-B5A3-438E-A212-3E90B7862880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278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529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1529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A37D6763-7C9B-4DB9-B757-ADB8B7D48016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902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031B72D3-0F67-4907-B031-F6C3DFB76F5B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2273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FAE6C9B8-99FC-41BE-9734-1F5713CA6DEF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6248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E092B1DC-6299-421D-8B27-239C576347A6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1170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3E3856BE-E614-4BD6-9CB1-C6247FC5B843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2656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97E21389-47EE-4934-B4FF-12E812CC8957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2491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A6D622B8-16B1-4874-AD52-C2DA735A88E9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820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"/>
            <a:ext cx="2114550" cy="6286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213" y="38100"/>
            <a:ext cx="6192837" cy="6286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GB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TW">
                <a:solidFill>
                  <a:srgbClr val="000000"/>
                </a:solidFill>
              </a:rPr>
              <a:t>Lecture 01-</a:t>
            </a:r>
            <a:fld id="{1B5659D9-B7A2-4929-BFE8-D64EB5BDDF4D}" type="slidenum">
              <a:rPr lang="en-GB" altLang="zh-TW">
                <a:solidFill>
                  <a:srgbClr val="000000"/>
                </a:solidFill>
              </a:rPr>
              <a:pPr/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14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31C18-77F4-47EB-A042-9C964CB43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886ED-4161-41CB-BD5E-7AF72636D01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6328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E0BA5-1400-4971-A6EE-1F6C1B7567E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82221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C26ACE-E85A-40FF-9413-728DE8A9D8B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5502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A8E6D-EFD7-4258-8B6E-17912C824CB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1519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896586-3D1D-4FF6-AA4B-78CE8D9D226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2284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CEE5A2-D85A-44BC-9961-886554A7766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33245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91FB33-B501-4FE3-867D-BBA31C71E5E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4212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DA0C5-EA1D-46DC-AA3C-6B1609CCA28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9963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398204-7A9C-4D41-AA9C-612BE803E50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8560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3D0A0-47B4-46CC-AD1C-061B459618B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6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16F5D-9456-4BC5-BD73-89BBA84D7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6EE22-EDD8-40F6-B600-BBA309D0D5E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3331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886ED-4161-41CB-BD5E-7AF72636D01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8143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E0BA5-1400-4971-A6EE-1F6C1B7567E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88287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C26ACE-E85A-40FF-9413-728DE8A9D8B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45820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A8E6D-EFD7-4258-8B6E-17912C824CB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117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896586-3D1D-4FF6-AA4B-78CE8D9D226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42525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CEE5A2-D85A-44BC-9961-886554A7766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10991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91FB33-B501-4FE3-867D-BBA31C71E5E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4330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DA0C5-EA1D-46DC-AA3C-6B1609CCA28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410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398204-7A9C-4D41-AA9C-612BE803E50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97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0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7.xml"/><Relationship Id="rId3" Type="http://schemas.openxmlformats.org/officeDocument/2006/relationships/slideLayout" Target="../slideLayouts/slideLayout192.xml"/><Relationship Id="rId7" Type="http://schemas.openxmlformats.org/officeDocument/2006/relationships/slideLayout" Target="../slideLayouts/slideLayout196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1.xml"/><Relationship Id="rId1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200.xml"/><Relationship Id="rId5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99.xml"/><Relationship Id="rId4" Type="http://schemas.openxmlformats.org/officeDocument/2006/relationships/slideLayout" Target="../slideLayouts/slideLayout193.xml"/><Relationship Id="rId9" Type="http://schemas.openxmlformats.org/officeDocument/2006/relationships/slideLayout" Target="../slideLayouts/slideLayout19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3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7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0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9.xml"/><Relationship Id="rId3" Type="http://schemas.openxmlformats.org/officeDocument/2006/relationships/slideLayout" Target="../slideLayouts/slideLayout214.xml"/><Relationship Id="rId7" Type="http://schemas.openxmlformats.org/officeDocument/2006/relationships/slideLayout" Target="../slideLayouts/slideLayout218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212.xml"/><Relationship Id="rId6" Type="http://schemas.openxmlformats.org/officeDocument/2006/relationships/slideLayout" Target="../slideLayouts/slideLayout217.xml"/><Relationship Id="rId11" Type="http://schemas.openxmlformats.org/officeDocument/2006/relationships/slideLayout" Target="../slideLayouts/slideLayout222.xml"/><Relationship Id="rId5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221.xml"/><Relationship Id="rId4" Type="http://schemas.openxmlformats.org/officeDocument/2006/relationships/slideLayout" Target="../slideLayouts/slideLayout215.xml"/><Relationship Id="rId9" Type="http://schemas.openxmlformats.org/officeDocument/2006/relationships/slideLayout" Target="../slideLayouts/slideLayout220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0.xml"/><Relationship Id="rId3" Type="http://schemas.openxmlformats.org/officeDocument/2006/relationships/slideLayout" Target="../slideLayouts/slideLayout225.xml"/><Relationship Id="rId7" Type="http://schemas.openxmlformats.org/officeDocument/2006/relationships/slideLayout" Target="../slideLayouts/slideLayout229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4.xml"/><Relationship Id="rId1" Type="http://schemas.openxmlformats.org/officeDocument/2006/relationships/slideLayout" Target="../slideLayouts/slideLayout223.xml"/><Relationship Id="rId6" Type="http://schemas.openxmlformats.org/officeDocument/2006/relationships/slideLayout" Target="../slideLayouts/slideLayout228.xml"/><Relationship Id="rId11" Type="http://schemas.openxmlformats.org/officeDocument/2006/relationships/slideLayout" Target="../slideLayouts/slideLayout233.xml"/><Relationship Id="rId5" Type="http://schemas.openxmlformats.org/officeDocument/2006/relationships/slideLayout" Target="../slideLayouts/slideLayout227.xml"/><Relationship Id="rId10" Type="http://schemas.openxmlformats.org/officeDocument/2006/relationships/slideLayout" Target="../slideLayouts/slideLayout232.xml"/><Relationship Id="rId4" Type="http://schemas.openxmlformats.org/officeDocument/2006/relationships/slideLayout" Target="../slideLayouts/slideLayout226.xml"/><Relationship Id="rId9" Type="http://schemas.openxmlformats.org/officeDocument/2006/relationships/slideLayout" Target="../slideLayouts/slideLayout231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36.xml"/><Relationship Id="rId7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5.xml"/><Relationship Id="rId1" Type="http://schemas.openxmlformats.org/officeDocument/2006/relationships/slideLayout" Target="../slideLayouts/slideLayout234.xml"/><Relationship Id="rId6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8.xml"/><Relationship Id="rId10" Type="http://schemas.openxmlformats.org/officeDocument/2006/relationships/theme" Target="../theme/theme22.xml"/><Relationship Id="rId4" Type="http://schemas.openxmlformats.org/officeDocument/2006/relationships/slideLayout" Target="../slideLayouts/slideLayout237.xml"/><Relationship Id="rId9" Type="http://schemas.openxmlformats.org/officeDocument/2006/relationships/slideLayout" Target="../slideLayouts/slideLayout24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8FB447-1FCE-44A1-860C-115CB4747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2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0C22C5D-69DF-4F8D-8DDA-E036D7105153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865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0C22C5D-69DF-4F8D-8DDA-E036D7105153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754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0C22C5D-69DF-4F8D-8DDA-E036D7105153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662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0C22C5D-69DF-4F8D-8DDA-E036D7105153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672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Fall 2006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5BB59B1F-C943-4645-A851-D2E5F8A0E413}" type="slidenum">
              <a:rPr lang="en-US" altLang="en-US" smtClean="0">
                <a:solidFill>
                  <a:srgbClr val="000000"/>
                </a:solidFill>
                <a:ea typeface="+mn-ea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04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Fall 2006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5BB59B1F-C943-4645-A851-D2E5F8A0E413}" type="slidenum">
              <a:rPr lang="en-US" altLang="en-US" smtClean="0">
                <a:solidFill>
                  <a:srgbClr val="000000"/>
                </a:solidFill>
                <a:ea typeface="+mn-ea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895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Fall 2006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5BB59B1F-C943-4645-A851-D2E5F8A0E413}" type="slidenum">
              <a:rPr lang="en-US" altLang="en-US" smtClean="0">
                <a:solidFill>
                  <a:srgbClr val="000000"/>
                </a:solidFill>
                <a:ea typeface="+mn-ea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153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Fall 2006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5BB59B1F-C943-4645-A851-D2E5F8A0E413}" type="slidenum">
              <a:rPr lang="en-US" altLang="en-US" smtClean="0">
                <a:solidFill>
                  <a:srgbClr val="000000"/>
                </a:solidFill>
                <a:ea typeface="+mn-ea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59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Fall 2006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5BB59B1F-C943-4645-A851-D2E5F8A0E413}" type="slidenum">
              <a:rPr lang="en-US" altLang="en-US" smtClean="0">
                <a:solidFill>
                  <a:srgbClr val="000000"/>
                </a:solidFill>
                <a:ea typeface="+mn-ea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908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Fall 2006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5BB59B1F-C943-4645-A851-D2E5F8A0E413}" type="slidenum">
              <a:rPr lang="en-US" altLang="en-US" smtClean="0">
                <a:solidFill>
                  <a:srgbClr val="000000"/>
                </a:solidFill>
                <a:ea typeface="+mn-ea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449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38100"/>
            <a:ext cx="84597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458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  <a:p>
            <a:pPr lvl="3"/>
            <a:r>
              <a:rPr lang="en-GB" altLang="zh-TW" smtClean="0"/>
              <a:t>Fourth level</a:t>
            </a:r>
          </a:p>
          <a:p>
            <a:pPr lvl="4"/>
            <a:r>
              <a:rPr lang="en-GB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0"/>
            <a:ext cx="60626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r>
              <a:rPr lang="zh-TW" altLang="en-GB" smtClean="0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r>
              <a:rPr lang="en-GB" altLang="zh-TW" smtClean="0">
                <a:solidFill>
                  <a:srgbClr val="000000"/>
                </a:solidFill>
              </a:rPr>
              <a:t>Lecture 01-</a:t>
            </a:r>
            <a:fld id="{6CE3E56A-2FE9-4CEE-BFC5-92C3BB0239EB}" type="slidenum">
              <a:rPr lang="en-GB" altLang="zh-TW" smtClean="0">
                <a:solidFill>
                  <a:srgbClr val="000000"/>
                </a:solidFill>
              </a:rPr>
              <a:pPr/>
              <a:t>‹#›</a:t>
            </a:fld>
            <a:endParaRPr lang="en-GB" altLang="zh-TW" smtClean="0">
              <a:solidFill>
                <a:srgbClr val="000000"/>
              </a:solidFill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801688"/>
            <a:ext cx="7010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28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ZapfDingbats" pitchFamily="82" charset="2"/>
        <a:buChar char="u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Monotype Sorts" charset="2"/>
        <a:buChar char="s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Fall 2006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5BB59B1F-C943-4645-A851-D2E5F8A0E413}" type="slidenum">
              <a:rPr lang="en-US" altLang="en-US" smtClean="0">
                <a:solidFill>
                  <a:srgbClr val="000000"/>
                </a:solidFill>
                <a:ea typeface="+mn-ea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100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Fall 2006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5BB59B1F-C943-4645-A851-D2E5F8A0E413}" type="slidenum">
              <a:rPr lang="en-US" altLang="en-US" smtClean="0">
                <a:solidFill>
                  <a:srgbClr val="000000"/>
                </a:solidFill>
                <a:ea typeface="+mn-ea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053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03525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Fall 2006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5BB59B1F-C943-4645-A851-D2E5F8A0E413}" type="slidenum">
              <a:rPr lang="en-US" altLang="en-US" smtClean="0">
                <a:solidFill>
                  <a:srgbClr val="000000"/>
                </a:solidFill>
                <a:ea typeface="+mn-ea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378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Fall 2006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5BB59B1F-C943-4645-A851-D2E5F8A0E413}" type="slidenum">
              <a:rPr lang="en-US" altLang="en-US" smtClean="0">
                <a:solidFill>
                  <a:srgbClr val="000000"/>
                </a:solidFill>
                <a:ea typeface="+mn-ea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570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Fall 2006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5BB59B1F-C943-4645-A851-D2E5F8A0E413}" type="slidenum">
              <a:rPr lang="en-US" altLang="en-US" smtClean="0">
                <a:solidFill>
                  <a:srgbClr val="000000"/>
                </a:solidFill>
                <a:ea typeface="+mn-ea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950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Fall 2006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5BB59B1F-C943-4645-A851-D2E5F8A0E413}" type="slidenum">
              <a:rPr lang="en-US" altLang="en-US" smtClean="0">
                <a:solidFill>
                  <a:srgbClr val="000000"/>
                </a:solidFill>
                <a:ea typeface="+mn-ea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361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Fall 2006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5BB59B1F-C943-4645-A851-D2E5F8A0E413}" type="slidenum">
              <a:rPr lang="en-US" altLang="en-US" smtClean="0">
                <a:solidFill>
                  <a:srgbClr val="000000"/>
                </a:solidFill>
                <a:ea typeface="+mn-ea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443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Fall 2006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5BB59B1F-C943-4645-A851-D2E5F8A0E413}" type="slidenum">
              <a:rPr lang="en-US" altLang="en-US" smtClean="0">
                <a:solidFill>
                  <a:srgbClr val="000000"/>
                </a:solidFill>
                <a:ea typeface="+mn-ea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378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Fall 2006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5BB59B1F-C943-4645-A851-D2E5F8A0E413}" type="slidenum">
              <a:rPr lang="en-US" altLang="en-US" smtClean="0">
                <a:solidFill>
                  <a:srgbClr val="000000"/>
                </a:solidFill>
                <a:ea typeface="+mn-ea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499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38100"/>
            <a:ext cx="84597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458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  <a:p>
            <a:pPr lvl="3"/>
            <a:r>
              <a:rPr lang="en-GB" altLang="zh-TW" smtClean="0"/>
              <a:t>Fourth level</a:t>
            </a:r>
          </a:p>
          <a:p>
            <a:pPr lvl="4"/>
            <a:r>
              <a:rPr lang="en-GB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0"/>
            <a:ext cx="60626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r>
              <a:rPr lang="zh-TW" altLang="en-GB" smtClean="0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r>
              <a:rPr lang="en-GB" altLang="zh-TW" smtClean="0">
                <a:solidFill>
                  <a:srgbClr val="000000"/>
                </a:solidFill>
              </a:rPr>
              <a:t>Lecture 01-</a:t>
            </a:r>
            <a:fld id="{6CE3E56A-2FE9-4CEE-BFC5-92C3BB0239EB}" type="slidenum">
              <a:rPr lang="en-GB" altLang="zh-TW" smtClean="0">
                <a:solidFill>
                  <a:srgbClr val="000000"/>
                </a:solidFill>
              </a:rPr>
              <a:pPr/>
              <a:t>‹#›</a:t>
            </a:fld>
            <a:endParaRPr lang="en-GB" altLang="zh-TW" smtClean="0">
              <a:solidFill>
                <a:srgbClr val="000000"/>
              </a:solidFill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801688"/>
            <a:ext cx="7010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911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ZapfDingbats" pitchFamily="82" charset="2"/>
        <a:buChar char="u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Monotype Sorts" charset="2"/>
        <a:buChar char="s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38100"/>
            <a:ext cx="84597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458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  <a:p>
            <a:pPr lvl="3"/>
            <a:r>
              <a:rPr lang="en-GB" altLang="zh-TW" smtClean="0"/>
              <a:t>Fourth level</a:t>
            </a:r>
          </a:p>
          <a:p>
            <a:pPr lvl="4"/>
            <a:r>
              <a:rPr lang="en-GB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0"/>
            <a:ext cx="60626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r>
              <a:rPr lang="zh-TW" altLang="en-GB" smtClean="0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r>
              <a:rPr lang="en-GB" altLang="zh-TW" smtClean="0">
                <a:solidFill>
                  <a:srgbClr val="000000"/>
                </a:solidFill>
              </a:rPr>
              <a:t>Lecture 01-</a:t>
            </a:r>
            <a:fld id="{6CE3E56A-2FE9-4CEE-BFC5-92C3BB0239EB}" type="slidenum">
              <a:rPr lang="en-GB" altLang="zh-TW" smtClean="0">
                <a:solidFill>
                  <a:srgbClr val="000000"/>
                </a:solidFill>
              </a:rPr>
              <a:pPr/>
              <a:t>‹#›</a:t>
            </a:fld>
            <a:endParaRPr lang="en-GB" altLang="zh-TW" smtClean="0">
              <a:solidFill>
                <a:srgbClr val="000000"/>
              </a:solidFill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801688"/>
            <a:ext cx="7010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991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ZapfDingbats" pitchFamily="82" charset="2"/>
        <a:buChar char="u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Monotype Sorts" charset="2"/>
        <a:buChar char="s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38100"/>
            <a:ext cx="84597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458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  <a:p>
            <a:pPr lvl="3"/>
            <a:r>
              <a:rPr lang="en-GB" altLang="zh-TW" smtClean="0"/>
              <a:t>Fourth level</a:t>
            </a:r>
          </a:p>
          <a:p>
            <a:pPr lvl="4"/>
            <a:r>
              <a:rPr lang="en-GB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0"/>
            <a:ext cx="60626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r>
              <a:rPr lang="zh-TW" altLang="en-GB" smtClean="0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r>
              <a:rPr lang="en-GB" altLang="zh-TW" smtClean="0">
                <a:solidFill>
                  <a:srgbClr val="000000"/>
                </a:solidFill>
              </a:rPr>
              <a:t>Lecture 01-</a:t>
            </a:r>
            <a:fld id="{6CE3E56A-2FE9-4CEE-BFC5-92C3BB0239EB}" type="slidenum">
              <a:rPr lang="en-GB" altLang="zh-TW" smtClean="0">
                <a:solidFill>
                  <a:srgbClr val="000000"/>
                </a:solidFill>
              </a:rPr>
              <a:pPr/>
              <a:t>‹#›</a:t>
            </a:fld>
            <a:endParaRPr lang="en-GB" altLang="zh-TW" smtClean="0">
              <a:solidFill>
                <a:srgbClr val="000000"/>
              </a:solidFill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801688"/>
            <a:ext cx="7010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040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ZapfDingbats" pitchFamily="82" charset="2"/>
        <a:buChar char="u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Monotype Sorts" charset="2"/>
        <a:buChar char="s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38100"/>
            <a:ext cx="84597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458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  <a:p>
            <a:pPr lvl="3"/>
            <a:r>
              <a:rPr lang="en-GB" altLang="zh-TW" smtClean="0"/>
              <a:t>Fourth level</a:t>
            </a:r>
          </a:p>
          <a:p>
            <a:pPr lvl="4"/>
            <a:r>
              <a:rPr lang="en-GB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0"/>
            <a:ext cx="60626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r>
              <a:rPr lang="zh-TW" altLang="en-GB" smtClean="0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r>
              <a:rPr lang="en-GB" altLang="zh-TW" smtClean="0">
                <a:solidFill>
                  <a:srgbClr val="000000"/>
                </a:solidFill>
              </a:rPr>
              <a:t>Lecture 01-</a:t>
            </a:r>
            <a:fld id="{6CE3E56A-2FE9-4CEE-BFC5-92C3BB0239EB}" type="slidenum">
              <a:rPr lang="en-GB" altLang="zh-TW" smtClean="0">
                <a:solidFill>
                  <a:srgbClr val="000000"/>
                </a:solidFill>
              </a:rPr>
              <a:pPr/>
              <a:t>‹#›</a:t>
            </a:fld>
            <a:endParaRPr lang="en-GB" altLang="zh-TW" smtClean="0">
              <a:solidFill>
                <a:srgbClr val="000000"/>
              </a:solidFill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801688"/>
            <a:ext cx="7010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849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ZapfDingbats" pitchFamily="82" charset="2"/>
        <a:buChar char="u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Monotype Sorts" charset="2"/>
        <a:buChar char="s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38100"/>
            <a:ext cx="84597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458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  <a:p>
            <a:pPr lvl="3"/>
            <a:r>
              <a:rPr lang="en-GB" altLang="zh-TW" smtClean="0"/>
              <a:t>Fourth level</a:t>
            </a:r>
          </a:p>
          <a:p>
            <a:pPr lvl="4"/>
            <a:r>
              <a:rPr lang="en-GB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0"/>
            <a:ext cx="60626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r>
              <a:rPr lang="zh-TW" altLang="en-GB" smtClean="0">
                <a:solidFill>
                  <a:srgbClr val="000000"/>
                </a:solidFill>
              </a:rPr>
              <a:t>Theory of Computation, NTUEE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r>
              <a:rPr lang="en-GB" altLang="zh-TW" smtClean="0">
                <a:solidFill>
                  <a:srgbClr val="000000"/>
                </a:solidFill>
              </a:rPr>
              <a:t>Lecture 01-</a:t>
            </a:r>
            <a:fld id="{6CE3E56A-2FE9-4CEE-BFC5-92C3BB0239EB}" type="slidenum">
              <a:rPr lang="en-GB" altLang="zh-TW" smtClean="0">
                <a:solidFill>
                  <a:srgbClr val="000000"/>
                </a:solidFill>
              </a:rPr>
              <a:pPr/>
              <a:t>‹#›</a:t>
            </a:fld>
            <a:endParaRPr lang="en-GB" altLang="zh-TW" smtClean="0">
              <a:solidFill>
                <a:srgbClr val="000000"/>
              </a:solidFill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801688"/>
            <a:ext cx="7010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711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ZapfDingbats" pitchFamily="82" charset="2"/>
        <a:buChar char="u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Monotype Sorts" charset="2"/>
        <a:buChar char="s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0C22C5D-69DF-4F8D-8DDA-E036D7105153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932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0C22C5D-69DF-4F8D-8DDA-E036D7105153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516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7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8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9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0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30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if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Theory of Computation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8025" y="4629150"/>
            <a:ext cx="7727950" cy="1323975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333333"/>
                </a:solidFill>
                <a:latin typeface="Lucida Grande"/>
              </a:rPr>
              <a:t>Access </a:t>
            </a:r>
            <a:r>
              <a:rPr lang="en-GB" b="1" dirty="0" smtClean="0">
                <a:solidFill>
                  <a:srgbClr val="333333"/>
                </a:solidFill>
                <a:latin typeface="Lucida Grande"/>
              </a:rPr>
              <a:t>Code: </a:t>
            </a:r>
            <a:r>
              <a:rPr lang="en-GB" dirty="0" smtClean="0">
                <a:solidFill>
                  <a:srgbClr val="333333"/>
                </a:solidFill>
                <a:latin typeface="Lucida Grande"/>
              </a:rPr>
              <a:t>KW2TP-9F9TP</a:t>
            </a:r>
            <a:endParaRPr lang="en-GB" dirty="0">
              <a:solidFill>
                <a:srgbClr val="333333"/>
              </a:solidFill>
              <a:latin typeface="Lucida Grande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864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Types of Machines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blackWhite">
          <a:xfrm>
            <a:off x="303213" y="800100"/>
            <a:ext cx="8255000" cy="5111750"/>
          </a:xfr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altLang="en-US"/>
              <a:t>Logic circuit</a:t>
            </a:r>
          </a:p>
          <a:p>
            <a:pPr lvl="1">
              <a:lnSpc>
                <a:spcPct val="90000"/>
              </a:lnSpc>
            </a:pPr>
            <a:r>
              <a:rPr lang="da-DK" altLang="en-US"/>
              <a:t>memoryless; values combined using gates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en-US" sz="2000">
              <a:sym typeface="Symbol" panose="05050102010706020507" pitchFamily="18" charset="2"/>
            </a:endParaRPr>
          </a:p>
        </p:txBody>
      </p:sp>
      <p:sp>
        <p:nvSpPr>
          <p:cNvPr id="259076" name="Oval 4"/>
          <p:cNvSpPr>
            <a:spLocks noChangeArrowheads="1"/>
          </p:cNvSpPr>
          <p:nvPr/>
        </p:nvSpPr>
        <p:spPr bwMode="auto">
          <a:xfrm>
            <a:off x="3581400" y="2057400"/>
            <a:ext cx="381000" cy="381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9077" name="AutoShape 5"/>
          <p:cNvSpPr>
            <a:spLocks noChangeArrowheads="1"/>
          </p:cNvSpPr>
          <p:nvPr/>
        </p:nvSpPr>
        <p:spPr bwMode="auto">
          <a:xfrm>
            <a:off x="1905000" y="1981200"/>
            <a:ext cx="914400" cy="914400"/>
          </a:xfrm>
          <a:prstGeom prst="octagon">
            <a:avLst>
              <a:gd name="adj" fmla="val 2928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9078" name="Oval 6"/>
          <p:cNvSpPr>
            <a:spLocks noChangeArrowheads="1"/>
          </p:cNvSpPr>
          <p:nvPr/>
        </p:nvSpPr>
        <p:spPr bwMode="auto">
          <a:xfrm>
            <a:off x="1981200" y="4343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9079" name="Oval 7"/>
          <p:cNvSpPr>
            <a:spLocks noChangeArrowheads="1"/>
          </p:cNvSpPr>
          <p:nvPr/>
        </p:nvSpPr>
        <p:spPr bwMode="auto">
          <a:xfrm>
            <a:off x="2362200" y="4953000"/>
            <a:ext cx="9144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9080" name="Oval 8"/>
          <p:cNvSpPr>
            <a:spLocks noChangeArrowheads="1"/>
          </p:cNvSpPr>
          <p:nvPr/>
        </p:nvSpPr>
        <p:spPr bwMode="auto">
          <a:xfrm>
            <a:off x="3733800" y="2209800"/>
            <a:ext cx="381000" cy="381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9081" name="Oval 9"/>
          <p:cNvSpPr>
            <a:spLocks noChangeArrowheads="1"/>
          </p:cNvSpPr>
          <p:nvPr/>
        </p:nvSpPr>
        <p:spPr bwMode="auto">
          <a:xfrm>
            <a:off x="3276600" y="2590800"/>
            <a:ext cx="457200" cy="457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9098" name="Text Box 26"/>
          <p:cNvSpPr txBox="1">
            <a:spLocks noChangeArrowheads="1"/>
          </p:cNvSpPr>
          <p:nvPr/>
        </p:nvSpPr>
        <p:spPr bwMode="auto">
          <a:xfrm>
            <a:off x="4572000" y="4343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z</a:t>
            </a:r>
          </a:p>
        </p:txBody>
      </p:sp>
      <p:sp>
        <p:nvSpPr>
          <p:cNvPr id="259100" name="Rectangle 28"/>
          <p:cNvSpPr>
            <a:spLocks noChangeArrowheads="1"/>
          </p:cNvSpPr>
          <p:nvPr/>
        </p:nvSpPr>
        <p:spPr bwMode="auto">
          <a:xfrm>
            <a:off x="2843213" y="3489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259102" name="Text Box 30"/>
          <p:cNvSpPr txBox="1">
            <a:spLocks noChangeArrowheads="1"/>
          </p:cNvSpPr>
          <p:nvPr/>
        </p:nvSpPr>
        <p:spPr bwMode="auto">
          <a:xfrm>
            <a:off x="3200400" y="43434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259103" name="Text Box 31"/>
          <p:cNvSpPr txBox="1">
            <a:spLocks noChangeArrowheads="1"/>
          </p:cNvSpPr>
          <p:nvPr/>
        </p:nvSpPr>
        <p:spPr bwMode="auto">
          <a:xfrm>
            <a:off x="3886200" y="4343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</a:p>
        </p:txBody>
      </p:sp>
      <p:sp>
        <p:nvSpPr>
          <p:cNvPr id="259121" name="Text Box 49"/>
          <p:cNvSpPr txBox="1">
            <a:spLocks noChangeArrowheads="1"/>
          </p:cNvSpPr>
          <p:nvPr/>
        </p:nvSpPr>
        <p:spPr bwMode="auto">
          <a:xfrm>
            <a:off x="3873500" y="1462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259123" name="Text Box 51"/>
          <p:cNvSpPr txBox="1">
            <a:spLocks noChangeArrowheads="1"/>
          </p:cNvSpPr>
          <p:nvPr/>
        </p:nvSpPr>
        <p:spPr bwMode="auto">
          <a:xfrm>
            <a:off x="4876800" y="1447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259125" name="AutoShape 53"/>
          <p:cNvSpPr>
            <a:spLocks noChangeArrowheads="1"/>
          </p:cNvSpPr>
          <p:nvPr/>
        </p:nvSpPr>
        <p:spPr bwMode="auto">
          <a:xfrm rot="-5410980">
            <a:off x="2743994" y="2666206"/>
            <a:ext cx="457200" cy="458788"/>
          </a:xfrm>
          <a:prstGeom prst="flowChartDe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anose="05050102010706020507" pitchFamily="18" charset="2"/>
              </a:rPr>
              <a:t></a:t>
            </a:r>
            <a:endParaRPr lang="en-US" altLang="en-US"/>
          </a:p>
        </p:txBody>
      </p:sp>
      <p:sp>
        <p:nvSpPr>
          <p:cNvPr id="259127" name="AutoShape 55"/>
          <p:cNvSpPr>
            <a:spLocks noChangeArrowheads="1"/>
          </p:cNvSpPr>
          <p:nvPr/>
        </p:nvSpPr>
        <p:spPr bwMode="auto">
          <a:xfrm rot="-5410980">
            <a:off x="2743994" y="3428206"/>
            <a:ext cx="457200" cy="458788"/>
          </a:xfrm>
          <a:prstGeom prst="flowChartDe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anose="05050102010706020507" pitchFamily="18" charset="2"/>
              </a:rPr>
              <a:t></a:t>
            </a:r>
            <a:endParaRPr lang="en-US" altLang="en-US"/>
          </a:p>
        </p:txBody>
      </p:sp>
      <p:sp>
        <p:nvSpPr>
          <p:cNvPr id="259128" name="AutoShape 56"/>
          <p:cNvSpPr>
            <a:spLocks noChangeArrowheads="1"/>
          </p:cNvSpPr>
          <p:nvPr/>
        </p:nvSpPr>
        <p:spPr bwMode="auto">
          <a:xfrm rot="-5410980">
            <a:off x="4801394" y="2437606"/>
            <a:ext cx="457200" cy="458788"/>
          </a:xfrm>
          <a:prstGeom prst="flowChartDe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anose="05050102010706020507" pitchFamily="18" charset="2"/>
              </a:rPr>
              <a:t></a:t>
            </a:r>
            <a:endParaRPr lang="en-US" altLang="en-US"/>
          </a:p>
        </p:txBody>
      </p:sp>
      <p:sp>
        <p:nvSpPr>
          <p:cNvPr id="259129" name="AutoShape 57"/>
          <p:cNvSpPr>
            <a:spLocks noChangeArrowheads="1"/>
          </p:cNvSpPr>
          <p:nvPr/>
        </p:nvSpPr>
        <p:spPr bwMode="auto">
          <a:xfrm rot="-5410980">
            <a:off x="3810794" y="2056606"/>
            <a:ext cx="457200" cy="458788"/>
          </a:xfrm>
          <a:prstGeom prst="flowChartDe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anose="05050102010706020507" pitchFamily="18" charset="2"/>
              </a:rPr>
              <a:t></a:t>
            </a:r>
            <a:endParaRPr lang="en-US" altLang="en-US"/>
          </a:p>
        </p:txBody>
      </p:sp>
      <p:sp>
        <p:nvSpPr>
          <p:cNvPr id="259130" name="AutoShape 58"/>
          <p:cNvSpPr>
            <a:spLocks noChangeArrowheads="1"/>
          </p:cNvSpPr>
          <p:nvPr/>
        </p:nvSpPr>
        <p:spPr bwMode="auto">
          <a:xfrm rot="-5410980">
            <a:off x="4114007" y="3275806"/>
            <a:ext cx="457200" cy="458787"/>
          </a:xfrm>
          <a:prstGeom prst="flowChartDe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anose="05050102010706020507" pitchFamily="18" charset="2"/>
              </a:rPr>
              <a:t></a:t>
            </a:r>
            <a:endParaRPr lang="en-US" altLang="en-US"/>
          </a:p>
        </p:txBody>
      </p:sp>
      <p:cxnSp>
        <p:nvCxnSpPr>
          <p:cNvPr id="259137" name="AutoShape 65"/>
          <p:cNvCxnSpPr>
            <a:cxnSpLocks noChangeShapeType="1"/>
            <a:stCxn id="259075" idx="2"/>
            <a:endCxn id="259075" idx="2"/>
          </p:cNvCxnSpPr>
          <p:nvPr/>
        </p:nvCxnSpPr>
        <p:spPr bwMode="auto">
          <a:xfrm>
            <a:off x="4430713" y="5926138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9138" name="AutoShape 66"/>
          <p:cNvCxnSpPr>
            <a:cxnSpLocks noChangeShapeType="1"/>
            <a:stCxn id="259102" idx="0"/>
            <a:endCxn id="259130" idx="1"/>
          </p:cNvCxnSpPr>
          <p:nvPr/>
        </p:nvCxnSpPr>
        <p:spPr bwMode="auto">
          <a:xfrm flipV="1">
            <a:off x="3292475" y="3735388"/>
            <a:ext cx="1049338" cy="608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9139" name="AutoShape 67"/>
          <p:cNvCxnSpPr>
            <a:cxnSpLocks noChangeShapeType="1"/>
            <a:stCxn id="259103" idx="0"/>
            <a:endCxn id="259130" idx="1"/>
          </p:cNvCxnSpPr>
          <p:nvPr/>
        </p:nvCxnSpPr>
        <p:spPr bwMode="auto">
          <a:xfrm flipV="1">
            <a:off x="4041775" y="3735388"/>
            <a:ext cx="300038" cy="608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9140" name="AutoShape 68"/>
          <p:cNvCxnSpPr>
            <a:cxnSpLocks noChangeShapeType="1"/>
            <a:stCxn id="259102" idx="0"/>
            <a:endCxn id="259127" idx="1"/>
          </p:cNvCxnSpPr>
          <p:nvPr/>
        </p:nvCxnSpPr>
        <p:spPr bwMode="auto">
          <a:xfrm flipH="1" flipV="1">
            <a:off x="2971800" y="3887788"/>
            <a:ext cx="320675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9141" name="AutoShape 69"/>
          <p:cNvCxnSpPr>
            <a:cxnSpLocks noChangeShapeType="1"/>
            <a:stCxn id="259103" idx="0"/>
            <a:endCxn id="259127" idx="1"/>
          </p:cNvCxnSpPr>
          <p:nvPr/>
        </p:nvCxnSpPr>
        <p:spPr bwMode="auto">
          <a:xfrm flipH="1" flipV="1">
            <a:off x="2971800" y="3887788"/>
            <a:ext cx="1069975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9142" name="AutoShape 70"/>
          <p:cNvCxnSpPr>
            <a:cxnSpLocks noChangeShapeType="1"/>
            <a:stCxn id="259127" idx="3"/>
            <a:endCxn id="259125" idx="1"/>
          </p:cNvCxnSpPr>
          <p:nvPr/>
        </p:nvCxnSpPr>
        <p:spPr bwMode="auto">
          <a:xfrm flipV="1">
            <a:off x="2971800" y="3125788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9143" name="AutoShape 71"/>
          <p:cNvCxnSpPr>
            <a:cxnSpLocks noChangeShapeType="1"/>
            <a:stCxn id="259127" idx="3"/>
            <a:endCxn id="259128" idx="1"/>
          </p:cNvCxnSpPr>
          <p:nvPr/>
        </p:nvCxnSpPr>
        <p:spPr bwMode="auto">
          <a:xfrm flipV="1">
            <a:off x="2971800" y="2897188"/>
            <a:ext cx="20574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9144" name="AutoShape 72"/>
          <p:cNvCxnSpPr>
            <a:cxnSpLocks noChangeShapeType="1"/>
            <a:stCxn id="259098" idx="0"/>
            <a:endCxn id="259125" idx="1"/>
          </p:cNvCxnSpPr>
          <p:nvPr/>
        </p:nvCxnSpPr>
        <p:spPr bwMode="auto">
          <a:xfrm flipH="1" flipV="1">
            <a:off x="2971800" y="3125788"/>
            <a:ext cx="1755775" cy="1217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9146" name="AutoShape 74"/>
          <p:cNvCxnSpPr>
            <a:cxnSpLocks noChangeShapeType="1"/>
            <a:stCxn id="259125" idx="3"/>
            <a:endCxn id="259129" idx="1"/>
          </p:cNvCxnSpPr>
          <p:nvPr/>
        </p:nvCxnSpPr>
        <p:spPr bwMode="auto">
          <a:xfrm flipV="1">
            <a:off x="2971800" y="2516188"/>
            <a:ext cx="1066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9147" name="AutoShape 75"/>
          <p:cNvCxnSpPr>
            <a:cxnSpLocks noChangeShapeType="1"/>
            <a:stCxn id="259130" idx="3"/>
            <a:endCxn id="259129" idx="1"/>
          </p:cNvCxnSpPr>
          <p:nvPr/>
        </p:nvCxnSpPr>
        <p:spPr bwMode="auto">
          <a:xfrm flipH="1" flipV="1">
            <a:off x="4038600" y="2516188"/>
            <a:ext cx="303213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9148" name="AutoShape 76"/>
          <p:cNvCxnSpPr>
            <a:cxnSpLocks noChangeShapeType="1"/>
            <a:stCxn id="259128" idx="3"/>
            <a:endCxn id="259123" idx="2"/>
          </p:cNvCxnSpPr>
          <p:nvPr/>
        </p:nvCxnSpPr>
        <p:spPr bwMode="auto">
          <a:xfrm flipV="1">
            <a:off x="5029200" y="1814513"/>
            <a:ext cx="3175" cy="625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9149" name="AutoShape 77"/>
          <p:cNvCxnSpPr>
            <a:cxnSpLocks noChangeShapeType="1"/>
            <a:stCxn id="259098" idx="0"/>
            <a:endCxn id="259128" idx="1"/>
          </p:cNvCxnSpPr>
          <p:nvPr/>
        </p:nvCxnSpPr>
        <p:spPr bwMode="auto">
          <a:xfrm flipV="1">
            <a:off x="4727575" y="2897188"/>
            <a:ext cx="301625" cy="1446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9150" name="AutoShape 78"/>
          <p:cNvCxnSpPr>
            <a:cxnSpLocks noChangeShapeType="1"/>
            <a:stCxn id="259129" idx="3"/>
            <a:endCxn id="259121" idx="2"/>
          </p:cNvCxnSpPr>
          <p:nvPr/>
        </p:nvCxnSpPr>
        <p:spPr bwMode="auto">
          <a:xfrm flipH="1" flipV="1">
            <a:off x="4029075" y="1828800"/>
            <a:ext cx="9525" cy="230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9151" name="Text Box 79"/>
          <p:cNvSpPr txBox="1">
            <a:spLocks noChangeArrowheads="1"/>
          </p:cNvSpPr>
          <p:nvPr/>
        </p:nvSpPr>
        <p:spPr bwMode="auto">
          <a:xfrm>
            <a:off x="6308725" y="1984375"/>
            <a:ext cx="157956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Circuit size = 5 </a:t>
            </a:r>
          </a:p>
        </p:txBody>
      </p:sp>
      <p:sp>
        <p:nvSpPr>
          <p:cNvPr id="259152" name="Line 80"/>
          <p:cNvSpPr>
            <a:spLocks noChangeShapeType="1"/>
          </p:cNvSpPr>
          <p:nvPr/>
        </p:nvSpPr>
        <p:spPr bwMode="auto">
          <a:xfrm>
            <a:off x="5715000" y="19050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9153" name="Text Box 81"/>
          <p:cNvSpPr txBox="1">
            <a:spLocks noChangeArrowheads="1"/>
          </p:cNvSpPr>
          <p:nvPr/>
        </p:nvSpPr>
        <p:spPr bwMode="auto">
          <a:xfrm>
            <a:off x="6003925" y="2974975"/>
            <a:ext cx="16700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Circuit depth = 3</a:t>
            </a:r>
          </a:p>
        </p:txBody>
      </p:sp>
    </p:spTree>
    <p:extLst>
      <p:ext uri="{BB962C8B-B14F-4D97-AF65-F5344CB8AC3E}">
        <p14:creationId xmlns:p14="http://schemas.microsoft.com/office/powerpoint/2010/main" val="428561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 Types of Machines (cont.)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en-US"/>
              <a:t>Finite-state automaton (FSA)</a:t>
            </a:r>
          </a:p>
          <a:p>
            <a:pPr lvl="1"/>
            <a:r>
              <a:rPr lang="da-DK" altLang="en-US"/>
              <a:t>bounded number of memory states</a:t>
            </a:r>
          </a:p>
          <a:p>
            <a:pPr lvl="1"/>
            <a:r>
              <a:rPr lang="da-DK" altLang="en-US"/>
              <a:t>step: input, current state determines next state &amp; output</a:t>
            </a:r>
          </a:p>
          <a:p>
            <a:pPr lvl="1">
              <a:buFont typeface="Wingdings" panose="05000000000000000000" pitchFamily="2" charset="2"/>
              <a:buNone/>
            </a:pPr>
            <a:endParaRPr lang="da-DK" altLang="en-US"/>
          </a:p>
          <a:p>
            <a:pPr lvl="1">
              <a:buFont typeface="Wingdings" panose="05000000000000000000" pitchFamily="2" charset="2"/>
              <a:buNone/>
            </a:pPr>
            <a:endParaRPr lang="da-DK" altLang="en-US"/>
          </a:p>
        </p:txBody>
      </p:sp>
      <p:sp>
        <p:nvSpPr>
          <p:cNvPr id="260113" name="Text Box 17"/>
          <p:cNvSpPr txBox="1">
            <a:spLocks noChangeArrowheads="1"/>
          </p:cNvSpPr>
          <p:nvPr/>
        </p:nvSpPr>
        <p:spPr bwMode="auto">
          <a:xfrm>
            <a:off x="3460750" y="2233613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a</a:t>
            </a:r>
          </a:p>
        </p:txBody>
      </p:sp>
      <p:sp>
        <p:nvSpPr>
          <p:cNvPr id="260114" name="Text Box 18"/>
          <p:cNvSpPr txBox="1">
            <a:spLocks noChangeArrowheads="1"/>
          </p:cNvSpPr>
          <p:nvPr/>
        </p:nvSpPr>
        <p:spPr bwMode="auto">
          <a:xfrm>
            <a:off x="4845050" y="3178175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a</a:t>
            </a:r>
          </a:p>
        </p:txBody>
      </p:sp>
      <p:sp>
        <p:nvSpPr>
          <p:cNvPr id="260115" name="Text Box 19"/>
          <p:cNvSpPr txBox="1">
            <a:spLocks noChangeArrowheads="1"/>
          </p:cNvSpPr>
          <p:nvPr/>
        </p:nvSpPr>
        <p:spPr bwMode="auto">
          <a:xfrm>
            <a:off x="3521075" y="3733800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a</a:t>
            </a:r>
          </a:p>
        </p:txBody>
      </p:sp>
      <p:sp>
        <p:nvSpPr>
          <p:cNvPr id="260116" name="Text Box 20"/>
          <p:cNvSpPr txBox="1">
            <a:spLocks noChangeArrowheads="1"/>
          </p:cNvSpPr>
          <p:nvPr/>
        </p:nvSpPr>
        <p:spPr bwMode="auto">
          <a:xfrm>
            <a:off x="5486400" y="2438400"/>
            <a:ext cx="2447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14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Mod 3 counter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14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state/ouput (Moore) machine</a:t>
            </a:r>
          </a:p>
        </p:txBody>
      </p:sp>
      <p:sp>
        <p:nvSpPr>
          <p:cNvPr id="260118" name="Text Box 22"/>
          <p:cNvSpPr txBox="1">
            <a:spLocks noChangeArrowheads="1"/>
          </p:cNvSpPr>
          <p:nvPr/>
        </p:nvSpPr>
        <p:spPr bwMode="auto">
          <a:xfrm>
            <a:off x="744538" y="4027488"/>
            <a:ext cx="7026275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FontTx/>
              <a:buChar char="•"/>
            </a:pP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 models programs with a </a:t>
            </a:r>
            <a:r>
              <a:rPr lang="en-US" altLang="en-US" sz="2000" i="1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finite </a:t>
            </a: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 number of </a:t>
            </a:r>
            <a:r>
              <a:rPr lang="en-US" altLang="en-US" sz="2000" i="1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bounded </a:t>
            </a: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registers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FontTx/>
              <a:buChar char="•"/>
            </a:pPr>
            <a:r>
              <a:rPr lang="en-US" altLang="en-US" sz="16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reducible to 0 registers</a:t>
            </a:r>
            <a:endParaRPr lang="en-US" altLang="en-US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grpSp>
        <p:nvGrpSpPr>
          <p:cNvPr id="260127" name="Group 31"/>
          <p:cNvGrpSpPr>
            <a:grpSpLocks/>
          </p:cNvGrpSpPr>
          <p:nvPr/>
        </p:nvGrpSpPr>
        <p:grpSpPr bwMode="auto">
          <a:xfrm>
            <a:off x="2955925" y="4711700"/>
            <a:ext cx="3086100" cy="1028700"/>
            <a:chOff x="1862" y="2968"/>
            <a:chExt cx="1944" cy="648"/>
          </a:xfrm>
        </p:grpSpPr>
        <p:grpSp>
          <p:nvGrpSpPr>
            <p:cNvPr id="260123" name="Group 27"/>
            <p:cNvGrpSpPr>
              <a:grpSpLocks/>
            </p:cNvGrpSpPr>
            <p:nvPr/>
          </p:nvGrpSpPr>
          <p:grpSpPr bwMode="auto">
            <a:xfrm>
              <a:off x="3230" y="2968"/>
              <a:ext cx="576" cy="648"/>
              <a:chOff x="973" y="3130"/>
              <a:chExt cx="576" cy="648"/>
            </a:xfrm>
          </p:grpSpPr>
          <p:sp>
            <p:nvSpPr>
              <p:cNvPr id="260119" name="AutoShape 23"/>
              <p:cNvSpPr>
                <a:spLocks noChangeArrowheads="1"/>
              </p:cNvSpPr>
              <p:nvPr/>
            </p:nvSpPr>
            <p:spPr bwMode="auto">
              <a:xfrm>
                <a:off x="973" y="3130"/>
                <a:ext cx="576" cy="162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rgbClr val="3333CC"/>
                  </a:buClr>
                </a:pPr>
                <a:endParaRPr lang="en-GB" sz="2000" smtClean="0">
                  <a:solidFill>
                    <a:srgbClr val="000000"/>
                  </a:solidFill>
                  <a:latin typeface="Helvetica" panose="020B0604020202020204" pitchFamily="34" charset="0"/>
                  <a:ea typeface="+mn-ea"/>
                </a:endParaRPr>
              </a:p>
            </p:txBody>
          </p:sp>
          <p:sp>
            <p:nvSpPr>
              <p:cNvPr id="260120" name="AutoShape 24"/>
              <p:cNvSpPr>
                <a:spLocks noChangeArrowheads="1"/>
              </p:cNvSpPr>
              <p:nvPr/>
            </p:nvSpPr>
            <p:spPr bwMode="auto">
              <a:xfrm>
                <a:off x="973" y="3292"/>
                <a:ext cx="576" cy="162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rgbClr val="3333CC"/>
                  </a:buClr>
                </a:pPr>
                <a:endParaRPr lang="en-GB" sz="2000" smtClean="0">
                  <a:solidFill>
                    <a:srgbClr val="000000"/>
                  </a:solidFill>
                  <a:latin typeface="Helvetica" panose="020B0604020202020204" pitchFamily="34" charset="0"/>
                  <a:ea typeface="+mn-ea"/>
                </a:endParaRPr>
              </a:p>
            </p:txBody>
          </p:sp>
          <p:sp>
            <p:nvSpPr>
              <p:cNvPr id="260121" name="AutoShape 25"/>
              <p:cNvSpPr>
                <a:spLocks noChangeArrowheads="1"/>
              </p:cNvSpPr>
              <p:nvPr/>
            </p:nvSpPr>
            <p:spPr bwMode="auto">
              <a:xfrm>
                <a:off x="973" y="3454"/>
                <a:ext cx="576" cy="162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rgbClr val="3333CC"/>
                  </a:buClr>
                </a:pPr>
                <a:endParaRPr lang="en-GB" sz="2000" smtClean="0">
                  <a:solidFill>
                    <a:srgbClr val="000000"/>
                  </a:solidFill>
                  <a:latin typeface="Helvetica" panose="020B0604020202020204" pitchFamily="34" charset="0"/>
                  <a:ea typeface="+mn-ea"/>
                </a:endParaRPr>
              </a:p>
            </p:txBody>
          </p:sp>
          <p:sp>
            <p:nvSpPr>
              <p:cNvPr id="260122" name="AutoShape 26"/>
              <p:cNvSpPr>
                <a:spLocks noChangeArrowheads="1"/>
              </p:cNvSpPr>
              <p:nvPr/>
            </p:nvSpPr>
            <p:spPr bwMode="auto">
              <a:xfrm>
                <a:off x="973" y="3616"/>
                <a:ext cx="576" cy="162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rgbClr val="3333CC"/>
                  </a:buClr>
                </a:pPr>
                <a:endParaRPr lang="en-GB" sz="2000" smtClean="0">
                  <a:solidFill>
                    <a:srgbClr val="000000"/>
                  </a:solidFill>
                  <a:latin typeface="Helvetica" panose="020B0604020202020204" pitchFamily="34" charset="0"/>
                  <a:ea typeface="+mn-ea"/>
                </a:endParaRPr>
              </a:p>
            </p:txBody>
          </p:sp>
        </p:grpSp>
        <p:sp>
          <p:nvSpPr>
            <p:cNvPr id="260124" name="AutoShape 28"/>
            <p:cNvSpPr>
              <a:spLocks noChangeArrowheads="1"/>
            </p:cNvSpPr>
            <p:nvPr/>
          </p:nvSpPr>
          <p:spPr bwMode="auto">
            <a:xfrm rot="-5476718">
              <a:off x="1826" y="3004"/>
              <a:ext cx="576" cy="504"/>
            </a:xfrm>
            <a:prstGeom prst="flowChartPunchedTap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3333CC"/>
                </a:buClr>
              </a:pPr>
              <a:endParaRPr lang="en-GB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endParaRPr>
            </a:p>
          </p:txBody>
        </p:sp>
        <p:cxnSp>
          <p:nvCxnSpPr>
            <p:cNvPr id="260126" name="AutoShape 30"/>
            <p:cNvCxnSpPr>
              <a:cxnSpLocks noChangeShapeType="1"/>
              <a:endCxn id="260121" idx="1"/>
            </p:cNvCxnSpPr>
            <p:nvPr/>
          </p:nvCxnSpPr>
          <p:spPr bwMode="auto">
            <a:xfrm>
              <a:off x="2040" y="3251"/>
              <a:ext cx="1190" cy="12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0129" name="Group 33"/>
          <p:cNvGrpSpPr>
            <a:grpSpLocks/>
          </p:cNvGrpSpPr>
          <p:nvPr/>
        </p:nvGrpSpPr>
        <p:grpSpPr bwMode="auto">
          <a:xfrm>
            <a:off x="2735263" y="2493963"/>
            <a:ext cx="2392362" cy="1533525"/>
            <a:chOff x="1723" y="1571"/>
            <a:chExt cx="1507" cy="966"/>
          </a:xfrm>
        </p:grpSpPr>
        <p:sp>
          <p:nvSpPr>
            <p:cNvPr id="260100" name="Oval 4"/>
            <p:cNvSpPr>
              <a:spLocks noChangeArrowheads="1"/>
            </p:cNvSpPr>
            <p:nvPr/>
          </p:nvSpPr>
          <p:spPr bwMode="auto">
            <a:xfrm>
              <a:off x="1862" y="1571"/>
              <a:ext cx="356" cy="3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3333CC"/>
                </a:buClr>
              </a:pPr>
              <a:r>
                <a:rPr lang="en-US" altLang="en-US" sz="2000" smtClean="0">
                  <a:solidFill>
                    <a:srgbClr val="000000"/>
                  </a:solidFill>
                  <a:latin typeface="Helvetica" panose="020B0604020202020204" pitchFamily="34" charset="0"/>
                  <a:ea typeface="+mn-ea"/>
                </a:rPr>
                <a:t>0</a:t>
              </a:r>
            </a:p>
          </p:txBody>
        </p:sp>
        <p:sp>
          <p:nvSpPr>
            <p:cNvPr id="260102" name="Oval 6"/>
            <p:cNvSpPr>
              <a:spLocks noChangeArrowheads="1"/>
            </p:cNvSpPr>
            <p:nvPr/>
          </p:nvSpPr>
          <p:spPr bwMode="auto">
            <a:xfrm>
              <a:off x="2873" y="1571"/>
              <a:ext cx="357" cy="3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3333CC"/>
                </a:buClr>
              </a:pPr>
              <a:r>
                <a:rPr lang="en-US" altLang="en-US" sz="2000" smtClean="0">
                  <a:solidFill>
                    <a:srgbClr val="000000"/>
                  </a:solidFill>
                  <a:latin typeface="Helvetica" panose="020B0604020202020204" pitchFamily="34" charset="0"/>
                  <a:ea typeface="+mn-ea"/>
                </a:rPr>
                <a:t>1</a:t>
              </a:r>
            </a:p>
          </p:txBody>
        </p:sp>
        <p:sp>
          <p:nvSpPr>
            <p:cNvPr id="260105" name="Oval 9"/>
            <p:cNvSpPr>
              <a:spLocks noChangeArrowheads="1"/>
            </p:cNvSpPr>
            <p:nvPr/>
          </p:nvSpPr>
          <p:spPr bwMode="auto">
            <a:xfrm>
              <a:off x="2427" y="2165"/>
              <a:ext cx="357" cy="3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3333CC"/>
                </a:buClr>
              </a:pPr>
              <a:r>
                <a:rPr lang="en-US" altLang="en-US" sz="2000" smtClean="0">
                  <a:solidFill>
                    <a:srgbClr val="000000"/>
                  </a:solidFill>
                  <a:latin typeface="Helvetica" panose="020B0604020202020204" pitchFamily="34" charset="0"/>
                  <a:ea typeface="+mn-ea"/>
                </a:rPr>
                <a:t>2</a:t>
              </a:r>
            </a:p>
          </p:txBody>
        </p:sp>
        <p:cxnSp>
          <p:nvCxnSpPr>
            <p:cNvPr id="260106" name="AutoShape 10"/>
            <p:cNvCxnSpPr>
              <a:cxnSpLocks noChangeShapeType="1"/>
            </p:cNvCxnSpPr>
            <p:nvPr/>
          </p:nvCxnSpPr>
          <p:spPr bwMode="auto">
            <a:xfrm rot="5400000">
              <a:off x="2714" y="2013"/>
              <a:ext cx="408" cy="26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107" name="AutoShape 11"/>
            <p:cNvCxnSpPr>
              <a:cxnSpLocks noChangeShapeType="1"/>
              <a:stCxn id="260105" idx="2"/>
              <a:endCxn id="260100" idx="4"/>
            </p:cNvCxnSpPr>
            <p:nvPr/>
          </p:nvCxnSpPr>
          <p:spPr bwMode="auto">
            <a:xfrm rot="10800000">
              <a:off x="2040" y="1943"/>
              <a:ext cx="387" cy="4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0108" name="AutoShape 12"/>
            <p:cNvSpPr>
              <a:spLocks noChangeArrowheads="1"/>
            </p:cNvSpPr>
            <p:nvPr/>
          </p:nvSpPr>
          <p:spPr bwMode="auto">
            <a:xfrm>
              <a:off x="1723" y="1722"/>
              <a:ext cx="139" cy="34"/>
            </a:xfrm>
            <a:prstGeom prst="rightArrow">
              <a:avLst>
                <a:gd name="adj1" fmla="val 50000"/>
                <a:gd name="adj2" fmla="val 10220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3333CC"/>
                </a:buClr>
              </a:pPr>
              <a:endParaRPr lang="en-GB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endParaRPr>
            </a:p>
          </p:txBody>
        </p:sp>
        <p:cxnSp>
          <p:nvCxnSpPr>
            <p:cNvPr id="260128" name="AutoShape 32"/>
            <p:cNvCxnSpPr>
              <a:cxnSpLocks noChangeShapeType="1"/>
              <a:stCxn id="260100" idx="0"/>
              <a:endCxn id="260102" idx="0"/>
            </p:cNvCxnSpPr>
            <p:nvPr/>
          </p:nvCxnSpPr>
          <p:spPr bwMode="auto">
            <a:xfrm rot="5400000" flipV="1">
              <a:off x="2545" y="1066"/>
              <a:ext cx="1" cy="1012"/>
            </a:xfrm>
            <a:prstGeom prst="curvedConnector3">
              <a:avLst>
                <a:gd name="adj1" fmla="val -261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0132" name="Text Box 36"/>
          <p:cNvSpPr txBox="1">
            <a:spLocks noChangeArrowheads="1"/>
          </p:cNvSpPr>
          <p:nvPr/>
        </p:nvSpPr>
        <p:spPr bwMode="auto">
          <a:xfrm>
            <a:off x="5419725" y="5719763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b</a:t>
            </a:r>
          </a:p>
        </p:txBody>
      </p:sp>
      <p:sp>
        <p:nvSpPr>
          <p:cNvPr id="260134" name="Line 38"/>
          <p:cNvSpPr>
            <a:spLocks noChangeShapeType="1"/>
          </p:cNvSpPr>
          <p:nvPr/>
        </p:nvSpPr>
        <p:spPr bwMode="auto">
          <a:xfrm>
            <a:off x="5719763" y="5900738"/>
            <a:ext cx="322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260135" name="Line 39"/>
          <p:cNvSpPr>
            <a:spLocks noChangeShapeType="1"/>
          </p:cNvSpPr>
          <p:nvPr/>
        </p:nvSpPr>
        <p:spPr bwMode="auto">
          <a:xfrm flipH="1">
            <a:off x="5127625" y="5900738"/>
            <a:ext cx="322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470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 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a-DK" altLang="en-US"/>
              <a:t>Pushdown Automaton (PDA)</a:t>
            </a:r>
          </a:p>
          <a:p>
            <a:pPr lvl="1">
              <a:lnSpc>
                <a:spcPct val="90000"/>
              </a:lnSpc>
            </a:pPr>
            <a:r>
              <a:rPr lang="da-DK" altLang="en-US"/>
              <a:t>finite control and a single </a:t>
            </a:r>
            <a:r>
              <a:rPr lang="da-DK" altLang="en-US" i="1"/>
              <a:t>unbounded </a:t>
            </a:r>
            <a:r>
              <a:rPr lang="da-DK" altLang="en-US"/>
              <a:t>stack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en-US"/>
          </a:p>
        </p:txBody>
      </p:sp>
      <p:sp>
        <p:nvSpPr>
          <p:cNvPr id="261124" name="Oval 4"/>
          <p:cNvSpPr>
            <a:spLocks noChangeArrowheads="1"/>
          </p:cNvSpPr>
          <p:nvPr/>
        </p:nvSpPr>
        <p:spPr bwMode="auto">
          <a:xfrm>
            <a:off x="2754313" y="2084388"/>
            <a:ext cx="334962" cy="3476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261125" name="Oval 5"/>
          <p:cNvSpPr>
            <a:spLocks noChangeArrowheads="1"/>
          </p:cNvSpPr>
          <p:nvPr/>
        </p:nvSpPr>
        <p:spPr bwMode="auto">
          <a:xfrm>
            <a:off x="3629025" y="2084388"/>
            <a:ext cx="334963" cy="3476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261126" name="Oval 6"/>
          <p:cNvSpPr>
            <a:spLocks noChangeArrowheads="1"/>
          </p:cNvSpPr>
          <p:nvPr/>
        </p:nvSpPr>
        <p:spPr bwMode="auto">
          <a:xfrm>
            <a:off x="4572000" y="2084388"/>
            <a:ext cx="334963" cy="3476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261134" name="Line 14"/>
          <p:cNvSpPr>
            <a:spLocks noChangeShapeType="1"/>
          </p:cNvSpPr>
          <p:nvPr/>
        </p:nvSpPr>
        <p:spPr bwMode="auto">
          <a:xfrm flipV="1">
            <a:off x="2438400" y="2286000"/>
            <a:ext cx="315913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261135" name="Line 15"/>
          <p:cNvSpPr>
            <a:spLocks noChangeShapeType="1"/>
          </p:cNvSpPr>
          <p:nvPr/>
        </p:nvSpPr>
        <p:spPr bwMode="auto">
          <a:xfrm>
            <a:off x="3089275" y="2286000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cxnSp>
        <p:nvCxnSpPr>
          <p:cNvPr id="261136" name="AutoShape 16"/>
          <p:cNvCxnSpPr>
            <a:cxnSpLocks noChangeShapeType="1"/>
            <a:stCxn id="261125" idx="1"/>
            <a:endCxn id="261125" idx="6"/>
          </p:cNvCxnSpPr>
          <p:nvPr/>
        </p:nvCxnSpPr>
        <p:spPr bwMode="auto">
          <a:xfrm rot="5400000" flipV="1">
            <a:off x="3759200" y="2054226"/>
            <a:ext cx="123825" cy="285750"/>
          </a:xfrm>
          <a:prstGeom prst="curvedConnector4">
            <a:avLst>
              <a:gd name="adj1" fmla="val -225639"/>
              <a:gd name="adj2" fmla="val 18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1137" name="Line 17"/>
          <p:cNvSpPr>
            <a:spLocks noChangeShapeType="1"/>
          </p:cNvSpPr>
          <p:nvPr/>
        </p:nvSpPr>
        <p:spPr bwMode="auto">
          <a:xfrm>
            <a:off x="3963988" y="2286000"/>
            <a:ext cx="608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cxnSp>
        <p:nvCxnSpPr>
          <p:cNvPr id="261138" name="AutoShape 18"/>
          <p:cNvCxnSpPr>
            <a:cxnSpLocks noChangeShapeType="1"/>
            <a:stCxn id="261126" idx="1"/>
            <a:endCxn id="261126" idx="6"/>
          </p:cNvCxnSpPr>
          <p:nvPr/>
        </p:nvCxnSpPr>
        <p:spPr bwMode="auto">
          <a:xfrm rot="5400000" flipV="1">
            <a:off x="4702175" y="2054226"/>
            <a:ext cx="123825" cy="285750"/>
          </a:xfrm>
          <a:prstGeom prst="curvedConnector4">
            <a:avLst>
              <a:gd name="adj1" fmla="val -225639"/>
              <a:gd name="adj2" fmla="val 18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1142" name="Text Box 22"/>
          <p:cNvSpPr txBox="1">
            <a:spLocks noChangeArrowheads="1"/>
          </p:cNvSpPr>
          <p:nvPr/>
        </p:nvSpPr>
        <p:spPr bwMode="auto">
          <a:xfrm>
            <a:off x="2911475" y="1882775"/>
            <a:ext cx="7461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14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a, $/A$</a:t>
            </a:r>
          </a:p>
        </p:txBody>
      </p:sp>
      <p:sp>
        <p:nvSpPr>
          <p:cNvPr id="261146" name="Text Box 26"/>
          <p:cNvSpPr txBox="1">
            <a:spLocks noChangeArrowheads="1"/>
          </p:cNvSpPr>
          <p:nvPr/>
        </p:nvSpPr>
        <p:spPr bwMode="auto">
          <a:xfrm>
            <a:off x="3924300" y="1598613"/>
            <a:ext cx="7874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14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a, A/AA</a:t>
            </a:r>
          </a:p>
        </p:txBody>
      </p:sp>
      <p:sp>
        <p:nvSpPr>
          <p:cNvPr id="261148" name="Text Box 28"/>
          <p:cNvSpPr txBox="1">
            <a:spLocks noChangeArrowheads="1"/>
          </p:cNvSpPr>
          <p:nvPr/>
        </p:nvSpPr>
        <p:spPr bwMode="auto">
          <a:xfrm>
            <a:off x="3875088" y="2430463"/>
            <a:ext cx="627062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14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b, A/</a:t>
            </a:r>
            <a:r>
              <a:rPr lang="en-US" altLang="en-US" sz="14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  <a:sym typeface="Symbol" panose="05050102010706020507" pitchFamily="18" charset="2"/>
              </a:rPr>
              <a:t></a:t>
            </a:r>
            <a:endParaRPr lang="en-US" altLang="en-US" sz="14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261149" name="Text Box 29"/>
          <p:cNvSpPr txBox="1">
            <a:spLocks noChangeArrowheads="1"/>
          </p:cNvSpPr>
          <p:nvPr/>
        </p:nvSpPr>
        <p:spPr bwMode="auto">
          <a:xfrm>
            <a:off x="5105400" y="1800225"/>
            <a:ext cx="62706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14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b, A/</a:t>
            </a:r>
            <a:r>
              <a:rPr lang="en-US" altLang="en-US" sz="14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  <a:sym typeface="Symbol" panose="05050102010706020507" pitchFamily="18" charset="2"/>
              </a:rPr>
              <a:t></a:t>
            </a:r>
            <a:endParaRPr lang="en-US" altLang="en-US" sz="14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261152" name="Oval 32"/>
          <p:cNvSpPr>
            <a:spLocks noChangeArrowheads="1"/>
          </p:cNvSpPr>
          <p:nvPr/>
        </p:nvSpPr>
        <p:spPr bwMode="auto">
          <a:xfrm>
            <a:off x="5732463" y="2084388"/>
            <a:ext cx="334962" cy="3476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261153" name="Line 33"/>
          <p:cNvSpPr>
            <a:spLocks noChangeShapeType="1"/>
          </p:cNvSpPr>
          <p:nvPr/>
        </p:nvSpPr>
        <p:spPr bwMode="auto">
          <a:xfrm>
            <a:off x="4906963" y="2286000"/>
            <a:ext cx="82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261157" name="Text Box 37"/>
          <p:cNvSpPr txBox="1">
            <a:spLocks noChangeArrowheads="1"/>
          </p:cNvSpPr>
          <p:nvPr/>
        </p:nvSpPr>
        <p:spPr bwMode="auto">
          <a:xfrm>
            <a:off x="5154613" y="2430463"/>
            <a:ext cx="6064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14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#, $/</a:t>
            </a:r>
            <a:r>
              <a:rPr lang="en-US" altLang="en-US" sz="14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  <a:sym typeface="Symbol" panose="05050102010706020507" pitchFamily="18" charset="2"/>
              </a:rPr>
              <a:t></a:t>
            </a:r>
            <a:endParaRPr lang="en-US" altLang="en-US" sz="14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261158" name="Line 38"/>
          <p:cNvSpPr>
            <a:spLocks noChangeShapeType="1"/>
          </p:cNvSpPr>
          <p:nvPr/>
        </p:nvSpPr>
        <p:spPr bwMode="auto">
          <a:xfrm>
            <a:off x="6067425" y="2286000"/>
            <a:ext cx="333375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261160" name="Text Box 40"/>
          <p:cNvSpPr txBox="1">
            <a:spLocks noChangeArrowheads="1"/>
          </p:cNvSpPr>
          <p:nvPr/>
        </p:nvSpPr>
        <p:spPr bwMode="auto">
          <a:xfrm>
            <a:off x="1050925" y="3008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US" altLang="en-US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261161" name="Text Box 41"/>
          <p:cNvSpPr txBox="1">
            <a:spLocks noChangeArrowheads="1"/>
          </p:cNvSpPr>
          <p:nvPr/>
        </p:nvSpPr>
        <p:spPr bwMode="auto">
          <a:xfrm>
            <a:off x="1143000" y="244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US" altLang="en-US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graphicFrame>
        <p:nvGraphicFramePr>
          <p:cNvPr id="261162" name="Object 42"/>
          <p:cNvGraphicFramePr>
            <a:graphicFrameLocks noChangeAspect="1"/>
          </p:cNvGraphicFramePr>
          <p:nvPr/>
        </p:nvGraphicFramePr>
        <p:xfrm>
          <a:off x="661988" y="1882775"/>
          <a:ext cx="17764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3" imgW="1231560" imgH="228600" progId="Equation.3">
                  <p:embed/>
                </p:oleObj>
              </mc:Choice>
              <mc:Fallback>
                <p:oleObj name="Equation" r:id="rId3" imgW="1231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1882775"/>
                        <a:ext cx="177641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63" name="Text Box 43"/>
          <p:cNvSpPr txBox="1">
            <a:spLocks noChangeArrowheads="1"/>
          </p:cNvSpPr>
          <p:nvPr/>
        </p:nvSpPr>
        <p:spPr bwMode="auto">
          <a:xfrm>
            <a:off x="838200" y="3008313"/>
            <a:ext cx="7962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40000"/>
              <a:buFont typeface="Marlett" pitchFamily="2" charset="2"/>
              <a:buChar char="g"/>
            </a:pP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 models finite program + one </a:t>
            </a:r>
            <a:r>
              <a:rPr lang="en-US" altLang="en-US" sz="2000" i="1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unbounded </a:t>
            </a: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stack of </a:t>
            </a:r>
            <a:r>
              <a:rPr lang="en-US" altLang="en-US" sz="2000" i="1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bounded </a:t>
            </a: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registers</a:t>
            </a:r>
            <a:r>
              <a:rPr lang="en-US" altLang="en-US" sz="2000" i="1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 </a:t>
            </a:r>
            <a:endParaRPr lang="en-US" altLang="en-US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261164" name="Text Box 44"/>
          <p:cNvSpPr txBox="1">
            <a:spLocks noChangeArrowheads="1"/>
          </p:cNvSpPr>
          <p:nvPr/>
        </p:nvSpPr>
        <p:spPr bwMode="auto">
          <a:xfrm>
            <a:off x="1143000" y="3617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US" altLang="en-US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grpSp>
        <p:nvGrpSpPr>
          <p:cNvPr id="261179" name="Group 59"/>
          <p:cNvGrpSpPr>
            <a:grpSpLocks/>
          </p:cNvGrpSpPr>
          <p:nvPr/>
        </p:nvGrpSpPr>
        <p:grpSpPr bwMode="auto">
          <a:xfrm>
            <a:off x="1820863" y="3683000"/>
            <a:ext cx="3086100" cy="2057400"/>
            <a:chOff x="1147" y="2320"/>
            <a:chExt cx="1944" cy="1296"/>
          </a:xfrm>
        </p:grpSpPr>
        <p:grpSp>
          <p:nvGrpSpPr>
            <p:cNvPr id="261166" name="Group 46"/>
            <p:cNvGrpSpPr>
              <a:grpSpLocks/>
            </p:cNvGrpSpPr>
            <p:nvPr/>
          </p:nvGrpSpPr>
          <p:grpSpPr bwMode="auto">
            <a:xfrm>
              <a:off x="2515" y="2320"/>
              <a:ext cx="576" cy="648"/>
              <a:chOff x="973" y="3130"/>
              <a:chExt cx="576" cy="648"/>
            </a:xfrm>
          </p:grpSpPr>
          <p:sp>
            <p:nvSpPr>
              <p:cNvPr id="261167" name="AutoShape 47"/>
              <p:cNvSpPr>
                <a:spLocks noChangeArrowheads="1"/>
              </p:cNvSpPr>
              <p:nvPr/>
            </p:nvSpPr>
            <p:spPr bwMode="auto">
              <a:xfrm>
                <a:off x="973" y="3130"/>
                <a:ext cx="576" cy="162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rgbClr val="3333CC"/>
                  </a:buClr>
                </a:pPr>
                <a:endParaRPr lang="en-GB" sz="2000" smtClean="0">
                  <a:solidFill>
                    <a:srgbClr val="000000"/>
                  </a:solidFill>
                  <a:latin typeface="Helvetica" panose="020B0604020202020204" pitchFamily="34" charset="0"/>
                  <a:ea typeface="+mn-ea"/>
                </a:endParaRPr>
              </a:p>
            </p:txBody>
          </p:sp>
          <p:sp>
            <p:nvSpPr>
              <p:cNvPr id="261168" name="AutoShape 48"/>
              <p:cNvSpPr>
                <a:spLocks noChangeArrowheads="1"/>
              </p:cNvSpPr>
              <p:nvPr/>
            </p:nvSpPr>
            <p:spPr bwMode="auto">
              <a:xfrm>
                <a:off x="973" y="3292"/>
                <a:ext cx="576" cy="162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rgbClr val="3333CC"/>
                  </a:buClr>
                </a:pPr>
                <a:endParaRPr lang="en-GB" sz="2000" smtClean="0">
                  <a:solidFill>
                    <a:srgbClr val="000000"/>
                  </a:solidFill>
                  <a:latin typeface="Helvetica" panose="020B0604020202020204" pitchFamily="34" charset="0"/>
                  <a:ea typeface="+mn-ea"/>
                </a:endParaRPr>
              </a:p>
            </p:txBody>
          </p:sp>
          <p:sp>
            <p:nvSpPr>
              <p:cNvPr id="261169" name="AutoShape 49"/>
              <p:cNvSpPr>
                <a:spLocks noChangeArrowheads="1"/>
              </p:cNvSpPr>
              <p:nvPr/>
            </p:nvSpPr>
            <p:spPr bwMode="auto">
              <a:xfrm>
                <a:off x="973" y="3454"/>
                <a:ext cx="576" cy="162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rgbClr val="3333CC"/>
                  </a:buClr>
                </a:pPr>
                <a:endParaRPr lang="en-GB" sz="2000" smtClean="0">
                  <a:solidFill>
                    <a:srgbClr val="000000"/>
                  </a:solidFill>
                  <a:latin typeface="Helvetica" panose="020B0604020202020204" pitchFamily="34" charset="0"/>
                  <a:ea typeface="+mn-ea"/>
                </a:endParaRPr>
              </a:p>
            </p:txBody>
          </p:sp>
          <p:sp>
            <p:nvSpPr>
              <p:cNvPr id="261170" name="AutoShape 50"/>
              <p:cNvSpPr>
                <a:spLocks noChangeArrowheads="1"/>
              </p:cNvSpPr>
              <p:nvPr/>
            </p:nvSpPr>
            <p:spPr bwMode="auto">
              <a:xfrm>
                <a:off x="973" y="3616"/>
                <a:ext cx="576" cy="162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rgbClr val="3333CC"/>
                  </a:buClr>
                </a:pPr>
                <a:endParaRPr lang="en-GB" sz="2000" smtClean="0">
                  <a:solidFill>
                    <a:srgbClr val="000000"/>
                  </a:solidFill>
                  <a:latin typeface="Helvetica" panose="020B0604020202020204" pitchFamily="34" charset="0"/>
                  <a:ea typeface="+mn-ea"/>
                </a:endParaRPr>
              </a:p>
            </p:txBody>
          </p:sp>
        </p:grpSp>
        <p:sp>
          <p:nvSpPr>
            <p:cNvPr id="261171" name="AutoShape 51"/>
            <p:cNvSpPr>
              <a:spLocks noChangeArrowheads="1"/>
            </p:cNvSpPr>
            <p:nvPr/>
          </p:nvSpPr>
          <p:spPr bwMode="auto">
            <a:xfrm rot="-5476718">
              <a:off x="1111" y="2356"/>
              <a:ext cx="576" cy="504"/>
            </a:xfrm>
            <a:prstGeom prst="flowChartPunchedTap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3333CC"/>
                </a:buClr>
              </a:pPr>
              <a:endParaRPr lang="en-GB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endParaRPr>
            </a:p>
          </p:txBody>
        </p:sp>
        <p:cxnSp>
          <p:nvCxnSpPr>
            <p:cNvPr id="261172" name="AutoShape 52"/>
            <p:cNvCxnSpPr>
              <a:cxnSpLocks noChangeShapeType="1"/>
              <a:endCxn id="261167" idx="1"/>
            </p:cNvCxnSpPr>
            <p:nvPr/>
          </p:nvCxnSpPr>
          <p:spPr bwMode="auto">
            <a:xfrm flipV="1">
              <a:off x="1325" y="2401"/>
              <a:ext cx="1190" cy="20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61173" name="Group 53"/>
            <p:cNvGrpSpPr>
              <a:grpSpLocks/>
            </p:cNvGrpSpPr>
            <p:nvPr/>
          </p:nvGrpSpPr>
          <p:grpSpPr bwMode="auto">
            <a:xfrm>
              <a:off x="2515" y="2968"/>
              <a:ext cx="576" cy="648"/>
              <a:chOff x="973" y="3130"/>
              <a:chExt cx="576" cy="648"/>
            </a:xfrm>
          </p:grpSpPr>
          <p:sp>
            <p:nvSpPr>
              <p:cNvPr id="261174" name="AutoShape 54"/>
              <p:cNvSpPr>
                <a:spLocks noChangeArrowheads="1"/>
              </p:cNvSpPr>
              <p:nvPr/>
            </p:nvSpPr>
            <p:spPr bwMode="auto">
              <a:xfrm>
                <a:off x="973" y="3130"/>
                <a:ext cx="576" cy="162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rgbClr val="3333CC"/>
                  </a:buClr>
                </a:pPr>
                <a:endParaRPr lang="en-GB" sz="2000" smtClean="0">
                  <a:solidFill>
                    <a:srgbClr val="000000"/>
                  </a:solidFill>
                  <a:latin typeface="Helvetica" panose="020B0604020202020204" pitchFamily="34" charset="0"/>
                  <a:ea typeface="+mn-ea"/>
                </a:endParaRPr>
              </a:p>
            </p:txBody>
          </p:sp>
          <p:sp>
            <p:nvSpPr>
              <p:cNvPr id="261175" name="AutoShape 55"/>
              <p:cNvSpPr>
                <a:spLocks noChangeArrowheads="1"/>
              </p:cNvSpPr>
              <p:nvPr/>
            </p:nvSpPr>
            <p:spPr bwMode="auto">
              <a:xfrm>
                <a:off x="973" y="3292"/>
                <a:ext cx="576" cy="162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rgbClr val="3333CC"/>
                  </a:buClr>
                </a:pPr>
                <a:endParaRPr lang="en-GB" sz="2000" smtClean="0">
                  <a:solidFill>
                    <a:srgbClr val="000000"/>
                  </a:solidFill>
                  <a:latin typeface="Helvetica" panose="020B0604020202020204" pitchFamily="34" charset="0"/>
                  <a:ea typeface="+mn-ea"/>
                </a:endParaRPr>
              </a:p>
            </p:txBody>
          </p:sp>
          <p:sp>
            <p:nvSpPr>
              <p:cNvPr id="261176" name="AutoShape 56"/>
              <p:cNvSpPr>
                <a:spLocks noChangeArrowheads="1"/>
              </p:cNvSpPr>
              <p:nvPr/>
            </p:nvSpPr>
            <p:spPr bwMode="auto">
              <a:xfrm>
                <a:off x="973" y="3454"/>
                <a:ext cx="576" cy="162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rgbClr val="3333CC"/>
                  </a:buClr>
                </a:pPr>
                <a:endParaRPr lang="en-GB" sz="2000" smtClean="0">
                  <a:solidFill>
                    <a:srgbClr val="000000"/>
                  </a:solidFill>
                  <a:latin typeface="Helvetica" panose="020B0604020202020204" pitchFamily="34" charset="0"/>
                  <a:ea typeface="+mn-ea"/>
                </a:endParaRPr>
              </a:p>
            </p:txBody>
          </p:sp>
          <p:sp>
            <p:nvSpPr>
              <p:cNvPr id="261177" name="AutoShape 57"/>
              <p:cNvSpPr>
                <a:spLocks noChangeArrowheads="1"/>
              </p:cNvSpPr>
              <p:nvPr/>
            </p:nvSpPr>
            <p:spPr bwMode="auto">
              <a:xfrm>
                <a:off x="973" y="3616"/>
                <a:ext cx="576" cy="162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rgbClr val="3333CC"/>
                  </a:buClr>
                </a:pPr>
                <a:endParaRPr lang="en-GB" sz="2000" smtClean="0">
                  <a:solidFill>
                    <a:srgbClr val="000000"/>
                  </a:solidFill>
                  <a:latin typeface="Helvetica" panose="020B0604020202020204" pitchFamily="34" charset="0"/>
                  <a:ea typeface="+mn-ea"/>
                </a:endParaRPr>
              </a:p>
            </p:txBody>
          </p:sp>
        </p:grpSp>
      </p:grpSp>
      <p:sp>
        <p:nvSpPr>
          <p:cNvPr id="261178" name="Text Box 58"/>
          <p:cNvSpPr txBox="1">
            <a:spLocks noChangeArrowheads="1"/>
          </p:cNvSpPr>
          <p:nvPr/>
        </p:nvSpPr>
        <p:spPr bwMode="auto">
          <a:xfrm>
            <a:off x="4295775" y="5483225"/>
            <a:ext cx="29686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16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$</a:t>
            </a:r>
            <a:endParaRPr lang="en-US" altLang="en-US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261180" name="AutoShape 60"/>
          <p:cNvSpPr>
            <a:spLocks noChangeArrowheads="1"/>
          </p:cNvSpPr>
          <p:nvPr/>
        </p:nvSpPr>
        <p:spPr bwMode="auto">
          <a:xfrm>
            <a:off x="4953000" y="3733800"/>
            <a:ext cx="304800" cy="762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261181" name="Text Box 61"/>
          <p:cNvSpPr txBox="1">
            <a:spLocks noChangeArrowheads="1"/>
          </p:cNvSpPr>
          <p:nvPr/>
        </p:nvSpPr>
        <p:spPr bwMode="auto">
          <a:xfrm>
            <a:off x="5334000" y="3657600"/>
            <a:ext cx="46672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16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top</a:t>
            </a:r>
            <a:endParaRPr lang="en-US" altLang="en-US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261182" name="Line 62"/>
          <p:cNvSpPr>
            <a:spLocks noChangeShapeType="1"/>
          </p:cNvSpPr>
          <p:nvPr/>
        </p:nvSpPr>
        <p:spPr bwMode="auto">
          <a:xfrm flipH="1" flipV="1">
            <a:off x="6248400" y="3733800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261183" name="Rectangle 63"/>
          <p:cNvSpPr>
            <a:spLocks noChangeArrowheads="1"/>
          </p:cNvSpPr>
          <p:nvPr/>
        </p:nvSpPr>
        <p:spPr bwMode="auto">
          <a:xfrm>
            <a:off x="455613" y="190500"/>
            <a:ext cx="84597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9pPr>
          </a:lstStyle>
          <a:p>
            <a:r>
              <a:rPr lang="da-DK" altLang="en-US" smtClean="0">
                <a:solidFill>
                  <a:srgbClr val="000000"/>
                </a:solidFill>
                <a:ea typeface="+mn-ea"/>
              </a:rPr>
              <a:t> Types of Machines (cont.)</a:t>
            </a:r>
          </a:p>
        </p:txBody>
      </p:sp>
      <p:sp>
        <p:nvSpPr>
          <p:cNvPr id="261184" name="Text Box 64"/>
          <p:cNvSpPr txBox="1">
            <a:spLocks noChangeArrowheads="1"/>
          </p:cNvSpPr>
          <p:nvPr/>
        </p:nvSpPr>
        <p:spPr bwMode="auto">
          <a:xfrm>
            <a:off x="4203700" y="58308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US" altLang="en-US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grpSp>
        <p:nvGrpSpPr>
          <p:cNvPr id="261188" name="Group 68"/>
          <p:cNvGrpSpPr>
            <a:grpSpLocks/>
          </p:cNvGrpSpPr>
          <p:nvPr/>
        </p:nvGrpSpPr>
        <p:grpSpPr bwMode="auto">
          <a:xfrm>
            <a:off x="3992563" y="5740400"/>
            <a:ext cx="914400" cy="366713"/>
            <a:chOff x="3230" y="3603"/>
            <a:chExt cx="576" cy="231"/>
          </a:xfrm>
        </p:grpSpPr>
        <p:sp>
          <p:nvSpPr>
            <p:cNvPr id="261185" name="Text Box 65"/>
            <p:cNvSpPr txBox="1">
              <a:spLocks noChangeArrowheads="1"/>
            </p:cNvSpPr>
            <p:nvPr/>
          </p:nvSpPr>
          <p:spPr bwMode="auto">
            <a:xfrm>
              <a:off x="3414" y="3603"/>
              <a:ext cx="2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3333CC"/>
                </a:buClr>
              </a:pPr>
              <a:r>
                <a:rPr lang="en-US" altLang="en-US" sz="2000" smtClean="0">
                  <a:solidFill>
                    <a:srgbClr val="000000"/>
                  </a:solidFill>
                  <a:latin typeface="Helvetica" panose="020B0604020202020204" pitchFamily="34" charset="0"/>
                  <a:ea typeface="+mn-ea"/>
                </a:rPr>
                <a:t>b</a:t>
              </a:r>
            </a:p>
          </p:txBody>
        </p:sp>
        <p:sp>
          <p:nvSpPr>
            <p:cNvPr id="261186" name="Line 66"/>
            <p:cNvSpPr>
              <a:spLocks noChangeShapeType="1"/>
            </p:cNvSpPr>
            <p:nvPr/>
          </p:nvSpPr>
          <p:spPr bwMode="auto">
            <a:xfrm>
              <a:off x="3603" y="3717"/>
              <a:ext cx="2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3333CC"/>
                </a:buClr>
              </a:pPr>
              <a:endParaRPr lang="en-GB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endParaRPr>
            </a:p>
          </p:txBody>
        </p:sp>
        <p:sp>
          <p:nvSpPr>
            <p:cNvPr id="261187" name="Line 67"/>
            <p:cNvSpPr>
              <a:spLocks noChangeShapeType="1"/>
            </p:cNvSpPr>
            <p:nvPr/>
          </p:nvSpPr>
          <p:spPr bwMode="auto">
            <a:xfrm flipH="1">
              <a:off x="3230" y="3717"/>
              <a:ext cx="2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3333CC"/>
                </a:buClr>
              </a:pPr>
              <a:endParaRPr lang="en-GB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55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 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en-US"/>
              <a:t>Turing Machine (TM)</a:t>
            </a:r>
          </a:p>
          <a:p>
            <a:pPr lvl="1"/>
            <a:r>
              <a:rPr lang="da-DK" altLang="en-US"/>
              <a:t>finite control &amp; tape of </a:t>
            </a:r>
            <a:r>
              <a:rPr lang="da-DK" altLang="en-US" i="1"/>
              <a:t>bounded cells </a:t>
            </a:r>
            <a:r>
              <a:rPr lang="da-DK" altLang="en-US"/>
              <a:t>unbounded in # to R</a:t>
            </a:r>
          </a:p>
          <a:p>
            <a:pPr lvl="1"/>
            <a:r>
              <a:rPr lang="da-DK" altLang="en-US"/>
              <a:t>current state, cell scanned determine next state &amp; overprint symbol</a:t>
            </a:r>
          </a:p>
          <a:p>
            <a:pPr lvl="1"/>
            <a:r>
              <a:rPr lang="da-DK" altLang="en-US"/>
              <a:t>control writes over symbol in cell and moves head 1 cell L or R</a:t>
            </a:r>
            <a:endParaRPr lang="da-DK" altLang="en-US" i="1"/>
          </a:p>
          <a:p>
            <a:pPr lvl="1"/>
            <a:r>
              <a:rPr lang="da-DK" altLang="en-US"/>
              <a:t>models simple ``sequential’’ memory; no addressability</a:t>
            </a:r>
          </a:p>
          <a:p>
            <a:pPr lvl="1"/>
            <a:r>
              <a:rPr lang="da-DK" altLang="en-US"/>
              <a:t>fixed amount of information (b) per cell</a:t>
            </a:r>
          </a:p>
          <a:p>
            <a:pPr>
              <a:buFontTx/>
              <a:buNone/>
            </a:pPr>
            <a:endParaRPr lang="da-DK" altLang="en-US"/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5622925" y="2627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US" altLang="en-US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66617" name="Rectangle 25"/>
          <p:cNvSpPr>
            <a:spLocks noChangeArrowheads="1"/>
          </p:cNvSpPr>
          <p:nvPr/>
        </p:nvSpPr>
        <p:spPr bwMode="auto">
          <a:xfrm>
            <a:off x="455613" y="190500"/>
            <a:ext cx="84597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9pPr>
          </a:lstStyle>
          <a:p>
            <a:r>
              <a:rPr lang="da-DK" altLang="en-US" smtClean="0">
                <a:solidFill>
                  <a:srgbClr val="000000"/>
                </a:solidFill>
                <a:ea typeface="+mn-ea"/>
              </a:rPr>
              <a:t> Types of Machines (cont.)</a:t>
            </a:r>
          </a:p>
        </p:txBody>
      </p:sp>
      <p:sp>
        <p:nvSpPr>
          <p:cNvPr id="366619" name="Rectangle 27"/>
          <p:cNvSpPr>
            <a:spLocks noChangeArrowheads="1"/>
          </p:cNvSpPr>
          <p:nvPr/>
        </p:nvSpPr>
        <p:spPr bwMode="auto">
          <a:xfrm>
            <a:off x="1905000" y="36576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66620" name="Rectangle 28"/>
          <p:cNvSpPr>
            <a:spLocks noChangeArrowheads="1"/>
          </p:cNvSpPr>
          <p:nvPr/>
        </p:nvSpPr>
        <p:spPr bwMode="auto">
          <a:xfrm>
            <a:off x="2438400" y="36576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66621" name="Rectangle 29"/>
          <p:cNvSpPr>
            <a:spLocks noChangeArrowheads="1"/>
          </p:cNvSpPr>
          <p:nvPr/>
        </p:nvSpPr>
        <p:spPr bwMode="auto">
          <a:xfrm>
            <a:off x="2971800" y="36576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66622" name="Rectangle 30"/>
          <p:cNvSpPr>
            <a:spLocks noChangeArrowheads="1"/>
          </p:cNvSpPr>
          <p:nvPr/>
        </p:nvSpPr>
        <p:spPr bwMode="auto">
          <a:xfrm>
            <a:off x="3505200" y="36576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66623" name="Rectangle 31"/>
          <p:cNvSpPr>
            <a:spLocks noChangeArrowheads="1"/>
          </p:cNvSpPr>
          <p:nvPr/>
        </p:nvSpPr>
        <p:spPr bwMode="auto">
          <a:xfrm>
            <a:off x="4038600" y="36576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  <a:sym typeface="Wingdings" panose="05000000000000000000" pitchFamily="2" charset="2"/>
              </a:rPr>
              <a:t></a:t>
            </a:r>
            <a:endParaRPr lang="en-US" altLang="en-US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66624" name="Rectangle 32"/>
          <p:cNvSpPr>
            <a:spLocks noChangeArrowheads="1"/>
          </p:cNvSpPr>
          <p:nvPr/>
        </p:nvSpPr>
        <p:spPr bwMode="auto">
          <a:xfrm>
            <a:off x="4572000" y="36576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66625" name="Rectangle 33"/>
          <p:cNvSpPr>
            <a:spLocks noChangeArrowheads="1"/>
          </p:cNvSpPr>
          <p:nvPr/>
        </p:nvSpPr>
        <p:spPr bwMode="auto">
          <a:xfrm>
            <a:off x="5105400" y="36576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66626" name="Text Box 34"/>
          <p:cNvSpPr txBox="1">
            <a:spLocks noChangeArrowheads="1"/>
          </p:cNvSpPr>
          <p:nvPr/>
        </p:nvSpPr>
        <p:spPr bwMode="auto">
          <a:xfrm rot="5400000">
            <a:off x="6247606" y="3429794"/>
            <a:ext cx="301625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  <a:sym typeface="Symbol" panose="05050102010706020507" pitchFamily="18" charset="2"/>
              </a:rPr>
              <a:t>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  <a:sym typeface="Symbol" panose="05050102010706020507" pitchFamily="18" charset="2"/>
              </a:rPr>
              <a:t>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  <a:sym typeface="Symbol" panose="05050102010706020507" pitchFamily="18" charset="2"/>
              </a:rPr>
              <a:t></a:t>
            </a:r>
            <a:endParaRPr lang="en-US" altLang="en-US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66627" name="Rectangle 35"/>
          <p:cNvSpPr>
            <a:spLocks noChangeArrowheads="1"/>
          </p:cNvSpPr>
          <p:nvPr/>
        </p:nvSpPr>
        <p:spPr bwMode="auto">
          <a:xfrm>
            <a:off x="2438400" y="5105400"/>
            <a:ext cx="11430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Finite-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state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control</a:t>
            </a:r>
          </a:p>
        </p:txBody>
      </p:sp>
      <p:cxnSp>
        <p:nvCxnSpPr>
          <p:cNvPr id="366629" name="AutoShape 37"/>
          <p:cNvCxnSpPr>
            <a:cxnSpLocks noChangeShapeType="1"/>
            <a:stCxn id="366627" idx="0"/>
            <a:endCxn id="366623" idx="2"/>
          </p:cNvCxnSpPr>
          <p:nvPr/>
        </p:nvCxnSpPr>
        <p:spPr bwMode="auto">
          <a:xfrm rot="16200000">
            <a:off x="3200400" y="4000500"/>
            <a:ext cx="914400" cy="1295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6631" name="Text Box 39"/>
          <p:cNvSpPr txBox="1">
            <a:spLocks noChangeArrowheads="1"/>
          </p:cNvSpPr>
          <p:nvPr/>
        </p:nvSpPr>
        <p:spPr bwMode="auto">
          <a:xfrm>
            <a:off x="922338" y="3529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US" altLang="en-US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66633" name="Text Box 41"/>
          <p:cNvSpPr txBox="1">
            <a:spLocks noChangeArrowheads="1"/>
          </p:cNvSpPr>
          <p:nvPr/>
        </p:nvSpPr>
        <p:spPr bwMode="auto">
          <a:xfrm rot="5400000" flipH="1">
            <a:off x="1146969" y="3734594"/>
            <a:ext cx="458787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US" altLang="en-US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66634" name="Line 42"/>
          <p:cNvSpPr>
            <a:spLocks noChangeShapeType="1"/>
          </p:cNvSpPr>
          <p:nvPr/>
        </p:nvSpPr>
        <p:spPr bwMode="auto">
          <a:xfrm rot="5400000" flipH="1">
            <a:off x="1356518" y="3850482"/>
            <a:ext cx="322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66635" name="Line 43"/>
          <p:cNvSpPr>
            <a:spLocks noChangeShapeType="1"/>
          </p:cNvSpPr>
          <p:nvPr/>
        </p:nvSpPr>
        <p:spPr bwMode="auto">
          <a:xfrm rot="5400000">
            <a:off x="1364456" y="4075907"/>
            <a:ext cx="322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66636" name="Text Box 44"/>
          <p:cNvSpPr txBox="1">
            <a:spLocks noChangeArrowheads="1"/>
          </p:cNvSpPr>
          <p:nvPr/>
        </p:nvSpPr>
        <p:spPr bwMode="auto">
          <a:xfrm>
            <a:off x="1220788" y="3786188"/>
            <a:ext cx="296862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16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0034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 </a:t>
            </a:r>
          </a:p>
        </p:txBody>
      </p:sp>
      <p:sp>
        <p:nvSpPr>
          <p:cNvPr id="3676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en-US"/>
              <a:t>To specify </a:t>
            </a:r>
            <a:r>
              <a:rPr lang="da-DK" altLang="en-US" i="1"/>
              <a:t>functions or sets</a:t>
            </a:r>
            <a:endParaRPr lang="da-DK" altLang="en-US"/>
          </a:p>
          <a:p>
            <a:pPr lvl="1"/>
            <a:r>
              <a:rPr lang="da-DK" altLang="en-US"/>
              <a:t>Transducer - maps string to string</a:t>
            </a:r>
          </a:p>
          <a:p>
            <a:pPr lvl="1">
              <a:buFont typeface="Wingdings" panose="05000000000000000000" pitchFamily="2" charset="2"/>
              <a:buNone/>
            </a:pPr>
            <a:endParaRPr lang="da-DK" altLang="en-US"/>
          </a:p>
          <a:p>
            <a:pPr lvl="1">
              <a:buFont typeface="Wingdings" panose="05000000000000000000" pitchFamily="2" charset="2"/>
              <a:buNone/>
            </a:pPr>
            <a:endParaRPr lang="da-DK" altLang="en-US"/>
          </a:p>
          <a:p>
            <a:pPr lvl="1">
              <a:buFont typeface="Wingdings" panose="05000000000000000000" pitchFamily="2" charset="2"/>
              <a:buNone/>
            </a:pPr>
            <a:endParaRPr lang="da-DK" altLang="en-US"/>
          </a:p>
          <a:p>
            <a:pPr lvl="1"/>
            <a:r>
              <a:rPr lang="da-DK" altLang="en-US"/>
              <a:t>Acceptor - ``recognizes” or ``accepts’’ a set of strings</a:t>
            </a:r>
          </a:p>
          <a:p>
            <a:pPr lvl="1"/>
            <a:endParaRPr lang="da-DK" altLang="en-US"/>
          </a:p>
          <a:p>
            <a:pPr lvl="1"/>
            <a:endParaRPr lang="da-DK" altLang="en-US"/>
          </a:p>
          <a:p>
            <a:pPr lvl="1"/>
            <a:endParaRPr lang="da-DK" altLang="en-US"/>
          </a:p>
          <a:p>
            <a:pPr lvl="1"/>
            <a:endParaRPr lang="da-DK" altLang="en-US"/>
          </a:p>
          <a:p>
            <a:pPr lvl="1"/>
            <a:r>
              <a:rPr lang="da-DK" altLang="en-US"/>
              <a:t>Generator - ``generates” a set of strings</a:t>
            </a:r>
          </a:p>
          <a:p>
            <a:pPr>
              <a:buFontTx/>
              <a:buNone/>
            </a:pPr>
            <a:r>
              <a:rPr lang="da-DK" altLang="en-US"/>
              <a:t>			</a:t>
            </a:r>
          </a:p>
        </p:txBody>
      </p:sp>
      <p:sp>
        <p:nvSpPr>
          <p:cNvPr id="367620" name="Text Box 1028"/>
          <p:cNvSpPr txBox="1">
            <a:spLocks noChangeArrowheads="1"/>
          </p:cNvSpPr>
          <p:nvPr/>
        </p:nvSpPr>
        <p:spPr bwMode="auto">
          <a:xfrm>
            <a:off x="5622925" y="2627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US" altLang="en-US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67622" name="Rectangle 1030"/>
          <p:cNvSpPr>
            <a:spLocks noChangeArrowheads="1"/>
          </p:cNvSpPr>
          <p:nvPr/>
        </p:nvSpPr>
        <p:spPr bwMode="auto">
          <a:xfrm>
            <a:off x="455613" y="190500"/>
            <a:ext cx="84597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Helvetica" panose="020B0604020202020204" pitchFamily="34" charset="0"/>
              </a:defRPr>
            </a:lvl9pPr>
          </a:lstStyle>
          <a:p>
            <a:r>
              <a:rPr lang="da-DK" altLang="en-US" smtClean="0">
                <a:solidFill>
                  <a:srgbClr val="000000"/>
                </a:solidFill>
                <a:ea typeface="+mn-ea"/>
              </a:rPr>
              <a:t> How Machines are Used</a:t>
            </a:r>
          </a:p>
        </p:txBody>
      </p:sp>
      <p:sp>
        <p:nvSpPr>
          <p:cNvPr id="367634" name="Rectangle 1042"/>
          <p:cNvSpPr>
            <a:spLocks noChangeArrowheads="1"/>
          </p:cNvSpPr>
          <p:nvPr/>
        </p:nvSpPr>
        <p:spPr bwMode="auto">
          <a:xfrm>
            <a:off x="3429000" y="1843088"/>
            <a:ext cx="838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M</a:t>
            </a:r>
          </a:p>
        </p:txBody>
      </p:sp>
      <p:sp>
        <p:nvSpPr>
          <p:cNvPr id="367636" name="Text Box 1044"/>
          <p:cNvSpPr txBox="1">
            <a:spLocks noChangeArrowheads="1"/>
          </p:cNvSpPr>
          <p:nvPr/>
        </p:nvSpPr>
        <p:spPr bwMode="auto">
          <a:xfrm>
            <a:off x="2376488" y="2030413"/>
            <a:ext cx="363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w</a:t>
            </a:r>
          </a:p>
        </p:txBody>
      </p:sp>
      <p:cxnSp>
        <p:nvCxnSpPr>
          <p:cNvPr id="367637" name="AutoShape 1045"/>
          <p:cNvCxnSpPr>
            <a:cxnSpLocks noChangeShapeType="1"/>
            <a:stCxn id="367636" idx="3"/>
            <a:endCxn id="367634" idx="1"/>
          </p:cNvCxnSpPr>
          <p:nvPr/>
        </p:nvCxnSpPr>
        <p:spPr bwMode="auto">
          <a:xfrm>
            <a:off x="2740025" y="2214563"/>
            <a:ext cx="688975" cy="95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7640" name="Text Box 1048"/>
          <p:cNvSpPr txBox="1">
            <a:spLocks noChangeArrowheads="1"/>
          </p:cNvSpPr>
          <p:nvPr/>
        </p:nvSpPr>
        <p:spPr bwMode="auto">
          <a:xfrm>
            <a:off x="5160963" y="2033588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3333CC"/>
              </a:buClr>
            </a:pP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f(w)</a:t>
            </a:r>
          </a:p>
        </p:txBody>
      </p:sp>
      <p:cxnSp>
        <p:nvCxnSpPr>
          <p:cNvPr id="367641" name="AutoShape 1049"/>
          <p:cNvCxnSpPr>
            <a:cxnSpLocks noChangeShapeType="1"/>
            <a:stCxn id="367634" idx="3"/>
            <a:endCxn id="367640" idx="1"/>
          </p:cNvCxnSpPr>
          <p:nvPr/>
        </p:nvCxnSpPr>
        <p:spPr bwMode="auto">
          <a:xfrm flipV="1">
            <a:off x="4267200" y="2217738"/>
            <a:ext cx="893763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7644" name="Text Box 1052"/>
          <p:cNvSpPr txBox="1">
            <a:spLocks noChangeArrowheads="1"/>
          </p:cNvSpPr>
          <p:nvPr/>
        </p:nvSpPr>
        <p:spPr bwMode="auto">
          <a:xfrm>
            <a:off x="946150" y="2725738"/>
            <a:ext cx="3587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Font typeface="ZapfDingbats" pitchFamily="82" charset="2"/>
              <a:buChar char="n"/>
            </a:pPr>
            <a:endParaRPr lang="en-US" altLang="en-US" sz="18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67649" name="Rectangle 1057"/>
          <p:cNvSpPr>
            <a:spLocks noChangeArrowheads="1"/>
          </p:cNvSpPr>
          <p:nvPr/>
        </p:nvSpPr>
        <p:spPr bwMode="auto">
          <a:xfrm>
            <a:off x="3471863" y="3429000"/>
            <a:ext cx="838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M</a:t>
            </a:r>
          </a:p>
        </p:txBody>
      </p:sp>
      <p:sp>
        <p:nvSpPr>
          <p:cNvPr id="367650" name="Text Box 1058"/>
          <p:cNvSpPr txBox="1">
            <a:spLocks noChangeArrowheads="1"/>
          </p:cNvSpPr>
          <p:nvPr/>
        </p:nvSpPr>
        <p:spPr bwMode="auto">
          <a:xfrm>
            <a:off x="2460625" y="3644900"/>
            <a:ext cx="368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w</a:t>
            </a:r>
          </a:p>
        </p:txBody>
      </p:sp>
      <p:cxnSp>
        <p:nvCxnSpPr>
          <p:cNvPr id="367651" name="AutoShape 1059"/>
          <p:cNvCxnSpPr>
            <a:cxnSpLocks noChangeShapeType="1"/>
            <a:stCxn id="367650" idx="3"/>
            <a:endCxn id="367649" idx="1"/>
          </p:cNvCxnSpPr>
          <p:nvPr/>
        </p:nvCxnSpPr>
        <p:spPr bwMode="auto">
          <a:xfrm flipV="1">
            <a:off x="2828925" y="3810000"/>
            <a:ext cx="642938" cy="19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7655" name="Line 1063"/>
          <p:cNvSpPr>
            <a:spLocks noChangeShapeType="1"/>
          </p:cNvSpPr>
          <p:nvPr/>
        </p:nvSpPr>
        <p:spPr bwMode="auto">
          <a:xfrm>
            <a:off x="4308475" y="3654425"/>
            <a:ext cx="454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67658" name="Line 1066"/>
          <p:cNvSpPr>
            <a:spLocks noChangeShapeType="1"/>
          </p:cNvSpPr>
          <p:nvPr/>
        </p:nvSpPr>
        <p:spPr bwMode="auto">
          <a:xfrm>
            <a:off x="4308475" y="4024313"/>
            <a:ext cx="454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67659" name="Text Box 1067"/>
          <p:cNvSpPr txBox="1">
            <a:spLocks noChangeArrowheads="1"/>
          </p:cNvSpPr>
          <p:nvPr/>
        </p:nvSpPr>
        <p:spPr bwMode="auto">
          <a:xfrm>
            <a:off x="4897438" y="3429000"/>
            <a:ext cx="500062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16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yes</a:t>
            </a:r>
          </a:p>
        </p:txBody>
      </p:sp>
      <p:sp>
        <p:nvSpPr>
          <p:cNvPr id="367660" name="Text Box 1068"/>
          <p:cNvSpPr txBox="1">
            <a:spLocks noChangeArrowheads="1"/>
          </p:cNvSpPr>
          <p:nvPr/>
        </p:nvSpPr>
        <p:spPr bwMode="auto">
          <a:xfrm>
            <a:off x="4897438" y="3878263"/>
            <a:ext cx="40957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16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no</a:t>
            </a:r>
          </a:p>
        </p:txBody>
      </p:sp>
      <p:sp>
        <p:nvSpPr>
          <p:cNvPr id="367662" name="Text Box 1070"/>
          <p:cNvSpPr txBox="1">
            <a:spLocks noChangeArrowheads="1"/>
          </p:cNvSpPr>
          <p:nvPr/>
        </p:nvSpPr>
        <p:spPr bwMode="auto">
          <a:xfrm>
            <a:off x="1798638" y="4303713"/>
            <a:ext cx="61452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55000"/>
              <a:buFont typeface="Monotype Sorts" charset="2"/>
              <a:buChar char="n"/>
            </a:pPr>
            <a:r>
              <a:rPr lang="en-US" altLang="en-US" sz="18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 M </a:t>
            </a:r>
            <a:r>
              <a:rPr lang="en-US" altLang="en-US" sz="1800" i="1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accepts</a:t>
            </a:r>
            <a:r>
              <a:rPr lang="en-US" altLang="en-US" sz="18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 strings which cause it to enter a final state</a:t>
            </a:r>
          </a:p>
        </p:txBody>
      </p:sp>
      <p:sp>
        <p:nvSpPr>
          <p:cNvPr id="367664" name="Rectangle 1072"/>
          <p:cNvSpPr>
            <a:spLocks noChangeArrowheads="1"/>
          </p:cNvSpPr>
          <p:nvPr/>
        </p:nvSpPr>
        <p:spPr bwMode="auto">
          <a:xfrm>
            <a:off x="3513138" y="5340350"/>
            <a:ext cx="838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M</a:t>
            </a:r>
          </a:p>
        </p:txBody>
      </p:sp>
      <p:sp>
        <p:nvSpPr>
          <p:cNvPr id="367667" name="Text Box 1075"/>
          <p:cNvSpPr txBox="1">
            <a:spLocks noChangeArrowheads="1"/>
          </p:cNvSpPr>
          <p:nvPr/>
        </p:nvSpPr>
        <p:spPr bwMode="auto">
          <a:xfrm>
            <a:off x="5245100" y="55308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3333CC"/>
              </a:buClr>
            </a:pPr>
            <a:r>
              <a:rPr lang="en-US" altLang="en-US" sz="20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f(w)</a:t>
            </a:r>
          </a:p>
        </p:txBody>
      </p:sp>
      <p:cxnSp>
        <p:nvCxnSpPr>
          <p:cNvPr id="367668" name="AutoShape 1076"/>
          <p:cNvCxnSpPr>
            <a:cxnSpLocks noChangeShapeType="1"/>
            <a:stCxn id="367664" idx="3"/>
            <a:endCxn id="367667" idx="1"/>
          </p:cNvCxnSpPr>
          <p:nvPr/>
        </p:nvCxnSpPr>
        <p:spPr bwMode="auto">
          <a:xfrm flipV="1">
            <a:off x="4351338" y="5715000"/>
            <a:ext cx="893762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7670" name="Text Box 1078"/>
          <p:cNvSpPr txBox="1">
            <a:spLocks noChangeArrowheads="1"/>
          </p:cNvSpPr>
          <p:nvPr/>
        </p:nvSpPr>
        <p:spPr bwMode="auto">
          <a:xfrm>
            <a:off x="1706563" y="6078538"/>
            <a:ext cx="62499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55000"/>
              <a:buFont typeface="Monotype Sorts" charset="2"/>
              <a:buChar char="n"/>
            </a:pPr>
            <a:r>
              <a:rPr lang="en-US" altLang="en-US" sz="18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 M generates all values generated during computation </a:t>
            </a:r>
            <a:endParaRPr lang="en-US" altLang="en-US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5493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B2065EA4-393F-413E-9517-CC47C20C26DC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" name="Text Box 2"/>
          <p:cNvSpPr txBox="1">
            <a:spLocks noChangeArrowheads="1"/>
          </p:cNvSpPr>
          <p:nvPr/>
        </p:nvSpPr>
        <p:spPr bwMode="auto">
          <a:xfrm>
            <a:off x="2895600" y="2057400"/>
            <a:ext cx="252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mtClean="0">
                <a:solidFill>
                  <a:srgbClr val="008000"/>
                </a:solidFill>
                <a:ea typeface="+mn-ea"/>
              </a:rPr>
              <a:t>Computation</a:t>
            </a: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FF0000"/>
                </a:solidFill>
                <a:ea typeface="+mn-ea"/>
              </a:rPr>
              <a:t>CPU</a:t>
            </a:r>
          </a:p>
        </p:txBody>
      </p:sp>
      <p:sp>
        <p:nvSpPr>
          <p:cNvPr id="4104" name="Rectangle 5"/>
          <p:cNvSpPr>
            <a:spLocks noChangeArrowheads="1"/>
          </p:cNvSpPr>
          <p:nvPr/>
        </p:nvSpPr>
        <p:spPr bwMode="auto">
          <a:xfrm>
            <a:off x="6096000" y="2895600"/>
            <a:ext cx="2819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4105" name="Text Box 6"/>
          <p:cNvSpPr txBox="1">
            <a:spLocks noChangeArrowheads="1"/>
          </p:cNvSpPr>
          <p:nvPr/>
        </p:nvSpPr>
        <p:spPr bwMode="auto">
          <a:xfrm>
            <a:off x="6781800" y="3276600"/>
            <a:ext cx="1476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memory</a:t>
            </a:r>
          </a:p>
        </p:txBody>
      </p:sp>
      <p:sp>
        <p:nvSpPr>
          <p:cNvPr id="4106" name="Line 7"/>
          <p:cNvSpPr>
            <a:spLocks noChangeShapeType="1"/>
          </p:cNvSpPr>
          <p:nvPr/>
        </p:nvSpPr>
        <p:spPr bwMode="auto">
          <a:xfrm flipV="1">
            <a:off x="4876800" y="3581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4107" name="Text Box 8"/>
          <p:cNvSpPr txBox="1">
            <a:spLocks noChangeArrowheads="1"/>
          </p:cNvSpPr>
          <p:nvPr/>
        </p:nvSpPr>
        <p:spPr bwMode="auto">
          <a:xfrm>
            <a:off x="1219200" y="228600"/>
            <a:ext cx="6759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600" smtClean="0">
                <a:solidFill>
                  <a:srgbClr val="000000"/>
                </a:solidFill>
                <a:ea typeface="+mn-ea"/>
              </a:rPr>
              <a:t>Outline of the course contents</a:t>
            </a:r>
          </a:p>
        </p:txBody>
      </p:sp>
    </p:spTree>
    <p:extLst>
      <p:ext uri="{BB962C8B-B14F-4D97-AF65-F5344CB8AC3E}">
        <p14:creationId xmlns:p14="http://schemas.microsoft.com/office/powerpoint/2010/main" val="183806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0B129BFA-7641-4312-9BF1-E807C3B808A4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FF0000"/>
                </a:solidFill>
                <a:ea typeface="+mn-ea"/>
              </a:rPr>
              <a:t>CPU</a:t>
            </a: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1905000" y="16002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6096000" y="25908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5129" name="Rectangle 6"/>
          <p:cNvSpPr>
            <a:spLocks noChangeArrowheads="1"/>
          </p:cNvSpPr>
          <p:nvPr/>
        </p:nvSpPr>
        <p:spPr bwMode="auto">
          <a:xfrm>
            <a:off x="6096000" y="38862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5130" name="Rectangle 7"/>
          <p:cNvSpPr>
            <a:spLocks noChangeArrowheads="1"/>
          </p:cNvSpPr>
          <p:nvPr/>
        </p:nvSpPr>
        <p:spPr bwMode="auto">
          <a:xfrm>
            <a:off x="1981200" y="4876800"/>
            <a:ext cx="3581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5131" name="Text Box 8"/>
          <p:cNvSpPr txBox="1">
            <a:spLocks noChangeArrowheads="1"/>
          </p:cNvSpPr>
          <p:nvPr/>
        </p:nvSpPr>
        <p:spPr bwMode="auto">
          <a:xfrm>
            <a:off x="6248400" y="2667000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input</a:t>
            </a:r>
          </a:p>
        </p:txBody>
      </p:sp>
      <p:sp>
        <p:nvSpPr>
          <p:cNvPr id="5132" name="Text Box 9"/>
          <p:cNvSpPr txBox="1">
            <a:spLocks noChangeArrowheads="1"/>
          </p:cNvSpPr>
          <p:nvPr/>
        </p:nvSpPr>
        <p:spPr bwMode="auto">
          <a:xfrm>
            <a:off x="6096000" y="3962400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output</a:t>
            </a:r>
          </a:p>
        </p:txBody>
      </p:sp>
      <p:sp>
        <p:nvSpPr>
          <p:cNvPr id="5133" name="Text Box 10"/>
          <p:cNvSpPr txBox="1">
            <a:spLocks noChangeArrowheads="1"/>
          </p:cNvSpPr>
          <p:nvPr/>
        </p:nvSpPr>
        <p:spPr bwMode="auto">
          <a:xfrm>
            <a:off x="2362200" y="4953000"/>
            <a:ext cx="294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Program memory</a:t>
            </a:r>
          </a:p>
        </p:txBody>
      </p:sp>
      <p:sp>
        <p:nvSpPr>
          <p:cNvPr id="5134" name="Text Box 11"/>
          <p:cNvSpPr txBox="1">
            <a:spLocks noChangeArrowheads="1"/>
          </p:cNvSpPr>
          <p:nvPr/>
        </p:nvSpPr>
        <p:spPr bwMode="auto">
          <a:xfrm>
            <a:off x="1981200" y="16764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temporary memory</a:t>
            </a:r>
          </a:p>
        </p:txBody>
      </p:sp>
      <p:sp>
        <p:nvSpPr>
          <p:cNvPr id="5135" name="Line 12"/>
          <p:cNvSpPr>
            <a:spLocks noChangeShapeType="1"/>
          </p:cNvSpPr>
          <p:nvPr/>
        </p:nvSpPr>
        <p:spPr bwMode="auto">
          <a:xfrm flipH="1">
            <a:off x="41148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5136" name="Line 13"/>
          <p:cNvSpPr>
            <a:spLocks noChangeShapeType="1"/>
          </p:cNvSpPr>
          <p:nvPr/>
        </p:nvSpPr>
        <p:spPr bwMode="auto">
          <a:xfrm flipV="1">
            <a:off x="4876800" y="2895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5137" name="Line 14"/>
          <p:cNvSpPr>
            <a:spLocks noChangeShapeType="1"/>
          </p:cNvSpPr>
          <p:nvPr/>
        </p:nvSpPr>
        <p:spPr bwMode="auto">
          <a:xfrm>
            <a:off x="4876800" y="4038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5138" name="Line 15"/>
          <p:cNvSpPr>
            <a:spLocks noChangeShapeType="1"/>
          </p:cNvSpPr>
          <p:nvPr/>
        </p:nvSpPr>
        <p:spPr bwMode="auto">
          <a:xfrm>
            <a:off x="4114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085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F13DF144-F0BC-4BEE-B248-1306ED954505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6150" name="Text Box 3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FF0000"/>
                </a:solidFill>
                <a:ea typeface="+mn-ea"/>
              </a:rPr>
              <a:t>CPU</a:t>
            </a:r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1905000" y="16002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6152" name="Rectangle 5"/>
          <p:cNvSpPr>
            <a:spLocks noChangeArrowheads="1"/>
          </p:cNvSpPr>
          <p:nvPr/>
        </p:nvSpPr>
        <p:spPr bwMode="auto">
          <a:xfrm>
            <a:off x="6096000" y="25908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6153" name="Rectangle 6"/>
          <p:cNvSpPr>
            <a:spLocks noChangeArrowheads="1"/>
          </p:cNvSpPr>
          <p:nvPr/>
        </p:nvSpPr>
        <p:spPr bwMode="auto">
          <a:xfrm>
            <a:off x="6096000" y="38862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6154" name="Rectangle 7"/>
          <p:cNvSpPr>
            <a:spLocks noChangeArrowheads="1"/>
          </p:cNvSpPr>
          <p:nvPr/>
        </p:nvSpPr>
        <p:spPr bwMode="auto">
          <a:xfrm>
            <a:off x="1981200" y="4876800"/>
            <a:ext cx="3581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6155" name="Text Box 8"/>
          <p:cNvSpPr txBox="1">
            <a:spLocks noChangeArrowheads="1"/>
          </p:cNvSpPr>
          <p:nvPr/>
        </p:nvSpPr>
        <p:spPr bwMode="auto">
          <a:xfrm>
            <a:off x="6248400" y="2667000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input</a:t>
            </a:r>
          </a:p>
        </p:txBody>
      </p:sp>
      <p:sp>
        <p:nvSpPr>
          <p:cNvPr id="6156" name="Text Box 9"/>
          <p:cNvSpPr txBox="1">
            <a:spLocks noChangeArrowheads="1"/>
          </p:cNvSpPr>
          <p:nvPr/>
        </p:nvSpPr>
        <p:spPr bwMode="auto">
          <a:xfrm>
            <a:off x="6096000" y="3962400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output</a:t>
            </a:r>
          </a:p>
        </p:txBody>
      </p:sp>
      <p:sp>
        <p:nvSpPr>
          <p:cNvPr id="6157" name="Text Box 10"/>
          <p:cNvSpPr txBox="1">
            <a:spLocks noChangeArrowheads="1"/>
          </p:cNvSpPr>
          <p:nvPr/>
        </p:nvSpPr>
        <p:spPr bwMode="auto">
          <a:xfrm>
            <a:off x="914400" y="4343400"/>
            <a:ext cx="294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Program memory</a:t>
            </a:r>
          </a:p>
        </p:txBody>
      </p:sp>
      <p:sp>
        <p:nvSpPr>
          <p:cNvPr id="6158" name="Text Box 11"/>
          <p:cNvSpPr txBox="1">
            <a:spLocks noChangeArrowheads="1"/>
          </p:cNvSpPr>
          <p:nvPr/>
        </p:nvSpPr>
        <p:spPr bwMode="auto">
          <a:xfrm>
            <a:off x="1981200" y="16764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temporary memory</a:t>
            </a:r>
          </a:p>
        </p:txBody>
      </p:sp>
      <p:sp>
        <p:nvSpPr>
          <p:cNvPr id="6159" name="Line 12"/>
          <p:cNvSpPr>
            <a:spLocks noChangeShapeType="1"/>
          </p:cNvSpPr>
          <p:nvPr/>
        </p:nvSpPr>
        <p:spPr bwMode="auto">
          <a:xfrm flipH="1">
            <a:off x="41148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6160" name="Line 13"/>
          <p:cNvSpPr>
            <a:spLocks noChangeShapeType="1"/>
          </p:cNvSpPr>
          <p:nvPr/>
        </p:nvSpPr>
        <p:spPr bwMode="auto">
          <a:xfrm flipV="1">
            <a:off x="4876800" y="2895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6161" name="Line 14"/>
          <p:cNvSpPr>
            <a:spLocks noChangeShapeType="1"/>
          </p:cNvSpPr>
          <p:nvPr/>
        </p:nvSpPr>
        <p:spPr bwMode="auto">
          <a:xfrm>
            <a:off x="4876800" y="4038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6162" name="Line 15"/>
          <p:cNvSpPr>
            <a:spLocks noChangeShapeType="1"/>
          </p:cNvSpPr>
          <p:nvPr/>
        </p:nvSpPr>
        <p:spPr bwMode="auto">
          <a:xfrm>
            <a:off x="4114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graphicFrame>
        <p:nvGraphicFramePr>
          <p:cNvPr id="6163" name="Object 16"/>
          <p:cNvGraphicFramePr>
            <a:graphicFrameLocks noChangeAspect="1"/>
          </p:cNvGraphicFramePr>
          <p:nvPr/>
        </p:nvGraphicFramePr>
        <p:xfrm>
          <a:off x="6629400" y="0"/>
          <a:ext cx="1955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Equation" r:id="rId3" imgW="1955800" imgH="711200" progId="Equation.3">
                  <p:embed/>
                </p:oleObj>
              </mc:Choice>
              <mc:Fallback>
                <p:oleObj name="Equation" r:id="rId3" imgW="1955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0"/>
                        <a:ext cx="1955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Text Box 17"/>
          <p:cNvSpPr txBox="1">
            <a:spLocks noChangeArrowheads="1"/>
          </p:cNvSpPr>
          <p:nvPr/>
        </p:nvSpPr>
        <p:spPr bwMode="auto">
          <a:xfrm>
            <a:off x="2286000" y="5029200"/>
            <a:ext cx="156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0000"/>
                </a:solidFill>
                <a:ea typeface="+mn-ea"/>
              </a:rPr>
              <a:t>compute</a:t>
            </a:r>
          </a:p>
        </p:txBody>
      </p:sp>
      <p:graphicFrame>
        <p:nvGraphicFramePr>
          <p:cNvPr id="6165" name="Object 18"/>
          <p:cNvGraphicFramePr>
            <a:graphicFrameLocks noChangeAspect="1"/>
          </p:cNvGraphicFramePr>
          <p:nvPr/>
        </p:nvGraphicFramePr>
        <p:xfrm>
          <a:off x="4114800" y="5105400"/>
          <a:ext cx="927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5" imgW="926698" imgH="342751" progId="Equation.3">
                  <p:embed/>
                </p:oleObj>
              </mc:Choice>
              <mc:Fallback>
                <p:oleObj name="Equation" r:id="rId5" imgW="926698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05400"/>
                        <a:ext cx="927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Text Box 19"/>
          <p:cNvSpPr txBox="1">
            <a:spLocks noChangeArrowheads="1"/>
          </p:cNvSpPr>
          <p:nvPr/>
        </p:nvSpPr>
        <p:spPr bwMode="auto">
          <a:xfrm>
            <a:off x="2286000" y="5943600"/>
            <a:ext cx="156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0000"/>
                </a:solidFill>
                <a:ea typeface="+mn-ea"/>
              </a:rPr>
              <a:t>compute</a:t>
            </a:r>
          </a:p>
        </p:txBody>
      </p:sp>
      <p:graphicFrame>
        <p:nvGraphicFramePr>
          <p:cNvPr id="6167" name="Object 20"/>
          <p:cNvGraphicFramePr>
            <a:graphicFrameLocks noChangeAspect="1"/>
          </p:cNvGraphicFramePr>
          <p:nvPr/>
        </p:nvGraphicFramePr>
        <p:xfrm>
          <a:off x="4114800" y="5791200"/>
          <a:ext cx="1193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7" imgW="1193800" imgH="609600" progId="Equation.3">
                  <p:embed/>
                </p:oleObj>
              </mc:Choice>
              <mc:Fallback>
                <p:oleObj name="Equation" r:id="rId7" imgW="11938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91200"/>
                        <a:ext cx="1193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8" name="Text Box 21"/>
          <p:cNvSpPr txBox="1">
            <a:spLocks noChangeArrowheads="1"/>
          </p:cNvSpPr>
          <p:nvPr/>
        </p:nvSpPr>
        <p:spPr bwMode="auto">
          <a:xfrm>
            <a:off x="4267200" y="152400"/>
            <a:ext cx="2085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smtClean="0">
                <a:solidFill>
                  <a:srgbClr val="000000"/>
                </a:solidFill>
                <a:ea typeface="+mn-ea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86308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0F5C9E20-9F15-4887-A539-644885E7554C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FF0000"/>
                </a:solidFill>
                <a:ea typeface="+mn-ea"/>
              </a:rPr>
              <a:t>CPU</a:t>
            </a: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1905000" y="16002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6096000" y="25908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6096000" y="38862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1981200" y="4876800"/>
            <a:ext cx="3581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7179" name="Text Box 8"/>
          <p:cNvSpPr txBox="1">
            <a:spLocks noChangeArrowheads="1"/>
          </p:cNvSpPr>
          <p:nvPr/>
        </p:nvSpPr>
        <p:spPr bwMode="auto">
          <a:xfrm>
            <a:off x="6248400" y="1981200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input</a:t>
            </a:r>
          </a:p>
        </p:txBody>
      </p:sp>
      <p:sp>
        <p:nvSpPr>
          <p:cNvPr id="7180" name="Text Box 9"/>
          <p:cNvSpPr txBox="1">
            <a:spLocks noChangeArrowheads="1"/>
          </p:cNvSpPr>
          <p:nvPr/>
        </p:nvSpPr>
        <p:spPr bwMode="auto">
          <a:xfrm>
            <a:off x="6096000" y="3962400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output</a:t>
            </a:r>
          </a:p>
        </p:txBody>
      </p:sp>
      <p:sp>
        <p:nvSpPr>
          <p:cNvPr id="7181" name="Text Box 10"/>
          <p:cNvSpPr txBox="1">
            <a:spLocks noChangeArrowheads="1"/>
          </p:cNvSpPr>
          <p:nvPr/>
        </p:nvSpPr>
        <p:spPr bwMode="auto">
          <a:xfrm>
            <a:off x="914400" y="4343400"/>
            <a:ext cx="294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Program memory</a:t>
            </a:r>
          </a:p>
        </p:txBody>
      </p:sp>
      <p:sp>
        <p:nvSpPr>
          <p:cNvPr id="7182" name="Text Box 11"/>
          <p:cNvSpPr txBox="1">
            <a:spLocks noChangeArrowheads="1"/>
          </p:cNvSpPr>
          <p:nvPr/>
        </p:nvSpPr>
        <p:spPr bwMode="auto">
          <a:xfrm>
            <a:off x="1981200" y="16764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temporary memory</a:t>
            </a:r>
          </a:p>
        </p:txBody>
      </p:sp>
      <p:sp>
        <p:nvSpPr>
          <p:cNvPr id="7183" name="Line 12"/>
          <p:cNvSpPr>
            <a:spLocks noChangeShapeType="1"/>
          </p:cNvSpPr>
          <p:nvPr/>
        </p:nvSpPr>
        <p:spPr bwMode="auto">
          <a:xfrm flipH="1">
            <a:off x="41148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7184" name="Line 13"/>
          <p:cNvSpPr>
            <a:spLocks noChangeShapeType="1"/>
          </p:cNvSpPr>
          <p:nvPr/>
        </p:nvSpPr>
        <p:spPr bwMode="auto">
          <a:xfrm flipV="1">
            <a:off x="4876800" y="2895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7185" name="Line 14"/>
          <p:cNvSpPr>
            <a:spLocks noChangeShapeType="1"/>
          </p:cNvSpPr>
          <p:nvPr/>
        </p:nvSpPr>
        <p:spPr bwMode="auto">
          <a:xfrm>
            <a:off x="4876800" y="4038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7186" name="Line 15"/>
          <p:cNvSpPr>
            <a:spLocks noChangeShapeType="1"/>
          </p:cNvSpPr>
          <p:nvPr/>
        </p:nvSpPr>
        <p:spPr bwMode="auto">
          <a:xfrm>
            <a:off x="4114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graphicFrame>
        <p:nvGraphicFramePr>
          <p:cNvPr id="7187" name="Object 16"/>
          <p:cNvGraphicFramePr>
            <a:graphicFrameLocks noChangeAspect="1"/>
          </p:cNvGraphicFramePr>
          <p:nvPr/>
        </p:nvGraphicFramePr>
        <p:xfrm>
          <a:off x="6629400" y="0"/>
          <a:ext cx="1955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3" imgW="1955800" imgH="711200" progId="Equation.3">
                  <p:embed/>
                </p:oleObj>
              </mc:Choice>
              <mc:Fallback>
                <p:oleObj name="Equation" r:id="rId3" imgW="1955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0"/>
                        <a:ext cx="1955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Text Box 17"/>
          <p:cNvSpPr txBox="1">
            <a:spLocks noChangeArrowheads="1"/>
          </p:cNvSpPr>
          <p:nvPr/>
        </p:nvSpPr>
        <p:spPr bwMode="auto">
          <a:xfrm>
            <a:off x="2286000" y="5029200"/>
            <a:ext cx="156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0000"/>
                </a:solidFill>
                <a:ea typeface="+mn-ea"/>
              </a:rPr>
              <a:t>compute</a:t>
            </a:r>
          </a:p>
        </p:txBody>
      </p:sp>
      <p:graphicFrame>
        <p:nvGraphicFramePr>
          <p:cNvPr id="7189" name="Object 18"/>
          <p:cNvGraphicFramePr>
            <a:graphicFrameLocks noChangeAspect="1"/>
          </p:cNvGraphicFramePr>
          <p:nvPr/>
        </p:nvGraphicFramePr>
        <p:xfrm>
          <a:off x="4114800" y="5105400"/>
          <a:ext cx="927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5" imgW="926698" imgH="342751" progId="Equation.3">
                  <p:embed/>
                </p:oleObj>
              </mc:Choice>
              <mc:Fallback>
                <p:oleObj name="Equation" r:id="rId5" imgW="926698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05400"/>
                        <a:ext cx="927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Text Box 19"/>
          <p:cNvSpPr txBox="1">
            <a:spLocks noChangeArrowheads="1"/>
          </p:cNvSpPr>
          <p:nvPr/>
        </p:nvSpPr>
        <p:spPr bwMode="auto">
          <a:xfrm>
            <a:off x="2286000" y="5943600"/>
            <a:ext cx="156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0000"/>
                </a:solidFill>
                <a:ea typeface="+mn-ea"/>
              </a:rPr>
              <a:t>compute</a:t>
            </a:r>
          </a:p>
        </p:txBody>
      </p:sp>
      <p:graphicFrame>
        <p:nvGraphicFramePr>
          <p:cNvPr id="7191" name="Object 20"/>
          <p:cNvGraphicFramePr>
            <a:graphicFrameLocks noChangeAspect="1"/>
          </p:cNvGraphicFramePr>
          <p:nvPr/>
        </p:nvGraphicFramePr>
        <p:xfrm>
          <a:off x="4114800" y="5791200"/>
          <a:ext cx="1193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7" imgW="1193800" imgH="609600" progId="Equation.3">
                  <p:embed/>
                </p:oleObj>
              </mc:Choice>
              <mc:Fallback>
                <p:oleObj name="Equation" r:id="rId7" imgW="11938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91200"/>
                        <a:ext cx="1193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2" name="Object 21"/>
          <p:cNvGraphicFramePr>
            <a:graphicFrameLocks noChangeAspect="1"/>
          </p:cNvGraphicFramePr>
          <p:nvPr/>
        </p:nvGraphicFramePr>
        <p:xfrm>
          <a:off x="6172200" y="26670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9" imgW="1040948" imgH="418918" progId="Equation.3">
                  <p:embed/>
                </p:oleObj>
              </mc:Choice>
              <mc:Fallback>
                <p:oleObj name="Equation" r:id="rId9" imgW="1040948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6670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48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298A8F00-E5D2-4CCA-950A-E08D2668AD44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FF0000"/>
                </a:solidFill>
                <a:ea typeface="+mn-ea"/>
              </a:rPr>
              <a:t>CPU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1905000" y="685800"/>
            <a:ext cx="3657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6096000" y="25908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6096000" y="38862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8202" name="Rectangle 7"/>
          <p:cNvSpPr>
            <a:spLocks noChangeArrowheads="1"/>
          </p:cNvSpPr>
          <p:nvPr/>
        </p:nvSpPr>
        <p:spPr bwMode="auto">
          <a:xfrm>
            <a:off x="1981200" y="4876800"/>
            <a:ext cx="3581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8203" name="Text Box 8"/>
          <p:cNvSpPr txBox="1">
            <a:spLocks noChangeArrowheads="1"/>
          </p:cNvSpPr>
          <p:nvPr/>
        </p:nvSpPr>
        <p:spPr bwMode="auto">
          <a:xfrm>
            <a:off x="6248400" y="1981200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input</a:t>
            </a:r>
          </a:p>
        </p:txBody>
      </p:sp>
      <p:sp>
        <p:nvSpPr>
          <p:cNvPr id="8204" name="Text Box 9"/>
          <p:cNvSpPr txBox="1">
            <a:spLocks noChangeArrowheads="1"/>
          </p:cNvSpPr>
          <p:nvPr/>
        </p:nvSpPr>
        <p:spPr bwMode="auto">
          <a:xfrm>
            <a:off x="6096000" y="3962400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output</a:t>
            </a:r>
          </a:p>
        </p:txBody>
      </p:sp>
      <p:sp>
        <p:nvSpPr>
          <p:cNvPr id="8205" name="Text Box 10"/>
          <p:cNvSpPr txBox="1">
            <a:spLocks noChangeArrowheads="1"/>
          </p:cNvSpPr>
          <p:nvPr/>
        </p:nvSpPr>
        <p:spPr bwMode="auto">
          <a:xfrm>
            <a:off x="914400" y="4343400"/>
            <a:ext cx="294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Program memory</a:t>
            </a:r>
          </a:p>
        </p:txBody>
      </p:sp>
      <p:sp>
        <p:nvSpPr>
          <p:cNvPr id="8206" name="Text Box 11"/>
          <p:cNvSpPr txBox="1">
            <a:spLocks noChangeArrowheads="1"/>
          </p:cNvSpPr>
          <p:nvPr/>
        </p:nvSpPr>
        <p:spPr bwMode="auto">
          <a:xfrm>
            <a:off x="1981200" y="1524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temporary memory</a:t>
            </a:r>
          </a:p>
        </p:txBody>
      </p:sp>
      <p:sp>
        <p:nvSpPr>
          <p:cNvPr id="8207" name="Line 12"/>
          <p:cNvSpPr>
            <a:spLocks noChangeShapeType="1"/>
          </p:cNvSpPr>
          <p:nvPr/>
        </p:nvSpPr>
        <p:spPr bwMode="auto">
          <a:xfrm flipH="1">
            <a:off x="41148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8208" name="Line 13"/>
          <p:cNvSpPr>
            <a:spLocks noChangeShapeType="1"/>
          </p:cNvSpPr>
          <p:nvPr/>
        </p:nvSpPr>
        <p:spPr bwMode="auto">
          <a:xfrm flipV="1">
            <a:off x="4876800" y="2895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8209" name="Line 14"/>
          <p:cNvSpPr>
            <a:spLocks noChangeShapeType="1"/>
          </p:cNvSpPr>
          <p:nvPr/>
        </p:nvSpPr>
        <p:spPr bwMode="auto">
          <a:xfrm>
            <a:off x="4876800" y="4038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8210" name="Line 15"/>
          <p:cNvSpPr>
            <a:spLocks noChangeShapeType="1"/>
          </p:cNvSpPr>
          <p:nvPr/>
        </p:nvSpPr>
        <p:spPr bwMode="auto">
          <a:xfrm>
            <a:off x="4114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graphicFrame>
        <p:nvGraphicFramePr>
          <p:cNvPr id="8211" name="Object 16"/>
          <p:cNvGraphicFramePr>
            <a:graphicFrameLocks noChangeAspect="1"/>
          </p:cNvGraphicFramePr>
          <p:nvPr/>
        </p:nvGraphicFramePr>
        <p:xfrm>
          <a:off x="6629400" y="0"/>
          <a:ext cx="1955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Equation" r:id="rId3" imgW="1955800" imgH="711200" progId="Equation.3">
                  <p:embed/>
                </p:oleObj>
              </mc:Choice>
              <mc:Fallback>
                <p:oleObj name="Equation" r:id="rId3" imgW="1955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0"/>
                        <a:ext cx="1955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 Box 17"/>
          <p:cNvSpPr txBox="1">
            <a:spLocks noChangeArrowheads="1"/>
          </p:cNvSpPr>
          <p:nvPr/>
        </p:nvSpPr>
        <p:spPr bwMode="auto">
          <a:xfrm>
            <a:off x="2286000" y="5029200"/>
            <a:ext cx="156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0000"/>
                </a:solidFill>
                <a:ea typeface="+mn-ea"/>
              </a:rPr>
              <a:t>compute</a:t>
            </a:r>
          </a:p>
        </p:txBody>
      </p:sp>
      <p:graphicFrame>
        <p:nvGraphicFramePr>
          <p:cNvPr id="8213" name="Object 18"/>
          <p:cNvGraphicFramePr>
            <a:graphicFrameLocks noChangeAspect="1"/>
          </p:cNvGraphicFramePr>
          <p:nvPr/>
        </p:nvGraphicFramePr>
        <p:xfrm>
          <a:off x="4114800" y="5105400"/>
          <a:ext cx="927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Equation" r:id="rId5" imgW="926698" imgH="342751" progId="Equation.3">
                  <p:embed/>
                </p:oleObj>
              </mc:Choice>
              <mc:Fallback>
                <p:oleObj name="Equation" r:id="rId5" imgW="926698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05400"/>
                        <a:ext cx="927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Text Box 19"/>
          <p:cNvSpPr txBox="1">
            <a:spLocks noChangeArrowheads="1"/>
          </p:cNvSpPr>
          <p:nvPr/>
        </p:nvSpPr>
        <p:spPr bwMode="auto">
          <a:xfrm>
            <a:off x="2286000" y="5943600"/>
            <a:ext cx="156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0000"/>
                </a:solidFill>
                <a:ea typeface="+mn-ea"/>
              </a:rPr>
              <a:t>compute</a:t>
            </a:r>
          </a:p>
        </p:txBody>
      </p:sp>
      <p:graphicFrame>
        <p:nvGraphicFramePr>
          <p:cNvPr id="8215" name="Object 20"/>
          <p:cNvGraphicFramePr>
            <a:graphicFrameLocks noChangeAspect="1"/>
          </p:cNvGraphicFramePr>
          <p:nvPr/>
        </p:nvGraphicFramePr>
        <p:xfrm>
          <a:off x="4114800" y="5791200"/>
          <a:ext cx="1193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Equation" r:id="rId7" imgW="1193800" imgH="609600" progId="Equation.3">
                  <p:embed/>
                </p:oleObj>
              </mc:Choice>
              <mc:Fallback>
                <p:oleObj name="Equation" r:id="rId7" imgW="11938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91200"/>
                        <a:ext cx="1193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Object 21"/>
          <p:cNvGraphicFramePr>
            <a:graphicFrameLocks noChangeAspect="1"/>
          </p:cNvGraphicFramePr>
          <p:nvPr/>
        </p:nvGraphicFramePr>
        <p:xfrm>
          <a:off x="6172200" y="26670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Equation" r:id="rId9" imgW="1040948" imgH="418918" progId="Equation.3">
                  <p:embed/>
                </p:oleObj>
              </mc:Choice>
              <mc:Fallback>
                <p:oleObj name="Equation" r:id="rId9" imgW="1040948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6670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Object 22"/>
          <p:cNvGraphicFramePr>
            <a:graphicFrameLocks noChangeAspect="1"/>
          </p:cNvGraphicFramePr>
          <p:nvPr/>
        </p:nvGraphicFramePr>
        <p:xfrm>
          <a:off x="2444750" y="762000"/>
          <a:ext cx="238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name="Equation" r:id="rId11" imgW="2387600" imgH="419100" progId="Equation.3">
                  <p:embed/>
                </p:oleObj>
              </mc:Choice>
              <mc:Fallback>
                <p:oleObj name="Equation" r:id="rId11" imgW="2387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762000"/>
                        <a:ext cx="238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8" name="Object 23"/>
          <p:cNvGraphicFramePr>
            <a:graphicFrameLocks noChangeAspect="1"/>
          </p:cNvGraphicFramePr>
          <p:nvPr/>
        </p:nvGraphicFramePr>
        <p:xfrm>
          <a:off x="2133600" y="1447800"/>
          <a:ext cx="3086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Equation" r:id="rId13" imgW="3086100" imgH="533400" progId="Equation.3">
                  <p:embed/>
                </p:oleObj>
              </mc:Choice>
              <mc:Fallback>
                <p:oleObj name="Equation" r:id="rId13" imgW="30861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47800"/>
                        <a:ext cx="3086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635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1447799" y="587125"/>
            <a:ext cx="5029325" cy="9368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7ECEFD"/>
                </a:solidFill>
              </a:rPr>
              <a:t>Hello!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4294967295"/>
          </p:nvPr>
        </p:nvSpPr>
        <p:spPr>
          <a:xfrm>
            <a:off x="533400" y="1957950"/>
            <a:ext cx="5943725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I am </a:t>
            </a:r>
            <a:r>
              <a:rPr lang="en" sz="4800" b="1" dirty="0" smtClean="0">
                <a:solidFill>
                  <a:srgbClr val="2185C5"/>
                </a:solidFill>
              </a:rPr>
              <a:t>Meskat </a:t>
            </a:r>
            <a:r>
              <a:rPr lang="en" sz="4800" b="1" dirty="0" smtClean="0">
                <a:solidFill>
                  <a:srgbClr val="2185C5"/>
                </a:solidFill>
              </a:rPr>
              <a:t>Jahan</a:t>
            </a:r>
          </a:p>
          <a:p>
            <a:pPr lvl="0">
              <a:spcBef>
                <a:spcPts val="0"/>
              </a:spcBef>
              <a:buNone/>
            </a:pPr>
            <a:endParaRPr lang="en" sz="4800" b="1" dirty="0">
              <a:solidFill>
                <a:srgbClr val="2185C5"/>
              </a:solidFill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4294967295"/>
          </p:nvPr>
        </p:nvSpPr>
        <p:spPr>
          <a:xfrm>
            <a:off x="916025" y="3297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I am here because I love to </a:t>
            </a:r>
            <a:r>
              <a:rPr lang="en" sz="2400" dirty="0" smtClean="0"/>
              <a:t>learn something with all of you …... </a:t>
            </a:r>
            <a:endParaRPr lang="en"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You can find me at: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M</a:t>
            </a:r>
            <a:r>
              <a:rPr lang="en" sz="2400" dirty="0" smtClean="0"/>
              <a:t>eskat.jahan@gmail.com</a:t>
            </a:r>
            <a:endParaRPr lang="en" sz="2400" dirty="0"/>
          </a:p>
        </p:txBody>
      </p:sp>
      <p:pic>
        <p:nvPicPr>
          <p:cNvPr id="6" name="Shape 1547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6629400" y="0"/>
            <a:ext cx="2514600" cy="670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2110364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BF064A47-01E4-4B4F-9B43-16840F599BFA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FF0000"/>
                </a:solidFill>
                <a:ea typeface="+mn-ea"/>
              </a:rPr>
              <a:t>CPU</a:t>
            </a: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1905000" y="685800"/>
            <a:ext cx="3657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6096000" y="25908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9225" name="Rectangle 6"/>
          <p:cNvSpPr>
            <a:spLocks noChangeArrowheads="1"/>
          </p:cNvSpPr>
          <p:nvPr/>
        </p:nvSpPr>
        <p:spPr bwMode="auto">
          <a:xfrm>
            <a:off x="6096000" y="3886200"/>
            <a:ext cx="1905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9226" name="Rectangle 7"/>
          <p:cNvSpPr>
            <a:spLocks noChangeArrowheads="1"/>
          </p:cNvSpPr>
          <p:nvPr/>
        </p:nvSpPr>
        <p:spPr bwMode="auto">
          <a:xfrm>
            <a:off x="1981200" y="4876800"/>
            <a:ext cx="3581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9227" name="Text Box 8"/>
          <p:cNvSpPr txBox="1">
            <a:spLocks noChangeArrowheads="1"/>
          </p:cNvSpPr>
          <p:nvPr/>
        </p:nvSpPr>
        <p:spPr bwMode="auto">
          <a:xfrm>
            <a:off x="6248400" y="1981200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input</a:t>
            </a:r>
          </a:p>
        </p:txBody>
      </p:sp>
      <p:sp>
        <p:nvSpPr>
          <p:cNvPr id="9228" name="Text Box 9"/>
          <p:cNvSpPr txBox="1">
            <a:spLocks noChangeArrowheads="1"/>
          </p:cNvSpPr>
          <p:nvPr/>
        </p:nvSpPr>
        <p:spPr bwMode="auto">
          <a:xfrm>
            <a:off x="6400800" y="4495800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output</a:t>
            </a:r>
          </a:p>
        </p:txBody>
      </p:sp>
      <p:sp>
        <p:nvSpPr>
          <p:cNvPr id="9229" name="Text Box 10"/>
          <p:cNvSpPr txBox="1">
            <a:spLocks noChangeArrowheads="1"/>
          </p:cNvSpPr>
          <p:nvPr/>
        </p:nvSpPr>
        <p:spPr bwMode="auto">
          <a:xfrm>
            <a:off x="914400" y="4343400"/>
            <a:ext cx="294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Program memory</a:t>
            </a:r>
          </a:p>
        </p:txBody>
      </p:sp>
      <p:sp>
        <p:nvSpPr>
          <p:cNvPr id="9230" name="Text Box 11"/>
          <p:cNvSpPr txBox="1">
            <a:spLocks noChangeArrowheads="1"/>
          </p:cNvSpPr>
          <p:nvPr/>
        </p:nvSpPr>
        <p:spPr bwMode="auto">
          <a:xfrm>
            <a:off x="1981200" y="1524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temporary memory</a:t>
            </a:r>
          </a:p>
        </p:txBody>
      </p:sp>
      <p:sp>
        <p:nvSpPr>
          <p:cNvPr id="9231" name="Line 12"/>
          <p:cNvSpPr>
            <a:spLocks noChangeShapeType="1"/>
          </p:cNvSpPr>
          <p:nvPr/>
        </p:nvSpPr>
        <p:spPr bwMode="auto">
          <a:xfrm flipH="1">
            <a:off x="41148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9232" name="Line 13"/>
          <p:cNvSpPr>
            <a:spLocks noChangeShapeType="1"/>
          </p:cNvSpPr>
          <p:nvPr/>
        </p:nvSpPr>
        <p:spPr bwMode="auto">
          <a:xfrm flipV="1">
            <a:off x="4876800" y="2895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9233" name="Line 14"/>
          <p:cNvSpPr>
            <a:spLocks noChangeShapeType="1"/>
          </p:cNvSpPr>
          <p:nvPr/>
        </p:nvSpPr>
        <p:spPr bwMode="auto">
          <a:xfrm>
            <a:off x="4876800" y="4038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9234" name="Line 15"/>
          <p:cNvSpPr>
            <a:spLocks noChangeShapeType="1"/>
          </p:cNvSpPr>
          <p:nvPr/>
        </p:nvSpPr>
        <p:spPr bwMode="auto">
          <a:xfrm>
            <a:off x="4114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graphicFrame>
        <p:nvGraphicFramePr>
          <p:cNvPr id="9235" name="Object 16"/>
          <p:cNvGraphicFramePr>
            <a:graphicFrameLocks noChangeAspect="1"/>
          </p:cNvGraphicFramePr>
          <p:nvPr/>
        </p:nvGraphicFramePr>
        <p:xfrm>
          <a:off x="6629400" y="0"/>
          <a:ext cx="1955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" name="Equation" r:id="rId3" imgW="1955800" imgH="711200" progId="Equation.3">
                  <p:embed/>
                </p:oleObj>
              </mc:Choice>
              <mc:Fallback>
                <p:oleObj name="Equation" r:id="rId3" imgW="1955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0"/>
                        <a:ext cx="1955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17"/>
          <p:cNvSpPr txBox="1">
            <a:spLocks noChangeArrowheads="1"/>
          </p:cNvSpPr>
          <p:nvPr/>
        </p:nvSpPr>
        <p:spPr bwMode="auto">
          <a:xfrm>
            <a:off x="2286000" y="5029200"/>
            <a:ext cx="156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0000"/>
                </a:solidFill>
                <a:ea typeface="+mn-ea"/>
              </a:rPr>
              <a:t>compute</a:t>
            </a:r>
          </a:p>
        </p:txBody>
      </p:sp>
      <p:graphicFrame>
        <p:nvGraphicFramePr>
          <p:cNvPr id="9237" name="Object 18"/>
          <p:cNvGraphicFramePr>
            <a:graphicFrameLocks noChangeAspect="1"/>
          </p:cNvGraphicFramePr>
          <p:nvPr/>
        </p:nvGraphicFramePr>
        <p:xfrm>
          <a:off x="4114800" y="5105400"/>
          <a:ext cx="927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0" name="Equation" r:id="rId5" imgW="926698" imgH="342751" progId="Equation.3">
                  <p:embed/>
                </p:oleObj>
              </mc:Choice>
              <mc:Fallback>
                <p:oleObj name="Equation" r:id="rId5" imgW="926698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05400"/>
                        <a:ext cx="927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Text Box 19"/>
          <p:cNvSpPr txBox="1">
            <a:spLocks noChangeArrowheads="1"/>
          </p:cNvSpPr>
          <p:nvPr/>
        </p:nvSpPr>
        <p:spPr bwMode="auto">
          <a:xfrm>
            <a:off x="2286000" y="5943600"/>
            <a:ext cx="156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0000"/>
                </a:solidFill>
                <a:ea typeface="+mn-ea"/>
              </a:rPr>
              <a:t>compute</a:t>
            </a:r>
          </a:p>
        </p:txBody>
      </p:sp>
      <p:graphicFrame>
        <p:nvGraphicFramePr>
          <p:cNvPr id="9239" name="Object 20"/>
          <p:cNvGraphicFramePr>
            <a:graphicFrameLocks noChangeAspect="1"/>
          </p:cNvGraphicFramePr>
          <p:nvPr/>
        </p:nvGraphicFramePr>
        <p:xfrm>
          <a:off x="4114800" y="5791200"/>
          <a:ext cx="1193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1" name="Equation" r:id="rId7" imgW="1193800" imgH="609600" progId="Equation.3">
                  <p:embed/>
                </p:oleObj>
              </mc:Choice>
              <mc:Fallback>
                <p:oleObj name="Equation" r:id="rId7" imgW="11938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91200"/>
                        <a:ext cx="1193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21"/>
          <p:cNvGraphicFramePr>
            <a:graphicFrameLocks noChangeAspect="1"/>
          </p:cNvGraphicFramePr>
          <p:nvPr/>
        </p:nvGraphicFramePr>
        <p:xfrm>
          <a:off x="6172200" y="26670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Equation" r:id="rId9" imgW="1040948" imgH="418918" progId="Equation.3">
                  <p:embed/>
                </p:oleObj>
              </mc:Choice>
              <mc:Fallback>
                <p:oleObj name="Equation" r:id="rId9" imgW="1040948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6670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Object 22"/>
          <p:cNvGraphicFramePr>
            <a:graphicFrameLocks noChangeAspect="1"/>
          </p:cNvGraphicFramePr>
          <p:nvPr/>
        </p:nvGraphicFramePr>
        <p:xfrm>
          <a:off x="2444750" y="762000"/>
          <a:ext cx="238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" name="Equation" r:id="rId11" imgW="2387600" imgH="419100" progId="Equation.3">
                  <p:embed/>
                </p:oleObj>
              </mc:Choice>
              <mc:Fallback>
                <p:oleObj name="Equation" r:id="rId11" imgW="2387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762000"/>
                        <a:ext cx="238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23"/>
          <p:cNvGraphicFramePr>
            <a:graphicFrameLocks noChangeAspect="1"/>
          </p:cNvGraphicFramePr>
          <p:nvPr/>
        </p:nvGraphicFramePr>
        <p:xfrm>
          <a:off x="2133600" y="1447800"/>
          <a:ext cx="3086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" name="Equation" r:id="rId13" imgW="3086100" imgH="533400" progId="Equation.3">
                  <p:embed/>
                </p:oleObj>
              </mc:Choice>
              <mc:Fallback>
                <p:oleObj name="Equation" r:id="rId13" imgW="30861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47800"/>
                        <a:ext cx="3086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3" name="Object 24"/>
          <p:cNvGraphicFramePr>
            <a:graphicFrameLocks noChangeAspect="1"/>
          </p:cNvGraphicFramePr>
          <p:nvPr/>
        </p:nvGraphicFramePr>
        <p:xfrm>
          <a:off x="6248400" y="3962400"/>
          <a:ext cx="152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" name="Equation" r:id="rId15" imgW="1726451" imgH="533169" progId="Equation.3">
                  <p:embed/>
                </p:oleObj>
              </mc:Choice>
              <mc:Fallback>
                <p:oleObj name="Equation" r:id="rId15" imgW="1726451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962400"/>
                        <a:ext cx="1524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6760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35FE8388-4E49-41D2-B74E-86A9A12D0E5A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5" name="Text Box 2"/>
          <p:cNvSpPr txBox="1">
            <a:spLocks noChangeArrowheads="1"/>
          </p:cNvSpPr>
          <p:nvPr/>
        </p:nvSpPr>
        <p:spPr bwMode="auto">
          <a:xfrm>
            <a:off x="2895600" y="-38100"/>
            <a:ext cx="30083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400" smtClean="0">
                <a:solidFill>
                  <a:srgbClr val="000000"/>
                </a:solidFill>
                <a:ea typeface="+mn-ea"/>
              </a:rPr>
              <a:t>Automaton</a:t>
            </a:r>
          </a:p>
        </p:txBody>
      </p: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FF0000"/>
                </a:solidFill>
                <a:ea typeface="+mn-ea"/>
              </a:rPr>
              <a:t>CPU</a:t>
            </a:r>
          </a:p>
        </p:txBody>
      </p:sp>
      <p:sp>
        <p:nvSpPr>
          <p:cNvPr id="10248" name="Rectangle 5"/>
          <p:cNvSpPr>
            <a:spLocks noChangeArrowheads="1"/>
          </p:cNvSpPr>
          <p:nvPr/>
        </p:nvSpPr>
        <p:spPr bwMode="auto">
          <a:xfrm>
            <a:off x="1905000" y="10668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0249" name="Rectangle 6"/>
          <p:cNvSpPr>
            <a:spLocks noChangeArrowheads="1"/>
          </p:cNvSpPr>
          <p:nvPr/>
        </p:nvSpPr>
        <p:spPr bwMode="auto">
          <a:xfrm>
            <a:off x="6096000" y="25908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0250" name="Rectangle 7"/>
          <p:cNvSpPr>
            <a:spLocks noChangeArrowheads="1"/>
          </p:cNvSpPr>
          <p:nvPr/>
        </p:nvSpPr>
        <p:spPr bwMode="auto">
          <a:xfrm>
            <a:off x="6096000" y="38862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0251" name="Rectangle 8"/>
          <p:cNvSpPr>
            <a:spLocks noChangeArrowheads="1"/>
          </p:cNvSpPr>
          <p:nvPr/>
        </p:nvSpPr>
        <p:spPr bwMode="auto">
          <a:xfrm>
            <a:off x="1981200" y="4876800"/>
            <a:ext cx="3581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0252" name="Text Box 9"/>
          <p:cNvSpPr txBox="1">
            <a:spLocks noChangeArrowheads="1"/>
          </p:cNvSpPr>
          <p:nvPr/>
        </p:nvSpPr>
        <p:spPr bwMode="auto">
          <a:xfrm>
            <a:off x="6248400" y="2667000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input</a:t>
            </a:r>
          </a:p>
        </p:txBody>
      </p:sp>
      <p:sp>
        <p:nvSpPr>
          <p:cNvPr id="10253" name="Text Box 10"/>
          <p:cNvSpPr txBox="1">
            <a:spLocks noChangeArrowheads="1"/>
          </p:cNvSpPr>
          <p:nvPr/>
        </p:nvSpPr>
        <p:spPr bwMode="auto">
          <a:xfrm>
            <a:off x="6096000" y="3962400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output</a:t>
            </a:r>
          </a:p>
        </p:txBody>
      </p:sp>
      <p:sp>
        <p:nvSpPr>
          <p:cNvPr id="10254" name="Text Box 11"/>
          <p:cNvSpPr txBox="1">
            <a:spLocks noChangeArrowheads="1"/>
          </p:cNvSpPr>
          <p:nvPr/>
        </p:nvSpPr>
        <p:spPr bwMode="auto">
          <a:xfrm>
            <a:off x="2362200" y="4953000"/>
            <a:ext cx="294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Program memory</a:t>
            </a:r>
          </a:p>
        </p:txBody>
      </p:sp>
      <p:sp>
        <p:nvSpPr>
          <p:cNvPr id="10255" name="Text Box 12"/>
          <p:cNvSpPr txBox="1">
            <a:spLocks noChangeArrowheads="1"/>
          </p:cNvSpPr>
          <p:nvPr/>
        </p:nvSpPr>
        <p:spPr bwMode="auto">
          <a:xfrm>
            <a:off x="1981200" y="11430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temporary memory</a:t>
            </a:r>
          </a:p>
        </p:txBody>
      </p:sp>
      <p:sp>
        <p:nvSpPr>
          <p:cNvPr id="10256" name="Line 13"/>
          <p:cNvSpPr>
            <a:spLocks noChangeShapeType="1"/>
          </p:cNvSpPr>
          <p:nvPr/>
        </p:nvSpPr>
        <p:spPr bwMode="auto">
          <a:xfrm flipH="1">
            <a:off x="4114800" y="1676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0257" name="Line 14"/>
          <p:cNvSpPr>
            <a:spLocks noChangeShapeType="1"/>
          </p:cNvSpPr>
          <p:nvPr/>
        </p:nvSpPr>
        <p:spPr bwMode="auto">
          <a:xfrm flipV="1">
            <a:off x="4876800" y="2895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0258" name="Line 15"/>
          <p:cNvSpPr>
            <a:spLocks noChangeShapeType="1"/>
          </p:cNvSpPr>
          <p:nvPr/>
        </p:nvSpPr>
        <p:spPr bwMode="auto">
          <a:xfrm>
            <a:off x="4876800" y="4038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0259" name="Line 16"/>
          <p:cNvSpPr>
            <a:spLocks noChangeShapeType="1"/>
          </p:cNvSpPr>
          <p:nvPr/>
        </p:nvSpPr>
        <p:spPr bwMode="auto">
          <a:xfrm>
            <a:off x="4114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0260" name="Rectangle 17"/>
          <p:cNvSpPr>
            <a:spLocks noChangeArrowheads="1"/>
          </p:cNvSpPr>
          <p:nvPr/>
        </p:nvSpPr>
        <p:spPr bwMode="auto">
          <a:xfrm>
            <a:off x="1676400" y="2667000"/>
            <a:ext cx="4038600" cy="297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0261" name="Text Box 18"/>
          <p:cNvSpPr txBox="1">
            <a:spLocks noChangeArrowheads="1"/>
          </p:cNvSpPr>
          <p:nvPr/>
        </p:nvSpPr>
        <p:spPr bwMode="auto">
          <a:xfrm>
            <a:off x="1812925" y="2206625"/>
            <a:ext cx="1984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0000"/>
                </a:solidFill>
                <a:ea typeface="+mn-ea"/>
              </a:rPr>
              <a:t>Automaton</a:t>
            </a:r>
          </a:p>
        </p:txBody>
      </p:sp>
    </p:spTree>
    <p:extLst>
      <p:ext uri="{BB962C8B-B14F-4D97-AF65-F5344CB8AC3E}">
        <p14:creationId xmlns:p14="http://schemas.microsoft.com/office/powerpoint/2010/main" val="2125448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5F013EF9-DA05-4608-B97F-70AA637E83E4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2895600" y="-38100"/>
            <a:ext cx="30083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400" smtClean="0">
                <a:solidFill>
                  <a:srgbClr val="000000"/>
                </a:solidFill>
                <a:ea typeface="+mn-ea"/>
              </a:rPr>
              <a:t>Automaton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1905000" y="10668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096000" y="25908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6096000" y="38862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248400" y="2667000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input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6096000" y="3962400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output</a:t>
            </a:r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1981200" y="11430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temporary memory</a:t>
            </a:r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 flipH="1">
            <a:off x="4114800" y="1676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 flipV="1">
            <a:off x="5715000" y="28956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1278" name="Line 15"/>
          <p:cNvSpPr>
            <a:spLocks noChangeShapeType="1"/>
          </p:cNvSpPr>
          <p:nvPr/>
        </p:nvSpPr>
        <p:spPr bwMode="auto">
          <a:xfrm>
            <a:off x="5715000" y="4114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1279" name="Rectangle 17"/>
          <p:cNvSpPr>
            <a:spLocks noChangeArrowheads="1"/>
          </p:cNvSpPr>
          <p:nvPr/>
        </p:nvSpPr>
        <p:spPr bwMode="auto">
          <a:xfrm>
            <a:off x="1676400" y="2667000"/>
            <a:ext cx="4038600" cy="297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1280" name="Text Box 18"/>
          <p:cNvSpPr txBox="1">
            <a:spLocks noChangeArrowheads="1"/>
          </p:cNvSpPr>
          <p:nvPr/>
        </p:nvSpPr>
        <p:spPr bwMode="auto">
          <a:xfrm>
            <a:off x="1812925" y="2206625"/>
            <a:ext cx="1984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0000"/>
                </a:solidFill>
                <a:ea typeface="+mn-ea"/>
              </a:rPr>
              <a:t>Automaton</a:t>
            </a:r>
          </a:p>
        </p:txBody>
      </p:sp>
      <p:sp>
        <p:nvSpPr>
          <p:cNvPr id="11281" name="Oval 19"/>
          <p:cNvSpPr>
            <a:spLocks noChangeArrowheads="1"/>
          </p:cNvSpPr>
          <p:nvPr/>
        </p:nvSpPr>
        <p:spPr bwMode="auto">
          <a:xfrm>
            <a:off x="19812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1282" name="Oval 20"/>
          <p:cNvSpPr>
            <a:spLocks noChangeArrowheads="1"/>
          </p:cNvSpPr>
          <p:nvPr/>
        </p:nvSpPr>
        <p:spPr bwMode="auto">
          <a:xfrm>
            <a:off x="25908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1283" name="Oval 21"/>
          <p:cNvSpPr>
            <a:spLocks noChangeArrowheads="1"/>
          </p:cNvSpPr>
          <p:nvPr/>
        </p:nvSpPr>
        <p:spPr bwMode="auto">
          <a:xfrm>
            <a:off x="3276600" y="312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1284" name="Oval 22"/>
          <p:cNvSpPr>
            <a:spLocks noChangeArrowheads="1"/>
          </p:cNvSpPr>
          <p:nvPr/>
        </p:nvSpPr>
        <p:spPr bwMode="auto">
          <a:xfrm>
            <a:off x="36576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1285" name="Oval 23"/>
          <p:cNvSpPr>
            <a:spLocks noChangeArrowheads="1"/>
          </p:cNvSpPr>
          <p:nvPr/>
        </p:nvSpPr>
        <p:spPr bwMode="auto">
          <a:xfrm>
            <a:off x="44958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1286" name="Oval 24"/>
          <p:cNvSpPr>
            <a:spLocks noChangeArrowheads="1"/>
          </p:cNvSpPr>
          <p:nvPr/>
        </p:nvSpPr>
        <p:spPr bwMode="auto">
          <a:xfrm>
            <a:off x="20574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1287" name="Line 25"/>
          <p:cNvSpPr>
            <a:spLocks noChangeShapeType="1"/>
          </p:cNvSpPr>
          <p:nvPr/>
        </p:nvSpPr>
        <p:spPr bwMode="auto">
          <a:xfrm>
            <a:off x="2362200" y="3429000"/>
            <a:ext cx="3048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1288" name="Line 26"/>
          <p:cNvSpPr>
            <a:spLocks noChangeShapeType="1"/>
          </p:cNvSpPr>
          <p:nvPr/>
        </p:nvSpPr>
        <p:spPr bwMode="auto">
          <a:xfrm flipV="1">
            <a:off x="2971800" y="3505200"/>
            <a:ext cx="3810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1289" name="Line 27"/>
          <p:cNvSpPr>
            <a:spLocks noChangeShapeType="1"/>
          </p:cNvSpPr>
          <p:nvPr/>
        </p:nvSpPr>
        <p:spPr bwMode="auto">
          <a:xfrm>
            <a:off x="3733800" y="3429000"/>
            <a:ext cx="7620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1290" name="Line 28"/>
          <p:cNvSpPr>
            <a:spLocks noChangeShapeType="1"/>
          </p:cNvSpPr>
          <p:nvPr/>
        </p:nvSpPr>
        <p:spPr bwMode="auto">
          <a:xfrm flipH="1" flipV="1">
            <a:off x="3581400" y="3581400"/>
            <a:ext cx="2286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1291" name="Line 29"/>
          <p:cNvSpPr>
            <a:spLocks noChangeShapeType="1"/>
          </p:cNvSpPr>
          <p:nvPr/>
        </p:nvSpPr>
        <p:spPr bwMode="auto">
          <a:xfrm flipV="1">
            <a:off x="2362200" y="4267200"/>
            <a:ext cx="3810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1292" name="Line 30"/>
          <p:cNvSpPr>
            <a:spLocks noChangeShapeType="1"/>
          </p:cNvSpPr>
          <p:nvPr/>
        </p:nvSpPr>
        <p:spPr bwMode="auto">
          <a:xfrm flipV="1">
            <a:off x="2514600" y="4648200"/>
            <a:ext cx="11430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1293" name="Oval 31"/>
          <p:cNvSpPr>
            <a:spLocks noChangeArrowheads="1"/>
          </p:cNvSpPr>
          <p:nvPr/>
        </p:nvSpPr>
        <p:spPr bwMode="auto">
          <a:xfrm>
            <a:off x="47244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1294" name="Line 32"/>
          <p:cNvSpPr>
            <a:spLocks noChangeShapeType="1"/>
          </p:cNvSpPr>
          <p:nvPr/>
        </p:nvSpPr>
        <p:spPr bwMode="auto">
          <a:xfrm>
            <a:off x="4114800" y="4572000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1295" name="Line 33"/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1296" name="Text Box 34"/>
          <p:cNvSpPr txBox="1">
            <a:spLocks noChangeArrowheads="1"/>
          </p:cNvSpPr>
          <p:nvPr/>
        </p:nvSpPr>
        <p:spPr bwMode="auto">
          <a:xfrm>
            <a:off x="1752600" y="5181600"/>
            <a:ext cx="93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smtClean="0">
                <a:solidFill>
                  <a:srgbClr val="000000"/>
                </a:solidFill>
                <a:ea typeface="+mn-ea"/>
              </a:rPr>
              <a:t>state</a:t>
            </a:r>
          </a:p>
        </p:txBody>
      </p:sp>
      <p:sp>
        <p:nvSpPr>
          <p:cNvPr id="11297" name="Text Box 35"/>
          <p:cNvSpPr txBox="1">
            <a:spLocks noChangeArrowheads="1"/>
          </p:cNvSpPr>
          <p:nvPr/>
        </p:nvSpPr>
        <p:spPr bwMode="auto">
          <a:xfrm>
            <a:off x="2438400" y="4648200"/>
            <a:ext cx="1341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smtClean="0">
                <a:solidFill>
                  <a:srgbClr val="FF0000"/>
                </a:solidFill>
                <a:ea typeface="+mn-ea"/>
              </a:rPr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2688913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7BD5EBB5-B33D-44F1-BD29-9AB479FC405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1600200" y="0"/>
            <a:ext cx="636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smtClean="0">
                <a:solidFill>
                  <a:srgbClr val="000000"/>
                </a:solidFill>
                <a:ea typeface="+mn-ea"/>
              </a:rPr>
              <a:t>Different Kinds of Automata</a:t>
            </a:r>
            <a:endParaRPr lang="en-US" altLang="en-US" sz="2800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60325" y="835025"/>
            <a:ext cx="9159875" cy="436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Automata are distinguished by the temporary memory</a:t>
            </a:r>
          </a:p>
          <a:p>
            <a:pPr lvl="1">
              <a:spcBef>
                <a:spcPct val="50000"/>
              </a:spcBef>
              <a:buFontTx/>
              <a:buChar char="•"/>
            </a:pPr>
            <a:endParaRPr lang="en-US" altLang="en-US" sz="2800" smtClean="0">
              <a:solidFill>
                <a:srgbClr val="3333CC"/>
              </a:solidFill>
              <a:ea typeface="+mn-ea"/>
            </a:endParaRP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80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altLang="en-US" sz="2800" b="1" smtClean="0">
                <a:solidFill>
                  <a:srgbClr val="008000"/>
                </a:solidFill>
                <a:ea typeface="+mn-ea"/>
              </a:rPr>
              <a:t>Finite Automata</a:t>
            </a:r>
            <a:r>
              <a:rPr lang="en-US" altLang="en-US" sz="2800" smtClean="0">
                <a:solidFill>
                  <a:srgbClr val="008000"/>
                </a:solidFill>
                <a:ea typeface="+mn-ea"/>
              </a:rPr>
              <a:t>:</a:t>
            </a: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          no temporary memory</a:t>
            </a:r>
          </a:p>
          <a:p>
            <a:pPr lvl="3">
              <a:spcBef>
                <a:spcPct val="50000"/>
              </a:spcBef>
            </a:pPr>
            <a:endParaRPr lang="en-US" altLang="en-US" sz="2800" smtClean="0">
              <a:solidFill>
                <a:srgbClr val="3333CC"/>
              </a:solidFill>
              <a:ea typeface="+mn-ea"/>
            </a:endParaRP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80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altLang="en-US" sz="2800" b="1" smtClean="0">
                <a:solidFill>
                  <a:srgbClr val="008000"/>
                </a:solidFill>
                <a:ea typeface="+mn-ea"/>
              </a:rPr>
              <a:t>Pushdown Automata</a:t>
            </a:r>
            <a:r>
              <a:rPr lang="en-US" altLang="en-US" sz="2800" smtClean="0">
                <a:solidFill>
                  <a:srgbClr val="008000"/>
                </a:solidFill>
                <a:ea typeface="+mn-ea"/>
              </a:rPr>
              <a:t>:</a:t>
            </a: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    stack</a:t>
            </a:r>
          </a:p>
          <a:p>
            <a:pPr lvl="1">
              <a:spcBef>
                <a:spcPct val="50000"/>
              </a:spcBef>
            </a:pPr>
            <a:endParaRPr lang="en-US" altLang="en-US" sz="2800" smtClean="0">
              <a:solidFill>
                <a:srgbClr val="3333CC"/>
              </a:solidFill>
              <a:ea typeface="+mn-ea"/>
            </a:endParaRP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80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altLang="en-US" sz="2800" b="1" smtClean="0">
                <a:solidFill>
                  <a:srgbClr val="008000"/>
                </a:solidFill>
                <a:ea typeface="+mn-ea"/>
              </a:rPr>
              <a:t>Turing Machines</a:t>
            </a:r>
            <a:r>
              <a:rPr lang="en-US" altLang="en-US" sz="2800" smtClean="0">
                <a:solidFill>
                  <a:srgbClr val="008000"/>
                </a:solidFill>
                <a:ea typeface="+mn-ea"/>
              </a:rPr>
              <a:t>:</a:t>
            </a: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         random access memory</a:t>
            </a:r>
          </a:p>
        </p:txBody>
      </p:sp>
    </p:spTree>
    <p:extLst>
      <p:ext uri="{BB962C8B-B14F-4D97-AF65-F5344CB8AC3E}">
        <p14:creationId xmlns:p14="http://schemas.microsoft.com/office/powerpoint/2010/main" val="1361682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21ECA791-4E81-4EEB-8F6C-47C9EF172C26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7" name="Rectangle 1026"/>
          <p:cNvSpPr>
            <a:spLocks noChangeArrowheads="1"/>
          </p:cNvSpPr>
          <p:nvPr/>
        </p:nvSpPr>
        <p:spPr bwMode="auto">
          <a:xfrm>
            <a:off x="2362200" y="12954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3318" name="Rectangle 1027"/>
          <p:cNvSpPr>
            <a:spLocks noChangeArrowheads="1"/>
          </p:cNvSpPr>
          <p:nvPr/>
        </p:nvSpPr>
        <p:spPr bwMode="auto">
          <a:xfrm>
            <a:off x="6096000" y="2819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3319" name="Rectangle 1028"/>
          <p:cNvSpPr>
            <a:spLocks noChangeArrowheads="1"/>
          </p:cNvSpPr>
          <p:nvPr/>
        </p:nvSpPr>
        <p:spPr bwMode="auto">
          <a:xfrm>
            <a:off x="6096000" y="41148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3320" name="Text Box 1029"/>
          <p:cNvSpPr txBox="1">
            <a:spLocks noChangeArrowheads="1"/>
          </p:cNvSpPr>
          <p:nvPr/>
        </p:nvSpPr>
        <p:spPr bwMode="auto">
          <a:xfrm>
            <a:off x="6248400" y="2895600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input</a:t>
            </a:r>
          </a:p>
        </p:txBody>
      </p:sp>
      <p:sp>
        <p:nvSpPr>
          <p:cNvPr id="13321" name="Text Box 1030"/>
          <p:cNvSpPr txBox="1">
            <a:spLocks noChangeArrowheads="1"/>
          </p:cNvSpPr>
          <p:nvPr/>
        </p:nvSpPr>
        <p:spPr bwMode="auto">
          <a:xfrm>
            <a:off x="6096000" y="4191000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output</a:t>
            </a:r>
          </a:p>
        </p:txBody>
      </p:sp>
      <p:sp>
        <p:nvSpPr>
          <p:cNvPr id="13322" name="Text Box 1031"/>
          <p:cNvSpPr txBox="1">
            <a:spLocks noChangeArrowheads="1"/>
          </p:cNvSpPr>
          <p:nvPr/>
        </p:nvSpPr>
        <p:spPr bwMode="auto">
          <a:xfrm>
            <a:off x="2590800" y="13716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temporary memory</a:t>
            </a:r>
          </a:p>
        </p:txBody>
      </p:sp>
      <p:sp>
        <p:nvSpPr>
          <p:cNvPr id="13323" name="Line 1032"/>
          <p:cNvSpPr>
            <a:spLocks noChangeShapeType="1"/>
          </p:cNvSpPr>
          <p:nvPr/>
        </p:nvSpPr>
        <p:spPr bwMode="auto">
          <a:xfrm flipH="1">
            <a:off x="4114800" y="1905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3324" name="Line 1033"/>
          <p:cNvSpPr>
            <a:spLocks noChangeShapeType="1"/>
          </p:cNvSpPr>
          <p:nvPr/>
        </p:nvSpPr>
        <p:spPr bwMode="auto">
          <a:xfrm flipV="1">
            <a:off x="5334000" y="3124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3325" name="Line 1034"/>
          <p:cNvSpPr>
            <a:spLocks noChangeShapeType="1"/>
          </p:cNvSpPr>
          <p:nvPr/>
        </p:nvSpPr>
        <p:spPr bwMode="auto">
          <a:xfrm>
            <a:off x="5334000" y="42672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3326" name="Rectangle 1035"/>
          <p:cNvSpPr>
            <a:spLocks noChangeArrowheads="1"/>
          </p:cNvSpPr>
          <p:nvPr/>
        </p:nvSpPr>
        <p:spPr bwMode="auto">
          <a:xfrm>
            <a:off x="2819400" y="2895600"/>
            <a:ext cx="2514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3327" name="Text Box 1036"/>
          <p:cNvSpPr txBox="1">
            <a:spLocks noChangeArrowheads="1"/>
          </p:cNvSpPr>
          <p:nvPr/>
        </p:nvSpPr>
        <p:spPr bwMode="auto">
          <a:xfrm>
            <a:off x="838200" y="3124200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8000"/>
                </a:solidFill>
                <a:ea typeface="+mn-ea"/>
              </a:rPr>
              <a:t>Finite Automaton</a:t>
            </a:r>
          </a:p>
        </p:txBody>
      </p:sp>
      <p:sp>
        <p:nvSpPr>
          <p:cNvPr id="13328" name="Text Box 1037"/>
          <p:cNvSpPr txBox="1">
            <a:spLocks noChangeArrowheads="1"/>
          </p:cNvSpPr>
          <p:nvPr/>
        </p:nvSpPr>
        <p:spPr bwMode="auto">
          <a:xfrm>
            <a:off x="2133600" y="0"/>
            <a:ext cx="3875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smtClean="0">
                <a:solidFill>
                  <a:srgbClr val="008000"/>
                </a:solidFill>
                <a:ea typeface="+mn-ea"/>
              </a:rPr>
              <a:t>Finite Automaton</a:t>
            </a:r>
          </a:p>
        </p:txBody>
      </p:sp>
      <p:sp>
        <p:nvSpPr>
          <p:cNvPr id="13329" name="Line 1038"/>
          <p:cNvSpPr>
            <a:spLocks noChangeShapeType="1"/>
          </p:cNvSpPr>
          <p:nvPr/>
        </p:nvSpPr>
        <p:spPr bwMode="auto">
          <a:xfrm>
            <a:off x="2209800" y="990600"/>
            <a:ext cx="38100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3330" name="Line 1039"/>
          <p:cNvSpPr>
            <a:spLocks noChangeShapeType="1"/>
          </p:cNvSpPr>
          <p:nvPr/>
        </p:nvSpPr>
        <p:spPr bwMode="auto">
          <a:xfrm flipV="1">
            <a:off x="2286000" y="914400"/>
            <a:ext cx="365760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3331" name="Text Box 1040"/>
          <p:cNvSpPr txBox="1">
            <a:spLocks noChangeArrowheads="1"/>
          </p:cNvSpPr>
          <p:nvPr/>
        </p:nvSpPr>
        <p:spPr bwMode="auto">
          <a:xfrm>
            <a:off x="0" y="5410200"/>
            <a:ext cx="680561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0000"/>
                </a:solidFill>
                <a:ea typeface="+mn-ea"/>
              </a:rPr>
              <a:t>Example: Elevators, Vending Machines   </a:t>
            </a:r>
          </a:p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0000"/>
                </a:solidFill>
                <a:ea typeface="+mn-ea"/>
              </a:rPr>
              <a:t>               (small computing power)</a:t>
            </a:r>
          </a:p>
        </p:txBody>
      </p:sp>
      <p:grpSp>
        <p:nvGrpSpPr>
          <p:cNvPr id="13332" name="Group 1056"/>
          <p:cNvGrpSpPr>
            <a:grpSpLocks/>
          </p:cNvGrpSpPr>
          <p:nvPr/>
        </p:nvGrpSpPr>
        <p:grpSpPr bwMode="auto">
          <a:xfrm>
            <a:off x="3124200" y="3124200"/>
            <a:ext cx="1752600" cy="1143000"/>
            <a:chOff x="1248" y="1920"/>
            <a:chExt cx="2016" cy="1440"/>
          </a:xfrm>
        </p:grpSpPr>
        <p:sp>
          <p:nvSpPr>
            <p:cNvPr id="13333" name="Oval 1041"/>
            <p:cNvSpPr>
              <a:spLocks noChangeArrowheads="1"/>
            </p:cNvSpPr>
            <p:nvPr/>
          </p:nvSpPr>
          <p:spPr bwMode="auto">
            <a:xfrm>
              <a:off x="1248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altLang="en-US" smtClean="0">
                <a:solidFill>
                  <a:srgbClr val="3333CC"/>
                </a:solidFill>
                <a:ea typeface="+mn-ea"/>
              </a:endParaRPr>
            </a:p>
          </p:txBody>
        </p:sp>
        <p:sp>
          <p:nvSpPr>
            <p:cNvPr id="13334" name="Oval 1042"/>
            <p:cNvSpPr>
              <a:spLocks noChangeArrowheads="1"/>
            </p:cNvSpPr>
            <p:nvPr/>
          </p:nvSpPr>
          <p:spPr bwMode="auto">
            <a:xfrm>
              <a:off x="1632" y="24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altLang="en-US" smtClean="0">
                <a:solidFill>
                  <a:srgbClr val="3333CC"/>
                </a:solidFill>
                <a:ea typeface="+mn-ea"/>
              </a:endParaRPr>
            </a:p>
          </p:txBody>
        </p:sp>
        <p:sp>
          <p:nvSpPr>
            <p:cNvPr id="13335" name="Oval 1043"/>
            <p:cNvSpPr>
              <a:spLocks noChangeArrowheads="1"/>
            </p:cNvSpPr>
            <p:nvPr/>
          </p:nvSpPr>
          <p:spPr bwMode="auto">
            <a:xfrm>
              <a:off x="2064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altLang="en-US" smtClean="0">
                <a:solidFill>
                  <a:srgbClr val="3333CC"/>
                </a:solidFill>
                <a:ea typeface="+mn-ea"/>
              </a:endParaRPr>
            </a:p>
          </p:txBody>
        </p:sp>
        <p:sp>
          <p:nvSpPr>
            <p:cNvPr id="13336" name="Oval 1044"/>
            <p:cNvSpPr>
              <a:spLocks noChangeArrowheads="1"/>
            </p:cNvSpPr>
            <p:nvPr/>
          </p:nvSpPr>
          <p:spPr bwMode="auto">
            <a:xfrm>
              <a:off x="2304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altLang="en-US" smtClean="0">
                <a:solidFill>
                  <a:srgbClr val="3333CC"/>
                </a:solidFill>
                <a:ea typeface="+mn-ea"/>
              </a:endParaRPr>
            </a:p>
          </p:txBody>
        </p:sp>
        <p:sp>
          <p:nvSpPr>
            <p:cNvPr id="13337" name="Oval 1045"/>
            <p:cNvSpPr>
              <a:spLocks noChangeArrowheads="1"/>
            </p:cNvSpPr>
            <p:nvPr/>
          </p:nvSpPr>
          <p:spPr bwMode="auto">
            <a:xfrm>
              <a:off x="2832" y="206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altLang="en-US" smtClean="0">
                <a:solidFill>
                  <a:srgbClr val="3333CC"/>
                </a:solidFill>
                <a:ea typeface="+mn-ea"/>
              </a:endParaRPr>
            </a:p>
          </p:txBody>
        </p:sp>
        <p:sp>
          <p:nvSpPr>
            <p:cNvPr id="13338" name="Oval 1046"/>
            <p:cNvSpPr>
              <a:spLocks noChangeArrowheads="1"/>
            </p:cNvSpPr>
            <p:nvPr/>
          </p:nvSpPr>
          <p:spPr bwMode="auto">
            <a:xfrm>
              <a:off x="1296" y="30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altLang="en-US" smtClean="0">
                <a:solidFill>
                  <a:srgbClr val="3333CC"/>
                </a:solidFill>
                <a:ea typeface="+mn-ea"/>
              </a:endParaRPr>
            </a:p>
          </p:txBody>
        </p:sp>
        <p:sp>
          <p:nvSpPr>
            <p:cNvPr id="13339" name="Line 1047"/>
            <p:cNvSpPr>
              <a:spLocks noChangeShapeType="1"/>
            </p:cNvSpPr>
            <p:nvPr/>
          </p:nvSpPr>
          <p:spPr bwMode="auto">
            <a:xfrm>
              <a:off x="1488" y="2160"/>
              <a:ext cx="192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13340" name="Line 1048"/>
            <p:cNvSpPr>
              <a:spLocks noChangeShapeType="1"/>
            </p:cNvSpPr>
            <p:nvPr/>
          </p:nvSpPr>
          <p:spPr bwMode="auto">
            <a:xfrm flipV="1">
              <a:off x="1872" y="2208"/>
              <a:ext cx="24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13341" name="Line 1049"/>
            <p:cNvSpPr>
              <a:spLocks noChangeShapeType="1"/>
            </p:cNvSpPr>
            <p:nvPr/>
          </p:nvSpPr>
          <p:spPr bwMode="auto">
            <a:xfrm>
              <a:off x="2352" y="2160"/>
              <a:ext cx="480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13342" name="Line 1050"/>
            <p:cNvSpPr>
              <a:spLocks noChangeShapeType="1"/>
            </p:cNvSpPr>
            <p:nvPr/>
          </p:nvSpPr>
          <p:spPr bwMode="auto">
            <a:xfrm flipH="1" flipV="1">
              <a:off x="2256" y="2256"/>
              <a:ext cx="144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13343" name="Line 1051"/>
            <p:cNvSpPr>
              <a:spLocks noChangeShapeType="1"/>
            </p:cNvSpPr>
            <p:nvPr/>
          </p:nvSpPr>
          <p:spPr bwMode="auto">
            <a:xfrm flipV="1">
              <a:off x="1488" y="2688"/>
              <a:ext cx="240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13344" name="Line 1052"/>
            <p:cNvSpPr>
              <a:spLocks noChangeShapeType="1"/>
            </p:cNvSpPr>
            <p:nvPr/>
          </p:nvSpPr>
          <p:spPr bwMode="auto">
            <a:xfrm flipV="1">
              <a:off x="1584" y="2928"/>
              <a:ext cx="72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13345" name="Oval 1053"/>
            <p:cNvSpPr>
              <a:spLocks noChangeArrowheads="1"/>
            </p:cNvSpPr>
            <p:nvPr/>
          </p:nvSpPr>
          <p:spPr bwMode="auto">
            <a:xfrm>
              <a:off x="2976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altLang="en-US" smtClean="0">
                <a:solidFill>
                  <a:srgbClr val="3333CC"/>
                </a:solidFill>
                <a:ea typeface="+mn-ea"/>
              </a:endParaRPr>
            </a:p>
          </p:txBody>
        </p:sp>
        <p:sp>
          <p:nvSpPr>
            <p:cNvPr id="13346" name="Line 1054"/>
            <p:cNvSpPr>
              <a:spLocks noChangeShapeType="1"/>
            </p:cNvSpPr>
            <p:nvPr/>
          </p:nvSpPr>
          <p:spPr bwMode="auto">
            <a:xfrm>
              <a:off x="2592" y="2880"/>
              <a:ext cx="38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13347" name="Line 1055"/>
            <p:cNvSpPr>
              <a:spLocks noChangeShapeType="1"/>
            </p:cNvSpPr>
            <p:nvPr/>
          </p:nvSpPr>
          <p:spPr bwMode="auto">
            <a:xfrm flipH="1" flipV="1">
              <a:off x="2976" y="2352"/>
              <a:ext cx="96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86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BEB7E089-9799-4571-8096-B07B023BD0D0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6096000" y="28956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6096000" y="41910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6248400" y="2971800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input</a:t>
            </a:r>
          </a:p>
        </p:txBody>
      </p:sp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6096000" y="4267200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output</a:t>
            </a:r>
          </a:p>
        </p:txBody>
      </p:sp>
      <p:sp>
        <p:nvSpPr>
          <p:cNvPr id="14345" name="Text Box 6"/>
          <p:cNvSpPr txBox="1">
            <a:spLocks noChangeArrowheads="1"/>
          </p:cNvSpPr>
          <p:nvPr/>
        </p:nvSpPr>
        <p:spPr bwMode="auto">
          <a:xfrm>
            <a:off x="2286000" y="838200"/>
            <a:ext cx="1169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smtClean="0">
                <a:solidFill>
                  <a:srgbClr val="3333CC"/>
                </a:solidFill>
                <a:ea typeface="+mn-ea"/>
              </a:rPr>
              <a:t>Stack</a:t>
            </a:r>
          </a:p>
        </p:txBody>
      </p:sp>
      <p:sp>
        <p:nvSpPr>
          <p:cNvPr id="14346" name="Line 7"/>
          <p:cNvSpPr>
            <a:spLocks noChangeShapeType="1"/>
          </p:cNvSpPr>
          <p:nvPr/>
        </p:nvSpPr>
        <p:spPr bwMode="auto">
          <a:xfrm flipH="1">
            <a:off x="41148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4347" name="Line 8"/>
          <p:cNvSpPr>
            <a:spLocks noChangeShapeType="1"/>
          </p:cNvSpPr>
          <p:nvPr/>
        </p:nvSpPr>
        <p:spPr bwMode="auto">
          <a:xfrm flipV="1">
            <a:off x="5334000" y="32004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5334000" y="4343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4349" name="Rectangle 10"/>
          <p:cNvSpPr>
            <a:spLocks noChangeArrowheads="1"/>
          </p:cNvSpPr>
          <p:nvPr/>
        </p:nvSpPr>
        <p:spPr bwMode="auto">
          <a:xfrm>
            <a:off x="2819400" y="2971800"/>
            <a:ext cx="2514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4350" name="Text Box 11"/>
          <p:cNvSpPr txBox="1">
            <a:spLocks noChangeArrowheads="1"/>
          </p:cNvSpPr>
          <p:nvPr/>
        </p:nvSpPr>
        <p:spPr bwMode="auto">
          <a:xfrm>
            <a:off x="685800" y="3124200"/>
            <a:ext cx="19843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8000"/>
                </a:solidFill>
                <a:ea typeface="+mn-ea"/>
              </a:rPr>
              <a:t>Pushdown</a:t>
            </a:r>
          </a:p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8000"/>
                </a:solidFill>
                <a:ea typeface="+mn-ea"/>
              </a:rPr>
              <a:t>Automaton</a:t>
            </a:r>
          </a:p>
        </p:txBody>
      </p:sp>
      <p:sp>
        <p:nvSpPr>
          <p:cNvPr id="14351" name="Text Box 12"/>
          <p:cNvSpPr txBox="1">
            <a:spLocks noChangeArrowheads="1"/>
          </p:cNvSpPr>
          <p:nvPr/>
        </p:nvSpPr>
        <p:spPr bwMode="auto">
          <a:xfrm>
            <a:off x="2362200" y="0"/>
            <a:ext cx="4656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smtClean="0">
                <a:solidFill>
                  <a:srgbClr val="008000"/>
                </a:solidFill>
                <a:ea typeface="+mn-ea"/>
              </a:rPr>
              <a:t>Pushdown Automaton</a:t>
            </a:r>
          </a:p>
        </p:txBody>
      </p:sp>
      <p:sp>
        <p:nvSpPr>
          <p:cNvPr id="14352" name="Text Box 13"/>
          <p:cNvSpPr txBox="1">
            <a:spLocks noChangeArrowheads="1"/>
          </p:cNvSpPr>
          <p:nvPr/>
        </p:nvSpPr>
        <p:spPr bwMode="auto">
          <a:xfrm>
            <a:off x="304800" y="5486400"/>
            <a:ext cx="823753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000000"/>
                </a:solidFill>
                <a:ea typeface="+mn-ea"/>
              </a:rPr>
              <a:t>Example: Compilers for Programming Languages  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000000"/>
                </a:solidFill>
                <a:ea typeface="+mn-ea"/>
              </a:rPr>
              <a:t>               (medium computing power)</a:t>
            </a:r>
          </a:p>
        </p:txBody>
      </p:sp>
      <p:sp>
        <p:nvSpPr>
          <p:cNvPr id="14353" name="Rectangle 14"/>
          <p:cNvSpPr>
            <a:spLocks noChangeArrowheads="1"/>
          </p:cNvSpPr>
          <p:nvPr/>
        </p:nvSpPr>
        <p:spPr bwMode="auto">
          <a:xfrm>
            <a:off x="3581400" y="990600"/>
            <a:ext cx="1066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4354" name="Line 15"/>
          <p:cNvSpPr>
            <a:spLocks noChangeShapeType="1"/>
          </p:cNvSpPr>
          <p:nvPr/>
        </p:nvSpPr>
        <p:spPr bwMode="auto">
          <a:xfrm>
            <a:off x="3581400" y="2133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4355" name="Line 16"/>
          <p:cNvSpPr>
            <a:spLocks noChangeShapeType="1"/>
          </p:cNvSpPr>
          <p:nvPr/>
        </p:nvSpPr>
        <p:spPr bwMode="auto">
          <a:xfrm>
            <a:off x="3581400" y="1752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4356" name="Line 17"/>
          <p:cNvSpPr>
            <a:spLocks noChangeShapeType="1"/>
          </p:cNvSpPr>
          <p:nvPr/>
        </p:nvSpPr>
        <p:spPr bwMode="auto">
          <a:xfrm flipH="1">
            <a:off x="4648200" y="1143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4357" name="Line 18"/>
          <p:cNvSpPr>
            <a:spLocks noChangeShapeType="1"/>
          </p:cNvSpPr>
          <p:nvPr/>
        </p:nvSpPr>
        <p:spPr bwMode="auto">
          <a:xfrm>
            <a:off x="3581400" y="137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4358" name="Text Box 19"/>
          <p:cNvSpPr txBox="1">
            <a:spLocks noChangeArrowheads="1"/>
          </p:cNvSpPr>
          <p:nvPr/>
        </p:nvSpPr>
        <p:spPr bwMode="auto">
          <a:xfrm>
            <a:off x="5562600" y="914400"/>
            <a:ext cx="170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0000"/>
                </a:solidFill>
                <a:ea typeface="+mn-ea"/>
              </a:rPr>
              <a:t>Push, Pop</a:t>
            </a:r>
          </a:p>
        </p:txBody>
      </p:sp>
      <p:grpSp>
        <p:nvGrpSpPr>
          <p:cNvPr id="14359" name="Group 20"/>
          <p:cNvGrpSpPr>
            <a:grpSpLocks/>
          </p:cNvGrpSpPr>
          <p:nvPr/>
        </p:nvGrpSpPr>
        <p:grpSpPr bwMode="auto">
          <a:xfrm>
            <a:off x="3124200" y="3200400"/>
            <a:ext cx="1752600" cy="1143000"/>
            <a:chOff x="1248" y="1920"/>
            <a:chExt cx="2016" cy="1440"/>
          </a:xfrm>
        </p:grpSpPr>
        <p:sp>
          <p:nvSpPr>
            <p:cNvPr id="14362" name="Oval 21"/>
            <p:cNvSpPr>
              <a:spLocks noChangeArrowheads="1"/>
            </p:cNvSpPr>
            <p:nvPr/>
          </p:nvSpPr>
          <p:spPr bwMode="auto">
            <a:xfrm>
              <a:off x="1248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altLang="en-US" smtClean="0">
                <a:solidFill>
                  <a:srgbClr val="3333CC"/>
                </a:solidFill>
                <a:ea typeface="+mn-ea"/>
              </a:endParaRPr>
            </a:p>
          </p:txBody>
        </p:sp>
        <p:sp>
          <p:nvSpPr>
            <p:cNvPr id="14363" name="Oval 22"/>
            <p:cNvSpPr>
              <a:spLocks noChangeArrowheads="1"/>
            </p:cNvSpPr>
            <p:nvPr/>
          </p:nvSpPr>
          <p:spPr bwMode="auto">
            <a:xfrm>
              <a:off x="1632" y="24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altLang="en-US" smtClean="0">
                <a:solidFill>
                  <a:srgbClr val="3333CC"/>
                </a:solidFill>
                <a:ea typeface="+mn-ea"/>
              </a:endParaRPr>
            </a:p>
          </p:txBody>
        </p:sp>
        <p:sp>
          <p:nvSpPr>
            <p:cNvPr id="14364" name="Oval 23"/>
            <p:cNvSpPr>
              <a:spLocks noChangeArrowheads="1"/>
            </p:cNvSpPr>
            <p:nvPr/>
          </p:nvSpPr>
          <p:spPr bwMode="auto">
            <a:xfrm>
              <a:off x="2064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altLang="en-US" smtClean="0">
                <a:solidFill>
                  <a:srgbClr val="3333CC"/>
                </a:solidFill>
                <a:ea typeface="+mn-ea"/>
              </a:endParaRPr>
            </a:p>
          </p:txBody>
        </p:sp>
        <p:sp>
          <p:nvSpPr>
            <p:cNvPr id="14365" name="Oval 24"/>
            <p:cNvSpPr>
              <a:spLocks noChangeArrowheads="1"/>
            </p:cNvSpPr>
            <p:nvPr/>
          </p:nvSpPr>
          <p:spPr bwMode="auto">
            <a:xfrm>
              <a:off x="2304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altLang="en-US" smtClean="0">
                <a:solidFill>
                  <a:srgbClr val="3333CC"/>
                </a:solidFill>
                <a:ea typeface="+mn-ea"/>
              </a:endParaRPr>
            </a:p>
          </p:txBody>
        </p:sp>
        <p:sp>
          <p:nvSpPr>
            <p:cNvPr id="14366" name="Oval 25"/>
            <p:cNvSpPr>
              <a:spLocks noChangeArrowheads="1"/>
            </p:cNvSpPr>
            <p:nvPr/>
          </p:nvSpPr>
          <p:spPr bwMode="auto">
            <a:xfrm>
              <a:off x="2832" y="206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altLang="en-US" smtClean="0">
                <a:solidFill>
                  <a:srgbClr val="3333CC"/>
                </a:solidFill>
                <a:ea typeface="+mn-ea"/>
              </a:endParaRPr>
            </a:p>
          </p:txBody>
        </p:sp>
        <p:sp>
          <p:nvSpPr>
            <p:cNvPr id="14367" name="Oval 26"/>
            <p:cNvSpPr>
              <a:spLocks noChangeArrowheads="1"/>
            </p:cNvSpPr>
            <p:nvPr/>
          </p:nvSpPr>
          <p:spPr bwMode="auto">
            <a:xfrm>
              <a:off x="1296" y="30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altLang="en-US" smtClean="0">
                <a:solidFill>
                  <a:srgbClr val="3333CC"/>
                </a:solidFill>
                <a:ea typeface="+mn-ea"/>
              </a:endParaRPr>
            </a:p>
          </p:txBody>
        </p:sp>
        <p:sp>
          <p:nvSpPr>
            <p:cNvPr id="14368" name="Line 27"/>
            <p:cNvSpPr>
              <a:spLocks noChangeShapeType="1"/>
            </p:cNvSpPr>
            <p:nvPr/>
          </p:nvSpPr>
          <p:spPr bwMode="auto">
            <a:xfrm>
              <a:off x="1488" y="2160"/>
              <a:ext cx="192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14369" name="Line 28"/>
            <p:cNvSpPr>
              <a:spLocks noChangeShapeType="1"/>
            </p:cNvSpPr>
            <p:nvPr/>
          </p:nvSpPr>
          <p:spPr bwMode="auto">
            <a:xfrm flipV="1">
              <a:off x="1872" y="2208"/>
              <a:ext cx="24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14370" name="Line 29"/>
            <p:cNvSpPr>
              <a:spLocks noChangeShapeType="1"/>
            </p:cNvSpPr>
            <p:nvPr/>
          </p:nvSpPr>
          <p:spPr bwMode="auto">
            <a:xfrm>
              <a:off x="2352" y="2160"/>
              <a:ext cx="480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14371" name="Line 30"/>
            <p:cNvSpPr>
              <a:spLocks noChangeShapeType="1"/>
            </p:cNvSpPr>
            <p:nvPr/>
          </p:nvSpPr>
          <p:spPr bwMode="auto">
            <a:xfrm flipH="1" flipV="1">
              <a:off x="2256" y="2256"/>
              <a:ext cx="144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14372" name="Line 31"/>
            <p:cNvSpPr>
              <a:spLocks noChangeShapeType="1"/>
            </p:cNvSpPr>
            <p:nvPr/>
          </p:nvSpPr>
          <p:spPr bwMode="auto">
            <a:xfrm flipV="1">
              <a:off x="1488" y="2688"/>
              <a:ext cx="240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14373" name="Line 32"/>
            <p:cNvSpPr>
              <a:spLocks noChangeShapeType="1"/>
            </p:cNvSpPr>
            <p:nvPr/>
          </p:nvSpPr>
          <p:spPr bwMode="auto">
            <a:xfrm flipV="1">
              <a:off x="1584" y="2928"/>
              <a:ext cx="72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14374" name="Oval 33"/>
            <p:cNvSpPr>
              <a:spLocks noChangeArrowheads="1"/>
            </p:cNvSpPr>
            <p:nvPr/>
          </p:nvSpPr>
          <p:spPr bwMode="auto">
            <a:xfrm>
              <a:off x="2976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altLang="en-US" smtClean="0">
                <a:solidFill>
                  <a:srgbClr val="3333CC"/>
                </a:solidFill>
                <a:ea typeface="+mn-ea"/>
              </a:endParaRPr>
            </a:p>
          </p:txBody>
        </p:sp>
        <p:sp>
          <p:nvSpPr>
            <p:cNvPr id="14375" name="Line 34"/>
            <p:cNvSpPr>
              <a:spLocks noChangeShapeType="1"/>
            </p:cNvSpPr>
            <p:nvPr/>
          </p:nvSpPr>
          <p:spPr bwMode="auto">
            <a:xfrm>
              <a:off x="2592" y="2880"/>
              <a:ext cx="38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14376" name="Line 35"/>
            <p:cNvSpPr>
              <a:spLocks noChangeShapeType="1"/>
            </p:cNvSpPr>
            <p:nvPr/>
          </p:nvSpPr>
          <p:spPr bwMode="auto">
            <a:xfrm flipH="1" flipV="1">
              <a:off x="2976" y="2352"/>
              <a:ext cx="96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</p:grpSp>
      <p:sp>
        <p:nvSpPr>
          <p:cNvPr id="14360" name="Rectangle 36"/>
          <p:cNvSpPr>
            <a:spLocks noChangeArrowheads="1"/>
          </p:cNvSpPr>
          <p:nvPr/>
        </p:nvSpPr>
        <p:spPr bwMode="auto">
          <a:xfrm>
            <a:off x="1752600" y="762000"/>
            <a:ext cx="5638800" cy="18288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4361" name="Text Box 37"/>
          <p:cNvSpPr txBox="1">
            <a:spLocks noChangeArrowheads="1"/>
          </p:cNvSpPr>
          <p:nvPr/>
        </p:nvSpPr>
        <p:spPr bwMode="auto">
          <a:xfrm>
            <a:off x="288925" y="579438"/>
            <a:ext cx="12890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smtClean="0">
                <a:solidFill>
                  <a:srgbClr val="0000CC"/>
                </a:solidFill>
                <a:ea typeface="+mn-ea"/>
              </a:rPr>
              <a:t>Temp.</a:t>
            </a:r>
          </a:p>
          <a:p>
            <a:pPr>
              <a:spcBef>
                <a:spcPct val="20000"/>
              </a:spcBef>
            </a:pPr>
            <a:r>
              <a:rPr lang="en-US" altLang="en-US" sz="2400" smtClean="0">
                <a:solidFill>
                  <a:srgbClr val="0000CC"/>
                </a:solidFill>
                <a:ea typeface="+mn-ea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249767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00EACF5B-D217-4DF1-ADE5-7764E5D8D6B8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2362200" y="1371600"/>
            <a:ext cx="449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6096000" y="28956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6096000" y="41910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6248400" y="2971800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input</a:t>
            </a:r>
          </a:p>
        </p:txBody>
      </p:sp>
      <p:sp>
        <p:nvSpPr>
          <p:cNvPr id="15369" name="Text Box 6"/>
          <p:cNvSpPr txBox="1">
            <a:spLocks noChangeArrowheads="1"/>
          </p:cNvSpPr>
          <p:nvPr/>
        </p:nvSpPr>
        <p:spPr bwMode="auto">
          <a:xfrm>
            <a:off x="6096000" y="4267200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output</a:t>
            </a:r>
          </a:p>
        </p:txBody>
      </p:sp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2438400" y="14478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Random Access Memory</a:t>
            </a:r>
          </a:p>
        </p:txBody>
      </p:sp>
      <p:sp>
        <p:nvSpPr>
          <p:cNvPr id="15371" name="Line 8"/>
          <p:cNvSpPr>
            <a:spLocks noChangeShapeType="1"/>
          </p:cNvSpPr>
          <p:nvPr/>
        </p:nvSpPr>
        <p:spPr bwMode="auto">
          <a:xfrm flipH="1">
            <a:off x="4114800" y="1981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5372" name="Line 9"/>
          <p:cNvSpPr>
            <a:spLocks noChangeShapeType="1"/>
          </p:cNvSpPr>
          <p:nvPr/>
        </p:nvSpPr>
        <p:spPr bwMode="auto">
          <a:xfrm flipV="1">
            <a:off x="5334000" y="32004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5373" name="Line 10"/>
          <p:cNvSpPr>
            <a:spLocks noChangeShapeType="1"/>
          </p:cNvSpPr>
          <p:nvPr/>
        </p:nvSpPr>
        <p:spPr bwMode="auto">
          <a:xfrm>
            <a:off x="5334000" y="4343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5374" name="Rectangle 11"/>
          <p:cNvSpPr>
            <a:spLocks noChangeArrowheads="1"/>
          </p:cNvSpPr>
          <p:nvPr/>
        </p:nvSpPr>
        <p:spPr bwMode="auto">
          <a:xfrm>
            <a:off x="2819400" y="2971800"/>
            <a:ext cx="2514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mtClean="0">
              <a:solidFill>
                <a:srgbClr val="3333CC"/>
              </a:solidFill>
              <a:ea typeface="+mn-ea"/>
            </a:endParaRPr>
          </a:p>
        </p:txBody>
      </p:sp>
      <p:sp>
        <p:nvSpPr>
          <p:cNvPr id="15375" name="Text Box 12"/>
          <p:cNvSpPr txBox="1">
            <a:spLocks noChangeArrowheads="1"/>
          </p:cNvSpPr>
          <p:nvPr/>
        </p:nvSpPr>
        <p:spPr bwMode="auto">
          <a:xfrm>
            <a:off x="1143000" y="3200400"/>
            <a:ext cx="1549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8000"/>
                </a:solidFill>
                <a:ea typeface="+mn-ea"/>
              </a:rPr>
              <a:t>Turing</a:t>
            </a:r>
          </a:p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8000"/>
                </a:solidFill>
                <a:ea typeface="+mn-ea"/>
              </a:rPr>
              <a:t>Machine</a:t>
            </a:r>
          </a:p>
        </p:txBody>
      </p:sp>
      <p:sp>
        <p:nvSpPr>
          <p:cNvPr id="15376" name="Text Box 13"/>
          <p:cNvSpPr txBox="1">
            <a:spLocks noChangeArrowheads="1"/>
          </p:cNvSpPr>
          <p:nvPr/>
        </p:nvSpPr>
        <p:spPr bwMode="auto">
          <a:xfrm>
            <a:off x="2590800" y="0"/>
            <a:ext cx="345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smtClean="0">
                <a:solidFill>
                  <a:srgbClr val="008000"/>
                </a:solidFill>
                <a:ea typeface="+mn-ea"/>
              </a:rPr>
              <a:t>Turing Machine</a:t>
            </a:r>
            <a:endParaRPr lang="en-US" altLang="en-US" sz="2800" smtClean="0">
              <a:solidFill>
                <a:srgbClr val="008000"/>
              </a:solidFill>
              <a:ea typeface="+mn-ea"/>
            </a:endParaRPr>
          </a:p>
        </p:txBody>
      </p:sp>
      <p:sp>
        <p:nvSpPr>
          <p:cNvPr id="15377" name="Text Box 14"/>
          <p:cNvSpPr txBox="1">
            <a:spLocks noChangeArrowheads="1"/>
          </p:cNvSpPr>
          <p:nvPr/>
        </p:nvSpPr>
        <p:spPr bwMode="auto">
          <a:xfrm>
            <a:off x="762000" y="5486400"/>
            <a:ext cx="635158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0000"/>
                </a:solidFill>
                <a:ea typeface="+mn-ea"/>
              </a:rPr>
              <a:t>Examples: Any Algorithm </a:t>
            </a:r>
          </a:p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0000"/>
                </a:solidFill>
                <a:ea typeface="+mn-ea"/>
              </a:rPr>
              <a:t>                 (highest computing power)</a:t>
            </a:r>
          </a:p>
        </p:txBody>
      </p:sp>
      <p:grpSp>
        <p:nvGrpSpPr>
          <p:cNvPr id="15378" name="Group 15"/>
          <p:cNvGrpSpPr>
            <a:grpSpLocks/>
          </p:cNvGrpSpPr>
          <p:nvPr/>
        </p:nvGrpSpPr>
        <p:grpSpPr bwMode="auto">
          <a:xfrm>
            <a:off x="3124200" y="3200400"/>
            <a:ext cx="1752600" cy="1143000"/>
            <a:chOff x="1248" y="1920"/>
            <a:chExt cx="2016" cy="1440"/>
          </a:xfrm>
        </p:grpSpPr>
        <p:sp>
          <p:nvSpPr>
            <p:cNvPr id="15380" name="Oval 16"/>
            <p:cNvSpPr>
              <a:spLocks noChangeArrowheads="1"/>
            </p:cNvSpPr>
            <p:nvPr/>
          </p:nvSpPr>
          <p:spPr bwMode="auto">
            <a:xfrm>
              <a:off x="1248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altLang="en-US" smtClean="0">
                <a:solidFill>
                  <a:srgbClr val="3333CC"/>
                </a:solidFill>
                <a:ea typeface="+mn-ea"/>
              </a:endParaRPr>
            </a:p>
          </p:txBody>
        </p:sp>
        <p:sp>
          <p:nvSpPr>
            <p:cNvPr id="15381" name="Oval 17"/>
            <p:cNvSpPr>
              <a:spLocks noChangeArrowheads="1"/>
            </p:cNvSpPr>
            <p:nvPr/>
          </p:nvSpPr>
          <p:spPr bwMode="auto">
            <a:xfrm>
              <a:off x="1632" y="24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altLang="en-US" smtClean="0">
                <a:solidFill>
                  <a:srgbClr val="3333CC"/>
                </a:solidFill>
                <a:ea typeface="+mn-ea"/>
              </a:endParaRPr>
            </a:p>
          </p:txBody>
        </p:sp>
        <p:sp>
          <p:nvSpPr>
            <p:cNvPr id="15382" name="Oval 18"/>
            <p:cNvSpPr>
              <a:spLocks noChangeArrowheads="1"/>
            </p:cNvSpPr>
            <p:nvPr/>
          </p:nvSpPr>
          <p:spPr bwMode="auto">
            <a:xfrm>
              <a:off x="2064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altLang="en-US" smtClean="0">
                <a:solidFill>
                  <a:srgbClr val="3333CC"/>
                </a:solidFill>
                <a:ea typeface="+mn-ea"/>
              </a:endParaRPr>
            </a:p>
          </p:txBody>
        </p:sp>
        <p:sp>
          <p:nvSpPr>
            <p:cNvPr id="15383" name="Oval 19"/>
            <p:cNvSpPr>
              <a:spLocks noChangeArrowheads="1"/>
            </p:cNvSpPr>
            <p:nvPr/>
          </p:nvSpPr>
          <p:spPr bwMode="auto">
            <a:xfrm>
              <a:off x="2304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altLang="en-US" smtClean="0">
                <a:solidFill>
                  <a:srgbClr val="3333CC"/>
                </a:solidFill>
                <a:ea typeface="+mn-ea"/>
              </a:endParaRPr>
            </a:p>
          </p:txBody>
        </p:sp>
        <p:sp>
          <p:nvSpPr>
            <p:cNvPr id="15384" name="Oval 20"/>
            <p:cNvSpPr>
              <a:spLocks noChangeArrowheads="1"/>
            </p:cNvSpPr>
            <p:nvPr/>
          </p:nvSpPr>
          <p:spPr bwMode="auto">
            <a:xfrm>
              <a:off x="2832" y="206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altLang="en-US" smtClean="0">
                <a:solidFill>
                  <a:srgbClr val="3333CC"/>
                </a:solidFill>
                <a:ea typeface="+mn-ea"/>
              </a:endParaRPr>
            </a:p>
          </p:txBody>
        </p:sp>
        <p:sp>
          <p:nvSpPr>
            <p:cNvPr id="15385" name="Oval 21"/>
            <p:cNvSpPr>
              <a:spLocks noChangeArrowheads="1"/>
            </p:cNvSpPr>
            <p:nvPr/>
          </p:nvSpPr>
          <p:spPr bwMode="auto">
            <a:xfrm>
              <a:off x="1296" y="30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altLang="en-US" smtClean="0">
                <a:solidFill>
                  <a:srgbClr val="3333CC"/>
                </a:solidFill>
                <a:ea typeface="+mn-ea"/>
              </a:endParaRPr>
            </a:p>
          </p:txBody>
        </p:sp>
        <p:sp>
          <p:nvSpPr>
            <p:cNvPr id="15386" name="Line 22"/>
            <p:cNvSpPr>
              <a:spLocks noChangeShapeType="1"/>
            </p:cNvSpPr>
            <p:nvPr/>
          </p:nvSpPr>
          <p:spPr bwMode="auto">
            <a:xfrm>
              <a:off x="1488" y="2160"/>
              <a:ext cx="192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15387" name="Line 23"/>
            <p:cNvSpPr>
              <a:spLocks noChangeShapeType="1"/>
            </p:cNvSpPr>
            <p:nvPr/>
          </p:nvSpPr>
          <p:spPr bwMode="auto">
            <a:xfrm flipV="1">
              <a:off x="1872" y="2208"/>
              <a:ext cx="24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15388" name="Line 24"/>
            <p:cNvSpPr>
              <a:spLocks noChangeShapeType="1"/>
            </p:cNvSpPr>
            <p:nvPr/>
          </p:nvSpPr>
          <p:spPr bwMode="auto">
            <a:xfrm>
              <a:off x="2352" y="2160"/>
              <a:ext cx="480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15389" name="Line 25"/>
            <p:cNvSpPr>
              <a:spLocks noChangeShapeType="1"/>
            </p:cNvSpPr>
            <p:nvPr/>
          </p:nvSpPr>
          <p:spPr bwMode="auto">
            <a:xfrm flipH="1" flipV="1">
              <a:off x="2256" y="2256"/>
              <a:ext cx="144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15390" name="Line 26"/>
            <p:cNvSpPr>
              <a:spLocks noChangeShapeType="1"/>
            </p:cNvSpPr>
            <p:nvPr/>
          </p:nvSpPr>
          <p:spPr bwMode="auto">
            <a:xfrm flipV="1">
              <a:off x="1488" y="2688"/>
              <a:ext cx="240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15391" name="Line 27"/>
            <p:cNvSpPr>
              <a:spLocks noChangeShapeType="1"/>
            </p:cNvSpPr>
            <p:nvPr/>
          </p:nvSpPr>
          <p:spPr bwMode="auto">
            <a:xfrm flipV="1">
              <a:off x="1584" y="2928"/>
              <a:ext cx="72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15392" name="Oval 28"/>
            <p:cNvSpPr>
              <a:spLocks noChangeArrowheads="1"/>
            </p:cNvSpPr>
            <p:nvPr/>
          </p:nvSpPr>
          <p:spPr bwMode="auto">
            <a:xfrm>
              <a:off x="2976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altLang="en-US" smtClean="0">
                <a:solidFill>
                  <a:srgbClr val="3333CC"/>
                </a:solidFill>
                <a:ea typeface="+mn-ea"/>
              </a:endParaRPr>
            </a:p>
          </p:txBody>
        </p:sp>
        <p:sp>
          <p:nvSpPr>
            <p:cNvPr id="15393" name="Line 29"/>
            <p:cNvSpPr>
              <a:spLocks noChangeShapeType="1"/>
            </p:cNvSpPr>
            <p:nvPr/>
          </p:nvSpPr>
          <p:spPr bwMode="auto">
            <a:xfrm>
              <a:off x="2592" y="2880"/>
              <a:ext cx="38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15394" name="Line 30"/>
            <p:cNvSpPr>
              <a:spLocks noChangeShapeType="1"/>
            </p:cNvSpPr>
            <p:nvPr/>
          </p:nvSpPr>
          <p:spPr bwMode="auto">
            <a:xfrm flipH="1" flipV="1">
              <a:off x="2976" y="2352"/>
              <a:ext cx="96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GB" sz="3200" smtClean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</p:grpSp>
      <p:sp>
        <p:nvSpPr>
          <p:cNvPr id="15379" name="Text Box 31"/>
          <p:cNvSpPr txBox="1">
            <a:spLocks noChangeArrowheads="1"/>
          </p:cNvSpPr>
          <p:nvPr/>
        </p:nvSpPr>
        <p:spPr bwMode="auto">
          <a:xfrm>
            <a:off x="838200" y="1143000"/>
            <a:ext cx="12890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smtClean="0">
                <a:solidFill>
                  <a:srgbClr val="0000CC"/>
                </a:solidFill>
                <a:ea typeface="+mn-ea"/>
              </a:rPr>
              <a:t>Temp.</a:t>
            </a:r>
          </a:p>
          <a:p>
            <a:pPr>
              <a:spcBef>
                <a:spcPct val="20000"/>
              </a:spcBef>
            </a:pPr>
            <a:r>
              <a:rPr lang="en-US" altLang="en-US" sz="2400" smtClean="0">
                <a:solidFill>
                  <a:srgbClr val="0000CC"/>
                </a:solidFill>
                <a:ea typeface="+mn-ea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718648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5E62480-F0F6-4F5A-9219-423E1ADA359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228600" y="2590800"/>
            <a:ext cx="17938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8000"/>
                </a:solidFill>
                <a:ea typeface="+mn-ea"/>
              </a:rPr>
              <a:t>Finite </a:t>
            </a:r>
          </a:p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8000"/>
                </a:solidFill>
                <a:ea typeface="+mn-ea"/>
              </a:rPr>
              <a:t>Automata</a:t>
            </a:r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3657600" y="2667000"/>
            <a:ext cx="17938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8000"/>
                </a:solidFill>
                <a:ea typeface="+mn-ea"/>
              </a:rPr>
              <a:t>Pushdown</a:t>
            </a:r>
          </a:p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8000"/>
                </a:solidFill>
                <a:ea typeface="+mn-ea"/>
              </a:rPr>
              <a:t>Automata</a:t>
            </a:r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auto">
          <a:xfrm>
            <a:off x="6934200" y="2743200"/>
            <a:ext cx="1549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8000"/>
                </a:solidFill>
                <a:ea typeface="+mn-ea"/>
              </a:rPr>
              <a:t>Turing</a:t>
            </a:r>
          </a:p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008000"/>
                </a:solidFill>
                <a:ea typeface="+mn-ea"/>
              </a:rPr>
              <a:t>Machine</a:t>
            </a:r>
          </a:p>
        </p:txBody>
      </p:sp>
      <p:sp>
        <p:nvSpPr>
          <p:cNvPr id="16392" name="Line 5"/>
          <p:cNvSpPr>
            <a:spLocks noChangeShapeType="1"/>
          </p:cNvSpPr>
          <p:nvPr/>
        </p:nvSpPr>
        <p:spPr bwMode="auto">
          <a:xfrm flipH="1">
            <a:off x="2667000" y="2743200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6393" name="Line 6"/>
          <p:cNvSpPr>
            <a:spLocks noChangeShapeType="1"/>
          </p:cNvSpPr>
          <p:nvPr/>
        </p:nvSpPr>
        <p:spPr bwMode="auto">
          <a:xfrm>
            <a:off x="2667000" y="3352800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6394" name="Line 7"/>
          <p:cNvSpPr>
            <a:spLocks noChangeShapeType="1"/>
          </p:cNvSpPr>
          <p:nvPr/>
        </p:nvSpPr>
        <p:spPr bwMode="auto">
          <a:xfrm flipH="1">
            <a:off x="5867400" y="2743200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6395" name="Line 8"/>
          <p:cNvSpPr>
            <a:spLocks noChangeShapeType="1"/>
          </p:cNvSpPr>
          <p:nvPr/>
        </p:nvSpPr>
        <p:spPr bwMode="auto">
          <a:xfrm>
            <a:off x="5867400" y="3352800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6396" name="Text Box 9"/>
          <p:cNvSpPr txBox="1">
            <a:spLocks noChangeArrowheads="1"/>
          </p:cNvSpPr>
          <p:nvPr/>
        </p:nvSpPr>
        <p:spPr bwMode="auto">
          <a:xfrm>
            <a:off x="2590800" y="228600"/>
            <a:ext cx="4256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smtClean="0">
                <a:solidFill>
                  <a:srgbClr val="000000"/>
                </a:solidFill>
                <a:ea typeface="+mn-ea"/>
              </a:rPr>
              <a:t>Power of Automata</a:t>
            </a:r>
          </a:p>
        </p:txBody>
      </p:sp>
      <p:sp>
        <p:nvSpPr>
          <p:cNvPr id="16397" name="Line 10"/>
          <p:cNvSpPr>
            <a:spLocks noChangeShapeType="1"/>
          </p:cNvSpPr>
          <p:nvPr/>
        </p:nvSpPr>
        <p:spPr bwMode="auto">
          <a:xfrm>
            <a:off x="2895600" y="5105400"/>
            <a:ext cx="320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GB" sz="3200" smtClean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16398" name="Text Box 11"/>
          <p:cNvSpPr txBox="1">
            <a:spLocks noChangeArrowheads="1"/>
          </p:cNvSpPr>
          <p:nvPr/>
        </p:nvSpPr>
        <p:spPr bwMode="auto">
          <a:xfrm>
            <a:off x="228600" y="4800600"/>
            <a:ext cx="2014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Less power</a:t>
            </a:r>
          </a:p>
        </p:txBody>
      </p:sp>
      <p:sp>
        <p:nvSpPr>
          <p:cNvPr id="16399" name="Text Box 12"/>
          <p:cNvSpPr txBox="1">
            <a:spLocks noChangeArrowheads="1"/>
          </p:cNvSpPr>
          <p:nvPr/>
        </p:nvSpPr>
        <p:spPr bwMode="auto">
          <a:xfrm>
            <a:off x="6400800" y="4800600"/>
            <a:ext cx="2146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More power</a:t>
            </a:r>
          </a:p>
        </p:txBody>
      </p:sp>
      <p:sp>
        <p:nvSpPr>
          <p:cNvPr id="16400" name="Text Box 13"/>
          <p:cNvSpPr txBox="1">
            <a:spLocks noChangeArrowheads="1"/>
          </p:cNvSpPr>
          <p:nvPr/>
        </p:nvSpPr>
        <p:spPr bwMode="auto">
          <a:xfrm>
            <a:off x="4572000" y="5334000"/>
            <a:ext cx="408463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Solve more </a:t>
            </a:r>
          </a:p>
          <a:p>
            <a:pPr>
              <a:spcBef>
                <a:spcPct val="5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computational problems</a:t>
            </a:r>
          </a:p>
        </p:txBody>
      </p:sp>
      <p:sp>
        <p:nvSpPr>
          <p:cNvPr id="16401" name="Text Box 14"/>
          <p:cNvSpPr txBox="1">
            <a:spLocks noChangeArrowheads="1"/>
          </p:cNvSpPr>
          <p:nvPr/>
        </p:nvSpPr>
        <p:spPr bwMode="auto">
          <a:xfrm>
            <a:off x="304800" y="1211263"/>
            <a:ext cx="1257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smtClean="0">
                <a:solidFill>
                  <a:srgbClr val="3333CC"/>
                </a:solidFill>
                <a:ea typeface="+mn-ea"/>
              </a:rPr>
              <a:t>Simple </a:t>
            </a:r>
          </a:p>
          <a:p>
            <a:pPr>
              <a:spcBef>
                <a:spcPct val="20000"/>
              </a:spcBef>
            </a:pPr>
            <a:r>
              <a:rPr lang="en-US" altLang="en-US" sz="2000" smtClean="0">
                <a:solidFill>
                  <a:srgbClr val="3333CC"/>
                </a:solidFill>
                <a:ea typeface="+mn-ea"/>
              </a:rPr>
              <a:t>problems</a:t>
            </a:r>
          </a:p>
        </p:txBody>
      </p:sp>
      <p:sp>
        <p:nvSpPr>
          <p:cNvPr id="16402" name="Text Box 15"/>
          <p:cNvSpPr txBox="1">
            <a:spLocks noChangeArrowheads="1"/>
          </p:cNvSpPr>
          <p:nvPr/>
        </p:nvSpPr>
        <p:spPr bwMode="auto">
          <a:xfrm>
            <a:off x="3810000" y="1295400"/>
            <a:ext cx="1835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smtClean="0">
                <a:solidFill>
                  <a:srgbClr val="3333CC"/>
                </a:solidFill>
                <a:ea typeface="+mn-ea"/>
              </a:rPr>
              <a:t>More complex</a:t>
            </a:r>
          </a:p>
          <a:p>
            <a:pPr>
              <a:spcBef>
                <a:spcPct val="20000"/>
              </a:spcBef>
            </a:pPr>
            <a:r>
              <a:rPr lang="en-US" altLang="en-US" sz="2000" smtClean="0">
                <a:solidFill>
                  <a:srgbClr val="3333CC"/>
                </a:solidFill>
                <a:ea typeface="+mn-ea"/>
              </a:rPr>
              <a:t>problems</a:t>
            </a:r>
          </a:p>
        </p:txBody>
      </p:sp>
      <p:sp>
        <p:nvSpPr>
          <p:cNvPr id="16403" name="Text Box 16"/>
          <p:cNvSpPr txBox="1">
            <a:spLocks noChangeArrowheads="1"/>
          </p:cNvSpPr>
          <p:nvPr/>
        </p:nvSpPr>
        <p:spPr bwMode="auto">
          <a:xfrm>
            <a:off x="7239000" y="1295400"/>
            <a:ext cx="1257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smtClean="0">
                <a:solidFill>
                  <a:srgbClr val="3333CC"/>
                </a:solidFill>
                <a:ea typeface="+mn-ea"/>
              </a:rPr>
              <a:t>Hardest</a:t>
            </a:r>
          </a:p>
          <a:p>
            <a:pPr>
              <a:spcBef>
                <a:spcPct val="20000"/>
              </a:spcBef>
            </a:pPr>
            <a:r>
              <a:rPr lang="en-US" altLang="en-US" sz="2000" smtClean="0">
                <a:solidFill>
                  <a:srgbClr val="3333CC"/>
                </a:solidFill>
                <a:ea typeface="+mn-ea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718698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B07F6C36-FD9A-4BF5-911C-4D47F5352448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28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72421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mtClean="0">
                <a:solidFill>
                  <a:srgbClr val="3333CC"/>
                </a:solidFill>
                <a:ea typeface="+mn-ea"/>
              </a:rPr>
              <a:t>Turing Machine is the most powerful </a:t>
            </a:r>
          </a:p>
          <a:p>
            <a:pPr>
              <a:spcBef>
                <a:spcPct val="20000"/>
              </a:spcBef>
            </a:pPr>
            <a:r>
              <a:rPr lang="en-US" altLang="en-US" smtClean="0">
                <a:solidFill>
                  <a:srgbClr val="3333CC"/>
                </a:solidFill>
                <a:ea typeface="+mn-ea"/>
              </a:rPr>
              <a:t>computational model known</a:t>
            </a: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609600" y="2590800"/>
            <a:ext cx="81661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mtClean="0">
                <a:solidFill>
                  <a:srgbClr val="FF0000"/>
                </a:solidFill>
                <a:ea typeface="+mn-ea"/>
              </a:rPr>
              <a:t>Question:</a:t>
            </a:r>
            <a:r>
              <a:rPr lang="en-US" altLang="en-US" smtClean="0">
                <a:solidFill>
                  <a:srgbClr val="3333CC"/>
                </a:solidFill>
                <a:ea typeface="+mn-ea"/>
              </a:rPr>
              <a:t> Are there computational </a:t>
            </a:r>
          </a:p>
          <a:p>
            <a:pPr>
              <a:spcBef>
                <a:spcPct val="20000"/>
              </a:spcBef>
            </a:pPr>
            <a:r>
              <a:rPr lang="en-US" altLang="en-US" smtClean="0">
                <a:solidFill>
                  <a:srgbClr val="3333CC"/>
                </a:solidFill>
                <a:ea typeface="+mn-ea"/>
              </a:rPr>
              <a:t>                problems that a Turing Machine</a:t>
            </a:r>
          </a:p>
          <a:p>
            <a:pPr>
              <a:spcBef>
                <a:spcPct val="20000"/>
              </a:spcBef>
            </a:pPr>
            <a:r>
              <a:rPr lang="en-US" altLang="en-US" smtClean="0">
                <a:solidFill>
                  <a:srgbClr val="3333CC"/>
                </a:solidFill>
                <a:ea typeface="+mn-ea"/>
              </a:rPr>
              <a:t>                cannot solve?</a:t>
            </a:r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669925" y="5054600"/>
            <a:ext cx="2511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mtClean="0">
                <a:solidFill>
                  <a:srgbClr val="FF0000"/>
                </a:solidFill>
                <a:ea typeface="+mn-ea"/>
              </a:rPr>
              <a:t>Answer:</a:t>
            </a:r>
            <a:r>
              <a:rPr lang="en-US" altLang="en-US" smtClean="0">
                <a:solidFill>
                  <a:srgbClr val="3333CC"/>
                </a:solidFill>
                <a:ea typeface="+mn-ea"/>
              </a:rPr>
              <a:t> Yes</a:t>
            </a:r>
          </a:p>
        </p:txBody>
      </p:sp>
      <p:sp>
        <p:nvSpPr>
          <p:cNvPr id="17416" name="Text Box 5"/>
          <p:cNvSpPr txBox="1">
            <a:spLocks noChangeArrowheads="1"/>
          </p:cNvSpPr>
          <p:nvPr/>
        </p:nvSpPr>
        <p:spPr bwMode="auto">
          <a:xfrm>
            <a:off x="3870325" y="5054600"/>
            <a:ext cx="424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mtClean="0">
                <a:solidFill>
                  <a:srgbClr val="3333CC"/>
                </a:solidFill>
                <a:ea typeface="+mn-ea"/>
              </a:rPr>
              <a:t>(unsolvable problems)</a:t>
            </a:r>
          </a:p>
        </p:txBody>
      </p:sp>
    </p:spTree>
    <p:extLst>
      <p:ext uri="{BB962C8B-B14F-4D97-AF65-F5344CB8AC3E}">
        <p14:creationId xmlns:p14="http://schemas.microsoft.com/office/powerpoint/2010/main" val="3849472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56972F37-28CD-433E-9C92-B1286F17619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29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Text Box 2"/>
          <p:cNvSpPr txBox="1">
            <a:spLocks noChangeArrowheads="1"/>
          </p:cNvSpPr>
          <p:nvPr/>
        </p:nvSpPr>
        <p:spPr bwMode="auto">
          <a:xfrm>
            <a:off x="365125" y="330200"/>
            <a:ext cx="8593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mtClean="0">
                <a:solidFill>
                  <a:srgbClr val="3333CC"/>
                </a:solidFill>
                <a:ea typeface="+mn-ea"/>
              </a:rPr>
              <a:t>Time Complexity of Computational Problems:</a:t>
            </a:r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990600" y="1600200"/>
            <a:ext cx="4432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mtClean="0">
                <a:solidFill>
                  <a:srgbClr val="FF0000"/>
                </a:solidFill>
                <a:ea typeface="+mn-ea"/>
              </a:rPr>
              <a:t>NP-complete problems</a:t>
            </a:r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990600" y="4419600"/>
            <a:ext cx="2233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mtClean="0">
                <a:solidFill>
                  <a:srgbClr val="FF0000"/>
                </a:solidFill>
                <a:ea typeface="+mn-ea"/>
              </a:rPr>
              <a:t>P problems</a:t>
            </a:r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2057400" y="2333625"/>
            <a:ext cx="498951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u="sng" smtClean="0">
                <a:solidFill>
                  <a:srgbClr val="3333CC"/>
                </a:solidFill>
                <a:ea typeface="+mn-ea"/>
              </a:rPr>
              <a:t>Believed</a:t>
            </a: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 to take exponential </a:t>
            </a:r>
          </a:p>
          <a:p>
            <a:pPr>
              <a:spcBef>
                <a:spcPct val="2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time to be solved</a:t>
            </a:r>
          </a:p>
        </p:txBody>
      </p:sp>
      <p:sp>
        <p:nvSpPr>
          <p:cNvPr id="18441" name="Text Box 6"/>
          <p:cNvSpPr txBox="1">
            <a:spLocks noChangeArrowheads="1"/>
          </p:cNvSpPr>
          <p:nvPr/>
        </p:nvSpPr>
        <p:spPr bwMode="auto">
          <a:xfrm>
            <a:off x="1981200" y="5105400"/>
            <a:ext cx="4325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smtClean="0">
                <a:solidFill>
                  <a:srgbClr val="3333CC"/>
                </a:solidFill>
                <a:ea typeface="+mn-ea"/>
              </a:rPr>
              <a:t>Solved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19291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71600" y="609600"/>
            <a:ext cx="5943600" cy="1828800"/>
          </a:xfrm>
        </p:spPr>
        <p:txBody>
          <a:bodyPr/>
          <a:lstStyle/>
          <a:p>
            <a:r>
              <a:rPr lang="en-US" b="1" dirty="0" smtClean="0"/>
              <a:t>Reference Books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81000" y="3657600"/>
            <a:ext cx="838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Introduction to the Theory of Computation. CENGAGE Learning, 3rd ed., 2012 - M. </a:t>
            </a:r>
            <a:r>
              <a:rPr lang="en-US" dirty="0" err="1" smtClean="0">
                <a:latin typeface="+mn-lt"/>
              </a:rPr>
              <a:t>Sipser</a:t>
            </a:r>
            <a:r>
              <a:rPr lang="en-US" dirty="0" smtClean="0">
                <a:latin typeface="+mn-lt"/>
              </a:rPr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Introduction </a:t>
            </a:r>
            <a:r>
              <a:rPr lang="en-US" dirty="0">
                <a:latin typeface="+mn-lt"/>
              </a:rPr>
              <a:t>to Automata Theory, Languages, and Computation. Addison-Wesley Longman Publishing Co., Inc., 3rd ed., 2006 - J. E. Hopcroft, R. </a:t>
            </a:r>
            <a:r>
              <a:rPr lang="en-US" dirty="0" err="1">
                <a:latin typeface="+mn-lt"/>
              </a:rPr>
              <a:t>Motwani</a:t>
            </a:r>
            <a:r>
              <a:rPr lang="en-US" dirty="0">
                <a:latin typeface="+mn-lt"/>
              </a:rPr>
              <a:t>, and J. D. Ullman</a:t>
            </a:r>
            <a:r>
              <a:rPr lang="en-US" dirty="0" smtClean="0">
                <a:latin typeface="+mn-lt"/>
              </a:rPr>
              <a:t>.</a:t>
            </a:r>
            <a:endParaRPr lang="en-US" sz="1800" dirty="0" smtClean="0">
              <a:latin typeface="+mn-lt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7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50FA13-DD26-4022-9543-FB6577B0D62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Automata Theory?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smtClean="0"/>
              <a:t>Study of abstract computing devices, or “machines”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</a:rPr>
              <a:t>Automaton = an abstract computing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 smtClean="0">
                <a:solidFill>
                  <a:schemeClr val="bg2"/>
                </a:solidFill>
              </a:rPr>
              <a:t>Note:</a:t>
            </a:r>
            <a:r>
              <a:rPr lang="en-US" sz="2400" smtClean="0">
                <a:solidFill>
                  <a:schemeClr val="bg2"/>
                </a:solidFill>
              </a:rPr>
              <a:t> A “device” need not even be a physical hardware!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70C0"/>
                </a:solidFill>
              </a:rPr>
              <a:t>A fundamental question in computer science: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70C0"/>
                </a:solidFill>
              </a:rPr>
              <a:t>Find out what different models of machines can do and cannot 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i="1" smtClean="0"/>
              <a:t>theory of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Computability vs. Complexity</a:t>
            </a:r>
            <a:endParaRPr lang="en-US" sz="28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F688DB-4E48-4AE6-82C7-D2599A3234E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Alan Turing (1912-1954)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017713"/>
            <a:ext cx="506571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Father of Modern Computer Science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English mathematician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Studied abstract machines called </a:t>
            </a:r>
            <a:r>
              <a:rPr lang="en-US" sz="2400" b="1" i="1" smtClean="0">
                <a:solidFill>
                  <a:srgbClr val="FF0000"/>
                </a:solidFill>
              </a:rPr>
              <a:t>Turing machines</a:t>
            </a:r>
            <a:r>
              <a:rPr lang="en-US" sz="2400" i="1" smtClean="0"/>
              <a:t> </a:t>
            </a:r>
            <a:r>
              <a:rPr lang="en-US" sz="2400" smtClean="0"/>
              <a:t>even before computers existed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Heard of the Turing test?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133600"/>
            <a:ext cx="2649538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1219200" y="533400"/>
            <a:ext cx="434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(A pioneer of automata theory)</a:t>
            </a:r>
          </a:p>
        </p:txBody>
      </p:sp>
      <p:pic>
        <p:nvPicPr>
          <p:cNvPr id="15367" name="Picture 9" descr="The Imitation Game (2014) Po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343400"/>
            <a:ext cx="1581150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CDEE9-96C7-47B4-ADBA-85E4C4855C5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Theory of Computation: A Historical Perspective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65325" y="2333625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1930s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328988" y="2286000"/>
            <a:ext cx="5326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Alan Turing studies </a:t>
            </a:r>
            <a:r>
              <a:rPr lang="en-US">
                <a:solidFill>
                  <a:srgbClr val="FF0000"/>
                </a:solidFill>
              </a:rPr>
              <a:t>Turing machines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Decidability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Halting problem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371600" y="3505200"/>
            <a:ext cx="179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1940-1950s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268663" y="3533775"/>
            <a:ext cx="51879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“</a:t>
            </a:r>
            <a:r>
              <a:rPr lang="en-US" dirty="0">
                <a:solidFill>
                  <a:srgbClr val="FF0000"/>
                </a:solidFill>
              </a:rPr>
              <a:t>Finite automata</a:t>
            </a:r>
            <a:r>
              <a:rPr lang="en-US" dirty="0"/>
              <a:t>” machines studied</a:t>
            </a:r>
          </a:p>
          <a:p>
            <a:pPr>
              <a:buFontTx/>
              <a:buChar char="•"/>
            </a:pPr>
            <a:r>
              <a:rPr lang="en-US" dirty="0"/>
              <a:t>  Noam Chomsky proposes the </a:t>
            </a:r>
            <a:br>
              <a:rPr lang="en-US" dirty="0"/>
            </a:br>
            <a:r>
              <a:rPr lang="en-US" dirty="0"/>
              <a:t>   “</a:t>
            </a:r>
            <a:r>
              <a:rPr lang="en-US" dirty="0">
                <a:solidFill>
                  <a:srgbClr val="FF0000"/>
                </a:solidFill>
              </a:rPr>
              <a:t>Chomsky Hierarchy</a:t>
            </a:r>
            <a:r>
              <a:rPr lang="en-US" dirty="0"/>
              <a:t>” for formal </a:t>
            </a:r>
            <a:br>
              <a:rPr lang="en-US" dirty="0"/>
            </a:br>
            <a:r>
              <a:rPr lang="en-US" dirty="0"/>
              <a:t>    languages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887538" y="51689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1969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251200" y="5121275"/>
            <a:ext cx="54768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Cook introduces “intractable” problems</a:t>
            </a:r>
            <a:br>
              <a:rPr lang="en-US"/>
            </a:br>
            <a:r>
              <a:rPr lang="en-US"/>
              <a:t> or “</a:t>
            </a:r>
            <a:r>
              <a:rPr lang="en-US">
                <a:solidFill>
                  <a:srgbClr val="FF0000"/>
                </a:solidFill>
              </a:rPr>
              <a:t>NP-Hard</a:t>
            </a:r>
            <a:r>
              <a:rPr lang="en-US"/>
              <a:t>” problems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1905000" y="58674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1970-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268663" y="5819775"/>
            <a:ext cx="59134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Modern computer science: </a:t>
            </a:r>
            <a:r>
              <a:rPr lang="en-US">
                <a:solidFill>
                  <a:srgbClr val="FF0000"/>
                </a:solidFill>
              </a:rPr>
              <a:t>compilers</a:t>
            </a:r>
            <a:r>
              <a:rPr lang="en-US"/>
              <a:t>,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computational &amp; complexity theory</a:t>
            </a:r>
            <a:r>
              <a:rPr lang="en-US"/>
              <a:t> evolve</a:t>
            </a:r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1143000" y="3429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1066800" y="50292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>
            <a:off x="1066800" y="5867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3124200" y="22098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795F6D-478D-4DC4-BD78-EA57388555B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Languages &amp; Grammars</a:t>
            </a:r>
          </a:p>
        </p:txBody>
      </p:sp>
      <p:pic>
        <p:nvPicPr>
          <p:cNvPr id="17412" name="Picture 4" descr="Lang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352425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81000" y="23622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Or “</a:t>
            </a:r>
            <a:r>
              <a:rPr lang="en-US" sz="1800" b="1">
                <a:solidFill>
                  <a:schemeClr val="hlink"/>
                </a:solidFill>
              </a:rPr>
              <a:t>words</a:t>
            </a:r>
            <a:r>
              <a:rPr lang="en-US" sz="1800"/>
              <a:t>”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838200" y="2667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54088" y="6384925"/>
            <a:ext cx="3008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/>
              <a:t>Image source: Nowak et al. Nature, </a:t>
            </a:r>
            <a:r>
              <a:rPr lang="en-US" sz="1000" dirty="0" err="1"/>
              <a:t>vol</a:t>
            </a:r>
            <a:r>
              <a:rPr lang="en-US" sz="1000" dirty="0"/>
              <a:t> 417, 2002 </a:t>
            </a:r>
          </a:p>
        </p:txBody>
      </p:sp>
      <p:sp>
        <p:nvSpPr>
          <p:cNvPr id="17416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362450" y="2017713"/>
            <a:ext cx="459263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 dirty="0" smtClean="0"/>
              <a:t>Languages</a:t>
            </a:r>
            <a:r>
              <a:rPr lang="en-US" sz="2000" dirty="0" smtClean="0"/>
              <a:t>: “</a:t>
            </a:r>
            <a:r>
              <a:rPr lang="en-US" sz="2000" i="1" dirty="0" smtClean="0"/>
              <a:t>A language is a collection of sentences of finite length all constructed from a finite alphabet of symbols</a:t>
            </a:r>
            <a:r>
              <a:rPr lang="en-US" sz="2000" dirty="0" smtClean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 dirty="0" smtClean="0"/>
              <a:t>Grammars</a:t>
            </a:r>
            <a:r>
              <a:rPr lang="en-US" sz="2000" dirty="0" smtClean="0"/>
              <a:t>: “</a:t>
            </a:r>
            <a:r>
              <a:rPr lang="en-US" sz="2000" i="1" dirty="0" smtClean="0"/>
              <a:t>A grammar can be regarded as a device that enumerates the sentences of a language</a:t>
            </a:r>
            <a:r>
              <a:rPr lang="en-US" sz="2000" dirty="0" smtClean="0"/>
              <a:t>” - nothing more, nothing less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i="1" dirty="0" smtClean="0"/>
              <a:t>N. Chomsky, Information and Control, Vol 2, 1959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22659-22E8-4DB5-972E-1E7538198E5F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Chomsky Hierachy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1843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1844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53C2D1-54A4-4F7C-A2DE-BB6A7DB7186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Central Concepts of Automata Theory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21CBDE-8449-4783-9EB6-EBCC8C81D6BA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Alphabet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smtClean="0">
                <a:solidFill>
                  <a:srgbClr val="FF0000"/>
                </a:solidFill>
              </a:rPr>
              <a:t>An alphabet is a finite, non-empty set of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We use the symbol ∑ (sigma) to denote an alphabet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Binary: ∑ = {0,1}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 lower case letters: ∑ = {a,b,c,..z}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Alphanumeric: ∑ = {a-z, A-Z, 0-9}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DNA molecule letters: ∑ = {a,c,g,t}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157CD3-E432-46B6-AA34-B3112B8D41EC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i="1" dirty="0" smtClean="0">
                <a:solidFill>
                  <a:srgbClr val="FF0000"/>
                </a:solidFill>
              </a:rPr>
              <a:t>A string or word is a finite sequence of symbols chosen from ∑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i="1" dirty="0" smtClean="0"/>
              <a:t>Empty string is </a:t>
            </a:r>
            <a:r>
              <a:rPr lang="en-US" sz="2800" b="1" i="1" dirty="0" smtClean="0">
                <a:sym typeface="Symbol" pitchFamily="28" charset="2"/>
              </a:rPr>
              <a:t></a:t>
            </a:r>
            <a:r>
              <a:rPr lang="en-US" sz="2800" b="1" i="1" dirty="0" smtClean="0"/>
              <a:t> (or “epsilon”)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Length of a string </a:t>
            </a:r>
            <a:r>
              <a:rPr lang="en-US" sz="2800" i="1" dirty="0" smtClean="0"/>
              <a:t>w,</a:t>
            </a:r>
            <a:r>
              <a:rPr lang="en-US" sz="2800" dirty="0" smtClean="0"/>
              <a:t> denoted by “|</a:t>
            </a:r>
            <a:r>
              <a:rPr lang="en-US" sz="2800" i="1" dirty="0" smtClean="0"/>
              <a:t>w</a:t>
            </a:r>
            <a:r>
              <a:rPr lang="en-US" sz="2800" dirty="0" smtClean="0"/>
              <a:t>|”, is equal to the </a:t>
            </a:r>
            <a:r>
              <a:rPr lang="en-US" sz="2400" i="1" dirty="0" smtClean="0"/>
              <a:t>number of (non-</a:t>
            </a:r>
            <a:r>
              <a:rPr lang="en-US" sz="2400" dirty="0" smtClean="0">
                <a:sym typeface="Symbol" pitchFamily="28" charset="2"/>
              </a:rPr>
              <a:t> </a:t>
            </a:r>
            <a:r>
              <a:rPr lang="en-US" sz="2400" i="1" dirty="0" smtClean="0"/>
              <a:t>) characters in the string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 smtClean="0"/>
              <a:t>E.g., x = 010100  			|x| = 6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 smtClean="0"/>
              <a:t>x = 01</a:t>
            </a:r>
            <a:r>
              <a:rPr lang="en-US" sz="2000" dirty="0" smtClean="0">
                <a:sym typeface="Symbol" pitchFamily="28" charset="2"/>
              </a:rPr>
              <a:t>  </a:t>
            </a:r>
            <a:r>
              <a:rPr lang="en-US" sz="2000" i="1" dirty="0" smtClean="0"/>
              <a:t>0</a:t>
            </a:r>
            <a:r>
              <a:rPr lang="en-US" sz="2000" dirty="0" smtClean="0">
                <a:sym typeface="Symbol" pitchFamily="28" charset="2"/>
              </a:rPr>
              <a:t>  </a:t>
            </a:r>
            <a:r>
              <a:rPr lang="en-US" sz="2000" i="1" dirty="0" smtClean="0"/>
              <a:t>1</a:t>
            </a:r>
            <a:r>
              <a:rPr lang="en-US" sz="2000" dirty="0" smtClean="0">
                <a:sym typeface="Symbol" pitchFamily="28" charset="2"/>
              </a:rPr>
              <a:t>  </a:t>
            </a:r>
            <a:r>
              <a:rPr lang="en-US" sz="2000" i="1" dirty="0" smtClean="0"/>
              <a:t>00</a:t>
            </a:r>
            <a:r>
              <a:rPr lang="en-US" sz="2000" dirty="0" smtClean="0">
                <a:sym typeface="Symbol" pitchFamily="28" charset="2"/>
              </a:rPr>
              <a:t> 		</a:t>
            </a:r>
            <a:r>
              <a:rPr lang="en-US" sz="2000" i="1" dirty="0" smtClean="0"/>
              <a:t>|x| = ?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endParaRPr lang="en-US" sz="2400" i="1" dirty="0" smtClean="0"/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r>
              <a:rPr lang="en-US" sz="2400" i="1" dirty="0" err="1" smtClean="0"/>
              <a:t>xy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c</a:t>
            </a:r>
            <a:r>
              <a:rPr lang="en-US" sz="2400" dirty="0" err="1" smtClean="0"/>
              <a:t>oncatentation</a:t>
            </a:r>
            <a:r>
              <a:rPr lang="en-US" sz="2400" dirty="0" smtClean="0"/>
              <a:t> of two strings </a:t>
            </a:r>
            <a:r>
              <a:rPr lang="en-US" sz="2400" i="1" dirty="0" smtClean="0"/>
              <a:t>x </a:t>
            </a:r>
            <a:r>
              <a:rPr lang="en-US" sz="2400" dirty="0" smtClean="0"/>
              <a:t>and </a:t>
            </a:r>
            <a:r>
              <a:rPr lang="en-US" sz="2400" i="1" dirty="0" smtClean="0"/>
              <a:t>y 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6B8F02-228C-4290-B7BB-604365F68F5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Powers of an alphabet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Let ∑ be an alphabet.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∑</a:t>
            </a:r>
            <a:r>
              <a:rPr lang="en-US" sz="2400" i="1" baseline="30000" smtClean="0"/>
              <a:t>k</a:t>
            </a:r>
            <a:r>
              <a:rPr lang="en-US" sz="2400" smtClean="0"/>
              <a:t> = the set of all strings of length </a:t>
            </a:r>
            <a:r>
              <a:rPr lang="en-US" sz="2400" i="1" smtClean="0"/>
              <a:t>k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∑* = ∑</a:t>
            </a:r>
            <a:r>
              <a:rPr lang="en-US" sz="2400" i="1" baseline="30000" smtClean="0"/>
              <a:t>0</a:t>
            </a:r>
            <a:r>
              <a:rPr lang="en-US" sz="2400" smtClean="0"/>
              <a:t> U ∑</a:t>
            </a:r>
            <a:r>
              <a:rPr lang="en-US" sz="2400" i="1" baseline="30000" smtClean="0"/>
              <a:t>1</a:t>
            </a:r>
            <a:r>
              <a:rPr lang="en-US" sz="2400" smtClean="0"/>
              <a:t> U ∑</a:t>
            </a:r>
            <a:r>
              <a:rPr lang="en-US" sz="2400" i="1" baseline="30000" smtClean="0"/>
              <a:t>2</a:t>
            </a:r>
            <a:r>
              <a:rPr lang="en-US" sz="2400" smtClean="0"/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∑</a:t>
            </a:r>
            <a:r>
              <a:rPr lang="en-US" sz="2400" baseline="30000" smtClean="0"/>
              <a:t>+</a:t>
            </a:r>
            <a:r>
              <a:rPr lang="en-US" sz="2400" smtClean="0"/>
              <a:t> = ∑</a:t>
            </a:r>
            <a:r>
              <a:rPr lang="en-US" sz="2400" i="1" baseline="30000" smtClean="0"/>
              <a:t>1</a:t>
            </a:r>
            <a:r>
              <a:rPr lang="en-US" sz="2400" smtClean="0"/>
              <a:t> U ∑</a:t>
            </a:r>
            <a:r>
              <a:rPr lang="en-US" sz="2400" i="1" baseline="30000" smtClean="0"/>
              <a:t>2</a:t>
            </a:r>
            <a:r>
              <a:rPr lang="en-US" sz="2400" smtClean="0"/>
              <a:t> U ∑</a:t>
            </a:r>
            <a:r>
              <a:rPr lang="en-US" sz="2400" i="1" baseline="30000" smtClean="0"/>
              <a:t>3</a:t>
            </a:r>
            <a:r>
              <a:rPr lang="en-US" sz="2400" smtClean="0"/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14E12-5682-48F9-A911-06E1559961EF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i="1" dirty="0" smtClean="0">
                <a:solidFill>
                  <a:srgbClr val="FF0000"/>
                </a:solidFill>
              </a:rPr>
              <a:t>L is a said to be a language over alphabet ∑, only if L </a:t>
            </a:r>
            <a:r>
              <a:rPr lang="en-US" sz="2000" i="1" dirty="0" smtClean="0">
                <a:solidFill>
                  <a:srgbClr val="FF0000"/>
                </a:solidFill>
                <a:sym typeface="Symbol"/>
              </a:rPr>
              <a:t> </a:t>
            </a:r>
            <a:r>
              <a:rPr lang="en-US" sz="2000" i="1" dirty="0" smtClean="0">
                <a:solidFill>
                  <a:srgbClr val="FF0000"/>
                </a:solidFill>
              </a:rPr>
              <a:t>∑*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 t</a:t>
            </a:r>
            <a:r>
              <a:rPr lang="en-US" sz="2000" dirty="0" smtClean="0">
                <a:solidFill>
                  <a:srgbClr val="0070C0"/>
                </a:solidFill>
              </a:rPr>
              <a:t>his is because ∑* is the set of all strings (of all possible length including 0) over the given alphabet ∑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u="sng" dirty="0" smtClean="0"/>
              <a:t>Examples:</a:t>
            </a:r>
            <a:endParaRPr lang="en-US" sz="2000" dirty="0" smtClean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 smtClean="0"/>
              <a:t>Let L be </a:t>
            </a:r>
            <a:r>
              <a:rPr lang="en-US" sz="2000" i="1" dirty="0" smtClean="0"/>
              <a:t>the</a:t>
            </a:r>
            <a:r>
              <a:rPr lang="en-US" sz="2000" dirty="0" smtClean="0"/>
              <a:t> language of </a:t>
            </a:r>
            <a:r>
              <a:rPr lang="en-US" sz="2000" u="sng" dirty="0" smtClean="0"/>
              <a:t>all strings consisting of </a:t>
            </a:r>
            <a:r>
              <a:rPr lang="en-US" sz="2000" i="1" u="sng" dirty="0" smtClean="0"/>
              <a:t>n </a:t>
            </a:r>
            <a:r>
              <a:rPr lang="en-US" sz="2000" u="sng" dirty="0" smtClean="0"/>
              <a:t>0’s followed by </a:t>
            </a:r>
            <a:r>
              <a:rPr lang="en-US" sz="2000" i="1" u="sng" dirty="0" smtClean="0"/>
              <a:t>n</a:t>
            </a:r>
            <a:r>
              <a:rPr lang="en-US" sz="2000" u="sng" dirty="0" smtClean="0"/>
              <a:t> 1’s</a:t>
            </a:r>
            <a:r>
              <a:rPr lang="en-US" sz="2000" dirty="0" smtClean="0"/>
              <a:t>: </a:t>
            </a:r>
            <a:br>
              <a:rPr lang="en-US" sz="2000" dirty="0" smtClean="0"/>
            </a:br>
            <a:r>
              <a:rPr lang="en-US" sz="2000" dirty="0" smtClean="0"/>
              <a:t>	L = </a:t>
            </a:r>
            <a:r>
              <a:rPr lang="en-US" sz="2000" dirty="0" smtClean="0">
                <a:solidFill>
                  <a:schemeClr val="folHlink"/>
                </a:solidFill>
              </a:rPr>
              <a:t>{</a:t>
            </a:r>
            <a:r>
              <a:rPr lang="en-US" sz="2000" dirty="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 smtClean="0">
                <a:solidFill>
                  <a:schemeClr val="folHlink"/>
                </a:solidFill>
              </a:rPr>
              <a:t>, 01, 0011, 000111,…}</a:t>
            </a:r>
            <a:endParaRPr lang="en-US" sz="2000" dirty="0" smtClean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 smtClean="0"/>
              <a:t>Let L be </a:t>
            </a:r>
            <a:r>
              <a:rPr lang="en-US" sz="2000" i="1" dirty="0" smtClean="0"/>
              <a:t>the </a:t>
            </a:r>
            <a:r>
              <a:rPr lang="en-US" sz="2000" dirty="0" smtClean="0"/>
              <a:t>language of </a:t>
            </a:r>
            <a:r>
              <a:rPr lang="en-US" sz="2000" u="sng" dirty="0" smtClean="0"/>
              <a:t>all strings of with equal number of 0’s and 1’s</a:t>
            </a:r>
            <a:r>
              <a:rPr lang="en-US" sz="2000" dirty="0" smtClean="0"/>
              <a:t>: 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 smtClean="0"/>
              <a:t>		L = </a:t>
            </a:r>
            <a:r>
              <a:rPr lang="en-US" sz="2000" dirty="0" smtClean="0">
                <a:solidFill>
                  <a:schemeClr val="folHlink"/>
                </a:solidFill>
              </a:rPr>
              <a:t>{</a:t>
            </a:r>
            <a:r>
              <a:rPr lang="en-US" sz="2000" dirty="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 smtClean="0">
                <a:solidFill>
                  <a:schemeClr val="folHlink"/>
                </a:solidFill>
              </a:rPr>
              <a:t>, 01, 10, 0011, 1100, 0101, 1010, 1001,…}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b="1" dirty="0" smtClean="0"/>
              <a:t>Definition:	Ø denotes the Empty language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Let L = {</a:t>
            </a:r>
            <a:r>
              <a:rPr lang="en-US" sz="2000" dirty="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 smtClean="0"/>
              <a:t>}; Is L=Ø?	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14800" y="6172200"/>
            <a:ext cx="646113" cy="461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NO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762000" y="5715000"/>
            <a:ext cx="6172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90713" y="5257800"/>
            <a:ext cx="4253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Canonical ordering of strings in the language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505200" y="5181600"/>
            <a:ext cx="403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  <p:bldP spid="6" grpId="0" animBg="1"/>
      <p:bldP spid="7" grpId="0" uiExpand="1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Theory of Computation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Lecture 01</a:t>
            </a:r>
          </a:p>
          <a:p>
            <a:endParaRPr lang="en-US" altLang="en-US" dirty="0"/>
          </a:p>
          <a:p>
            <a:r>
              <a:rPr lang="en-US" altLang="en-US" i="1" dirty="0"/>
              <a:t>Introduction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3879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C25EB8-0EEA-47CA-BC40-D8494AE5821F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Membership Problem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smtClean="0">
                <a:solidFill>
                  <a:srgbClr val="FF0000"/>
                </a:solidFill>
              </a:rPr>
              <a:t>Given a string w </a:t>
            </a:r>
            <a:r>
              <a:rPr lang="en-US" i="1" smtClean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 smtClean="0">
                <a:solidFill>
                  <a:srgbClr val="FF0000"/>
                </a:solidFill>
              </a:rPr>
              <a:t>∑*and a language L over ∑, decide whether or not w </a:t>
            </a:r>
            <a:r>
              <a:rPr lang="en-US" i="1" smtClean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 smtClean="0">
                <a:solidFill>
                  <a:srgbClr val="FF0000"/>
                </a:solidFill>
              </a:rPr>
              <a:t>L.</a:t>
            </a:r>
          </a:p>
          <a:p>
            <a:pPr eaLnBrk="1" hangingPunct="1">
              <a:buFont typeface="Wingdings" pitchFamily="28" charset="2"/>
              <a:buNone/>
            </a:pPr>
            <a:endParaRPr lang="en-US" i="1" smtClean="0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r>
              <a:rPr lang="en-US" u="sng" smtClean="0">
                <a:solidFill>
                  <a:schemeClr val="bg2"/>
                </a:solidFill>
              </a:rPr>
              <a:t>Example: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mtClean="0">
                <a:solidFill>
                  <a:schemeClr val="bg2"/>
                </a:solidFill>
              </a:rPr>
              <a:t>	Let w = 100011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mtClean="0">
                <a:solidFill>
                  <a:schemeClr val="bg2"/>
                </a:solidFill>
              </a:rPr>
              <a:t>	Q) Is w </a:t>
            </a:r>
            <a:r>
              <a:rPr lang="en-US" smtClean="0">
                <a:solidFill>
                  <a:schemeClr val="bg2"/>
                </a:solidFill>
                <a:sym typeface="Symbol" pitchFamily="28" charset="2"/>
              </a:rPr>
              <a:t> the language of strings with equal number of 0s and 1s?</a:t>
            </a:r>
            <a:endParaRPr lang="en-US" smtClean="0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endParaRPr lang="en-US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C60B2-D78A-4477-AF7D-0C764D5B03D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Automata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Some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Software for designing and checking the behavior of digital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Lexical analyzer of a typical 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Software for scanning large bodies of text (e.g., web pages) for pattern finding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Software for verifying systems of all types that have a finite number of states (e.g., stock market transaction, communication/network protocol)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08759B-D4C3-4616-A512-75A2974AC495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Automata : Examples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On/Off switch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Modeling recognition of the word “</a:t>
            </a:r>
            <a:r>
              <a:rPr lang="en-US" i="1" smtClean="0"/>
              <a:t>then</a:t>
            </a:r>
            <a:r>
              <a:rPr lang="en-US" smtClean="0"/>
              <a:t>”</a:t>
            </a:r>
          </a:p>
          <a:p>
            <a:pPr eaLnBrk="1" hangingPunct="1"/>
            <a:endParaRPr lang="en-US" smtClean="0"/>
          </a:p>
        </p:txBody>
      </p:sp>
      <p:pic>
        <p:nvPicPr>
          <p:cNvPr id="26629" name="Picture 4" descr="ono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981200"/>
            <a:ext cx="29845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" descr="stringreco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419600"/>
            <a:ext cx="6705600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066800" y="5105400"/>
            <a:ext cx="7610475" cy="1279525"/>
            <a:chOff x="672" y="3216"/>
            <a:chExt cx="4794" cy="806"/>
          </a:xfrm>
        </p:grpSpPr>
        <p:sp>
          <p:nvSpPr>
            <p:cNvPr id="26634" name="Text Box 6"/>
            <p:cNvSpPr txBox="1">
              <a:spLocks noChangeArrowheads="1"/>
            </p:cNvSpPr>
            <p:nvPr/>
          </p:nvSpPr>
          <p:spPr bwMode="auto">
            <a:xfrm>
              <a:off x="672" y="3456"/>
              <a:ext cx="991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 state</a:t>
              </a:r>
            </a:p>
          </p:txBody>
        </p:sp>
        <p:sp>
          <p:nvSpPr>
            <p:cNvPr id="26635" name="Text Box 7"/>
            <p:cNvSpPr txBox="1">
              <a:spLocks noChangeArrowheads="1"/>
            </p:cNvSpPr>
            <p:nvPr/>
          </p:nvSpPr>
          <p:spPr bwMode="auto">
            <a:xfrm>
              <a:off x="4464" y="3504"/>
              <a:ext cx="100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 state</a:t>
              </a:r>
            </a:p>
          </p:txBody>
        </p:sp>
        <p:sp>
          <p:nvSpPr>
            <p:cNvPr id="26636" name="Text Box 8"/>
            <p:cNvSpPr txBox="1">
              <a:spLocks noChangeArrowheads="1"/>
            </p:cNvSpPr>
            <p:nvPr/>
          </p:nvSpPr>
          <p:spPr bwMode="auto">
            <a:xfrm>
              <a:off x="1968" y="3504"/>
              <a:ext cx="959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Transition</a:t>
              </a:r>
            </a:p>
          </p:txBody>
        </p:sp>
        <p:sp>
          <p:nvSpPr>
            <p:cNvPr id="26637" name="Text Box 9"/>
            <p:cNvSpPr txBox="1">
              <a:spLocks noChangeArrowheads="1"/>
            </p:cNvSpPr>
            <p:nvPr/>
          </p:nvSpPr>
          <p:spPr bwMode="auto">
            <a:xfrm>
              <a:off x="3120" y="3504"/>
              <a:ext cx="1237" cy="51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Intermediate </a:t>
              </a:r>
              <a:br>
                <a:rPr lang="en-US"/>
              </a:br>
              <a:r>
                <a:rPr lang="en-US"/>
                <a:t>state</a:t>
              </a:r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 flipV="1">
              <a:off x="2640" y="32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 flipH="1" flipV="1">
              <a:off x="3312" y="33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12"/>
            <p:cNvSpPr>
              <a:spLocks noChangeShapeType="1"/>
            </p:cNvSpPr>
            <p:nvPr/>
          </p:nvSpPr>
          <p:spPr bwMode="auto">
            <a:xfrm flipV="1">
              <a:off x="1584" y="33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13"/>
            <p:cNvSpPr>
              <a:spLocks noChangeShapeType="1"/>
            </p:cNvSpPr>
            <p:nvPr/>
          </p:nvSpPr>
          <p:spPr bwMode="auto">
            <a:xfrm flipH="1" flipV="1">
              <a:off x="4944" y="3312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Line Callout 2 17"/>
          <p:cNvSpPr/>
          <p:nvPr/>
        </p:nvSpPr>
        <p:spPr bwMode="auto">
          <a:xfrm>
            <a:off x="6934200" y="1752600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/>
              <a:t>action</a:t>
            </a:r>
          </a:p>
        </p:txBody>
      </p:sp>
      <p:sp>
        <p:nvSpPr>
          <p:cNvPr id="19" name="Line Callout 2 18"/>
          <p:cNvSpPr/>
          <p:nvPr/>
        </p:nvSpPr>
        <p:spPr bwMode="auto">
          <a:xfrm>
            <a:off x="7543800" y="2209800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/>
              <a:t>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9067A9-9766-451C-AFD8-3890DCC4A646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Structural expressions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Grammars</a:t>
            </a:r>
          </a:p>
          <a:p>
            <a:pPr eaLnBrk="1" hangingPunct="1"/>
            <a:r>
              <a:rPr lang="en-US" smtClean="0"/>
              <a:t>Regular expressions</a:t>
            </a:r>
          </a:p>
          <a:p>
            <a:pPr lvl="1" eaLnBrk="1" hangingPunct="1"/>
            <a:r>
              <a:rPr lang="en-US" smtClean="0"/>
              <a:t>E.g., unix style to capture city names such as “Palo Alto CA”:</a:t>
            </a:r>
          </a:p>
          <a:p>
            <a:pPr lvl="2" eaLnBrk="1" hangingPunct="1"/>
            <a:r>
              <a:rPr lang="en-US" smtClean="0"/>
              <a:t>[A-Z][a-z]*([ ][A-Z][a-z]*)*[ ][A-Z][A-Z]</a:t>
            </a:r>
          </a:p>
          <a:p>
            <a:pPr lvl="2" eaLnBrk="1" hangingPunct="1"/>
            <a:endParaRPr lang="en-US" smtClean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263650" y="5081588"/>
            <a:ext cx="1517650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Start with a letter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V="1">
            <a:off x="2209800" y="4572000"/>
            <a:ext cx="381000" cy="609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AutoShape 8"/>
          <p:cNvSpPr>
            <a:spLocks/>
          </p:cNvSpPr>
          <p:nvPr/>
        </p:nvSpPr>
        <p:spPr bwMode="auto">
          <a:xfrm rot="5400000">
            <a:off x="2705100" y="42291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2362200" y="5410200"/>
            <a:ext cx="14890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A string of other 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letters (possibly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empty)</a:t>
            </a: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 flipV="1">
            <a:off x="3124200" y="4572000"/>
            <a:ext cx="228600" cy="914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 rot="5400000">
            <a:off x="3390900" y="43053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2971800" y="6248400"/>
            <a:ext cx="2436813" cy="5175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Other space delimited words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(part of city name)</a:t>
            </a:r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V="1">
            <a:off x="4267200" y="4876800"/>
            <a:ext cx="381000" cy="1295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AutoShape 14"/>
          <p:cNvSpPr>
            <a:spLocks/>
          </p:cNvSpPr>
          <p:nvPr/>
        </p:nvSpPr>
        <p:spPr bwMode="auto">
          <a:xfrm rot="5400000">
            <a:off x="4766469" y="3852069"/>
            <a:ext cx="176212" cy="1873250"/>
          </a:xfrm>
          <a:prstGeom prst="rightBrace">
            <a:avLst>
              <a:gd name="adj1" fmla="val 88589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5105400" y="5594350"/>
            <a:ext cx="2782888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Should end w/ 2-letter state code</a:t>
            </a:r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 flipV="1">
            <a:off x="5867400" y="4756150"/>
            <a:ext cx="228600" cy="914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AutoShape 17"/>
          <p:cNvSpPr>
            <a:spLocks/>
          </p:cNvSpPr>
          <p:nvPr/>
        </p:nvSpPr>
        <p:spPr bwMode="auto">
          <a:xfrm rot="5400000">
            <a:off x="6613525" y="3978275"/>
            <a:ext cx="184150" cy="1524000"/>
          </a:xfrm>
          <a:prstGeom prst="rightBrace">
            <a:avLst>
              <a:gd name="adj1" fmla="val 68966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1A7DB7-229D-4CBA-BDD3-F99EF86E0322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Proofs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1" y="228600"/>
            <a:ext cx="7793037" cy="677862"/>
          </a:xfrm>
        </p:spPr>
        <p:txBody>
          <a:bodyPr/>
          <a:lstStyle/>
          <a:p>
            <a:r>
              <a:rPr lang="en-US" altLang="en-US" sz="3200" dirty="0"/>
              <a:t>Obtaining Results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06462"/>
            <a:ext cx="8734449" cy="4114800"/>
          </a:xfrm>
        </p:spPr>
        <p:txBody>
          <a:bodyPr/>
          <a:lstStyle/>
          <a:p>
            <a:r>
              <a:rPr lang="en-US" altLang="en-US" sz="2400" dirty="0" smtClean="0"/>
              <a:t>      Use </a:t>
            </a:r>
            <a:r>
              <a:rPr lang="en-US" altLang="en-US" sz="2400" dirty="0"/>
              <a:t>definitions, theorems and lemmas, with proofs</a:t>
            </a:r>
          </a:p>
          <a:p>
            <a:r>
              <a:rPr lang="en-US" altLang="en-US" sz="2400" dirty="0" smtClean="0"/>
              <a:t>       Proofs </a:t>
            </a:r>
            <a:r>
              <a:rPr lang="en-US" altLang="en-US" sz="2400" dirty="0"/>
              <a:t>use construction, induction, </a:t>
            </a:r>
            <a:r>
              <a:rPr lang="en-US" altLang="en-US" sz="2400" dirty="0" smtClean="0"/>
              <a:t>reduction,          </a:t>
            </a:r>
          </a:p>
          <a:p>
            <a:pPr marL="0" indent="0"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    contradiction</a:t>
            </a:r>
            <a:endParaRPr lang="en-US" altLang="en-US" sz="2400" dirty="0"/>
          </a:p>
          <a:p>
            <a:pPr lvl="1"/>
            <a:r>
              <a:rPr lang="en-US" altLang="en-US" sz="2400" i="1" dirty="0"/>
              <a:t>Construction: </a:t>
            </a:r>
            <a:r>
              <a:rPr lang="en-US" altLang="en-US" sz="2400" dirty="0"/>
              <a:t>design an algorithm for a problem, or to build a machine from a grammar, etc.</a:t>
            </a:r>
          </a:p>
          <a:p>
            <a:pPr lvl="1"/>
            <a:r>
              <a:rPr lang="en-US" altLang="en-US" sz="2400" i="1" dirty="0"/>
              <a:t>Induction: </a:t>
            </a:r>
            <a:r>
              <a:rPr lang="en-US" altLang="en-US" sz="2400" dirty="0"/>
              <a:t>a base case and an induction step imply a conclusion about the general case.  Main tool for showing algorithms or constructions are </a:t>
            </a:r>
            <a:r>
              <a:rPr lang="en-US" altLang="en-US" sz="2400" i="1" dirty="0"/>
              <a:t>correct.</a:t>
            </a:r>
            <a:endParaRPr lang="en-US" altLang="en-US" sz="2400" dirty="0"/>
          </a:p>
          <a:p>
            <a:pPr lvl="1"/>
            <a:r>
              <a:rPr lang="en-US" altLang="en-US" sz="2400" i="1" dirty="0">
                <a:solidFill>
                  <a:schemeClr val="accent2"/>
                </a:solidFill>
              </a:rPr>
              <a:t>Reduction</a:t>
            </a:r>
            <a:r>
              <a:rPr lang="en-US" altLang="en-US" sz="2400" i="1" dirty="0"/>
              <a:t>: </a:t>
            </a:r>
            <a:r>
              <a:rPr lang="en-US" altLang="en-US" sz="2400" dirty="0"/>
              <a:t>solve a new problem by using the solution to an old problem + some additional operations or transformations</a:t>
            </a:r>
          </a:p>
          <a:p>
            <a:pPr lvl="1"/>
            <a:r>
              <a:rPr lang="en-US" altLang="en-US" sz="2400" i="1" dirty="0"/>
              <a:t>Contradiction: </a:t>
            </a:r>
            <a:r>
              <a:rPr lang="en-US" altLang="en-US" sz="2400" dirty="0"/>
              <a:t>make an assumption, show that an absurd conclusion follows; conclude the negation of the assumption holds (“</a:t>
            </a:r>
            <a:r>
              <a:rPr lang="en-US" altLang="en-US" sz="2400" dirty="0" err="1"/>
              <a:t>reductio</a:t>
            </a:r>
            <a:r>
              <a:rPr lang="en-US" altLang="en-US" sz="2400" dirty="0"/>
              <a:t> ad absurdum”)</a:t>
            </a:r>
          </a:p>
        </p:txBody>
      </p:sp>
    </p:spTree>
    <p:extLst>
      <p:ext uri="{BB962C8B-B14F-4D97-AF65-F5344CB8AC3E}">
        <p14:creationId xmlns:p14="http://schemas.microsoft.com/office/powerpoint/2010/main" val="1800042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of all languages</a:t>
            </a:r>
          </a:p>
        </p:txBody>
      </p:sp>
      <p:sp>
        <p:nvSpPr>
          <p:cNvPr id="385027" name="Oval 3"/>
          <p:cNvSpPr>
            <a:spLocks noChangeArrowheads="1"/>
          </p:cNvSpPr>
          <p:nvPr/>
        </p:nvSpPr>
        <p:spPr bwMode="auto">
          <a:xfrm>
            <a:off x="303213" y="420688"/>
            <a:ext cx="8640762" cy="62722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85028" name="Oval 4"/>
          <p:cNvSpPr>
            <a:spLocks noChangeArrowheads="1"/>
          </p:cNvSpPr>
          <p:nvPr/>
        </p:nvSpPr>
        <p:spPr bwMode="auto">
          <a:xfrm>
            <a:off x="977900" y="593725"/>
            <a:ext cx="7397750" cy="536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US" altLang="en-US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85029" name="Oval 5"/>
          <p:cNvSpPr>
            <a:spLocks noChangeArrowheads="1"/>
          </p:cNvSpPr>
          <p:nvPr/>
        </p:nvSpPr>
        <p:spPr bwMode="auto">
          <a:xfrm>
            <a:off x="1262063" y="800100"/>
            <a:ext cx="6754812" cy="45069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85030" name="Oval 6"/>
          <p:cNvSpPr>
            <a:spLocks noChangeArrowheads="1"/>
          </p:cNvSpPr>
          <p:nvPr/>
        </p:nvSpPr>
        <p:spPr bwMode="auto">
          <a:xfrm>
            <a:off x="1509713" y="1027113"/>
            <a:ext cx="6184900" cy="35623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85031" name="Oval 7"/>
          <p:cNvSpPr>
            <a:spLocks noChangeArrowheads="1"/>
          </p:cNvSpPr>
          <p:nvPr/>
        </p:nvSpPr>
        <p:spPr bwMode="auto">
          <a:xfrm>
            <a:off x="1954213" y="1200150"/>
            <a:ext cx="5356225" cy="2720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US" altLang="en-US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85032" name="Oval 8"/>
          <p:cNvSpPr>
            <a:spLocks noChangeArrowheads="1"/>
          </p:cNvSpPr>
          <p:nvPr/>
        </p:nvSpPr>
        <p:spPr bwMode="auto">
          <a:xfrm>
            <a:off x="2547938" y="1398588"/>
            <a:ext cx="3995737" cy="1373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US" altLang="en-US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graphicFrame>
        <p:nvGraphicFramePr>
          <p:cNvPr id="385033" name="Object 9"/>
          <p:cNvGraphicFramePr>
            <a:graphicFrameLocks noChangeAspect="1"/>
          </p:cNvGraphicFramePr>
          <p:nvPr/>
        </p:nvGraphicFramePr>
        <p:xfrm>
          <a:off x="3154363" y="2041525"/>
          <a:ext cx="29432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" name="Equation" r:id="rId4" imgW="1828800" imgH="228600" progId="Equation.3">
                  <p:embed/>
                </p:oleObj>
              </mc:Choice>
              <mc:Fallback>
                <p:oleObj name="Equation" r:id="rId4" imgW="1828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2041525"/>
                        <a:ext cx="29432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37" name="Text Box 13"/>
          <p:cNvSpPr txBox="1">
            <a:spLocks noChangeArrowheads="1"/>
          </p:cNvSpPr>
          <p:nvPr/>
        </p:nvSpPr>
        <p:spPr bwMode="auto">
          <a:xfrm>
            <a:off x="4262438" y="1497013"/>
            <a:ext cx="665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2000" b="1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Reg</a:t>
            </a:r>
          </a:p>
        </p:txBody>
      </p:sp>
      <p:graphicFrame>
        <p:nvGraphicFramePr>
          <p:cNvPr id="385038" name="Object 14"/>
          <p:cNvGraphicFramePr>
            <a:graphicFrameLocks noChangeAspect="1"/>
          </p:cNvGraphicFramePr>
          <p:nvPr/>
        </p:nvGraphicFramePr>
        <p:xfrm>
          <a:off x="2547938" y="2771775"/>
          <a:ext cx="16319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5" name="Equation" r:id="rId6" imgW="939600" imgH="228600" progId="Equation.3">
                  <p:embed/>
                </p:oleObj>
              </mc:Choice>
              <mc:Fallback>
                <p:oleObj name="Equation" r:id="rId6" imgW="93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2771775"/>
                        <a:ext cx="163195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39" name="Text Box 15"/>
          <p:cNvSpPr txBox="1">
            <a:spLocks noChangeArrowheads="1"/>
          </p:cNvSpPr>
          <p:nvPr/>
        </p:nvSpPr>
        <p:spPr bwMode="auto">
          <a:xfrm>
            <a:off x="5289550" y="2911475"/>
            <a:ext cx="523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2000" b="1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CF</a:t>
            </a:r>
          </a:p>
        </p:txBody>
      </p:sp>
      <p:graphicFrame>
        <p:nvGraphicFramePr>
          <p:cNvPr id="385040" name="Object 16"/>
          <p:cNvGraphicFramePr>
            <a:graphicFrameLocks noChangeAspect="1"/>
          </p:cNvGraphicFramePr>
          <p:nvPr/>
        </p:nvGraphicFramePr>
        <p:xfrm>
          <a:off x="3702050" y="4070350"/>
          <a:ext cx="19573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name="Equation" r:id="rId8" imgW="1143000" imgH="228600" progId="Equation.3">
                  <p:embed/>
                </p:oleObj>
              </mc:Choice>
              <mc:Fallback>
                <p:oleObj name="Equation" r:id="rId8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4070350"/>
                        <a:ext cx="19573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41" name="Text Box 17"/>
          <p:cNvSpPr txBox="1">
            <a:spLocks noChangeArrowheads="1"/>
          </p:cNvSpPr>
          <p:nvPr/>
        </p:nvSpPr>
        <p:spPr bwMode="auto">
          <a:xfrm>
            <a:off x="2301875" y="3554413"/>
            <a:ext cx="852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2000" b="1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CS</a:t>
            </a:r>
          </a:p>
        </p:txBody>
      </p:sp>
      <p:sp>
        <p:nvSpPr>
          <p:cNvPr id="385042" name="Text Box 18"/>
          <p:cNvSpPr txBox="1">
            <a:spLocks noChangeArrowheads="1"/>
          </p:cNvSpPr>
          <p:nvPr/>
        </p:nvSpPr>
        <p:spPr bwMode="auto">
          <a:xfrm rot="-2337268">
            <a:off x="6465888" y="3960813"/>
            <a:ext cx="1550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2000" b="1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Decidable</a:t>
            </a:r>
          </a:p>
        </p:txBody>
      </p:sp>
      <p:sp>
        <p:nvSpPr>
          <p:cNvPr id="385045" name="Text Box 21"/>
          <p:cNvSpPr txBox="1">
            <a:spLocks noChangeArrowheads="1"/>
          </p:cNvSpPr>
          <p:nvPr/>
        </p:nvSpPr>
        <p:spPr bwMode="auto">
          <a:xfrm>
            <a:off x="2840038" y="2155825"/>
            <a:ext cx="304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12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  <a:sym typeface="ZapfDingbats" pitchFamily="82" charset="2"/>
              </a:rPr>
              <a:t></a:t>
            </a:r>
            <a:endParaRPr lang="en-US" altLang="en-US" sz="12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85046" name="Text Box 22"/>
          <p:cNvSpPr txBox="1">
            <a:spLocks noChangeArrowheads="1"/>
          </p:cNvSpPr>
          <p:nvPr/>
        </p:nvSpPr>
        <p:spPr bwMode="auto">
          <a:xfrm>
            <a:off x="2243138" y="2911475"/>
            <a:ext cx="304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12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  <a:sym typeface="ZapfDingbats" pitchFamily="82" charset="2"/>
              </a:rPr>
              <a:t></a:t>
            </a:r>
            <a:endParaRPr lang="en-US" altLang="en-US" sz="12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85047" name="Text Box 23"/>
          <p:cNvSpPr txBox="1">
            <a:spLocks noChangeArrowheads="1"/>
          </p:cNvSpPr>
          <p:nvPr/>
        </p:nvSpPr>
        <p:spPr bwMode="auto">
          <a:xfrm>
            <a:off x="3397250" y="4070350"/>
            <a:ext cx="304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12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  <a:sym typeface="ZapfDingbats" pitchFamily="82" charset="2"/>
              </a:rPr>
              <a:t></a:t>
            </a:r>
            <a:endParaRPr lang="en-US" altLang="en-US" sz="12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85048" name="Text Box 24"/>
          <p:cNvSpPr txBox="1">
            <a:spLocks noChangeArrowheads="1"/>
          </p:cNvSpPr>
          <p:nvPr/>
        </p:nvSpPr>
        <p:spPr bwMode="auto">
          <a:xfrm>
            <a:off x="1841500" y="4014788"/>
            <a:ext cx="46037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12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  <a:sym typeface="ZapfDingbats" pitchFamily="82" charset="2"/>
              </a:rPr>
              <a:t> </a:t>
            </a:r>
            <a:r>
              <a:rPr lang="en-US" altLang="en-US" sz="1600" i="1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sym typeface="ZapfDingbats" pitchFamily="82" charset="2"/>
              </a:rPr>
              <a:t>L</a:t>
            </a:r>
            <a:endParaRPr lang="en-US" altLang="en-US" sz="12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graphicFrame>
        <p:nvGraphicFramePr>
          <p:cNvPr id="385049" name="Object 25"/>
          <p:cNvGraphicFramePr>
            <a:graphicFrameLocks noChangeAspect="1"/>
          </p:cNvGraphicFramePr>
          <p:nvPr/>
        </p:nvGraphicFramePr>
        <p:xfrm>
          <a:off x="3144838" y="4589463"/>
          <a:ext cx="32575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7" name="Equation" r:id="rId10" imgW="2082600" imgH="203040" progId="Equation.3">
                  <p:embed/>
                </p:oleObj>
              </mc:Choice>
              <mc:Fallback>
                <p:oleObj name="Equation" r:id="rId10" imgW="2082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4589463"/>
                        <a:ext cx="325755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50" name="Object 26"/>
          <p:cNvGraphicFramePr>
            <a:graphicFrameLocks noChangeAspect="1"/>
          </p:cNvGraphicFramePr>
          <p:nvPr/>
        </p:nvGraphicFramePr>
        <p:xfrm>
          <a:off x="3702050" y="5467350"/>
          <a:ext cx="22844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" name="Equation" r:id="rId12" imgW="1333440" imgH="215640" progId="Equation.3">
                  <p:embed/>
                </p:oleObj>
              </mc:Choice>
              <mc:Fallback>
                <p:oleObj name="Equation" r:id="rId12" imgW="1333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5467350"/>
                        <a:ext cx="22844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51" name="Text Box 27"/>
          <p:cNvSpPr txBox="1">
            <a:spLocks noChangeArrowheads="1"/>
          </p:cNvSpPr>
          <p:nvPr/>
        </p:nvSpPr>
        <p:spPr bwMode="auto">
          <a:xfrm>
            <a:off x="3284538" y="5467350"/>
            <a:ext cx="34766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12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  <a:sym typeface="ZapfDingbats" pitchFamily="82" charset="2"/>
              </a:rPr>
              <a:t> </a:t>
            </a:r>
            <a:endParaRPr lang="en-US" altLang="en-US" sz="12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85053" name="Text Box 29"/>
          <p:cNvSpPr txBox="1">
            <a:spLocks noChangeArrowheads="1"/>
          </p:cNvSpPr>
          <p:nvPr/>
        </p:nvSpPr>
        <p:spPr bwMode="auto">
          <a:xfrm rot="-1850318">
            <a:off x="5494338" y="4711700"/>
            <a:ext cx="28765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1800" b="1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Computably Enumerable</a:t>
            </a:r>
          </a:p>
        </p:txBody>
      </p:sp>
      <p:sp>
        <p:nvSpPr>
          <p:cNvPr id="385054" name="Text Box 30"/>
          <p:cNvSpPr txBox="1">
            <a:spLocks noChangeArrowheads="1"/>
          </p:cNvSpPr>
          <p:nvPr/>
        </p:nvSpPr>
        <p:spPr bwMode="auto">
          <a:xfrm rot="-1517382">
            <a:off x="5143500" y="5589588"/>
            <a:ext cx="3397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1800" b="1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</a:rPr>
              <a:t>Non-Computably Enumerable</a:t>
            </a:r>
          </a:p>
        </p:txBody>
      </p:sp>
      <p:graphicFrame>
        <p:nvGraphicFramePr>
          <p:cNvPr id="385055" name="Object 31"/>
          <p:cNvGraphicFramePr>
            <a:graphicFrameLocks noChangeAspect="1"/>
          </p:cNvGraphicFramePr>
          <p:nvPr/>
        </p:nvGraphicFramePr>
        <p:xfrm>
          <a:off x="3702050" y="5962650"/>
          <a:ext cx="4333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name="Equation" r:id="rId14" imgW="253800" imgH="241200" progId="Equation.3">
                  <p:embed/>
                </p:oleObj>
              </mc:Choice>
              <mc:Fallback>
                <p:oleObj name="Equation" r:id="rId14" imgW="253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5962650"/>
                        <a:ext cx="43338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56" name="Text Box 32"/>
          <p:cNvSpPr txBox="1">
            <a:spLocks noChangeArrowheads="1"/>
          </p:cNvSpPr>
          <p:nvPr/>
        </p:nvSpPr>
        <p:spPr bwMode="auto">
          <a:xfrm>
            <a:off x="3284538" y="6072188"/>
            <a:ext cx="34766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en-US" sz="12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  <a:sym typeface="ZapfDingbats" pitchFamily="82" charset="2"/>
              </a:rPr>
              <a:t> </a:t>
            </a:r>
            <a:endParaRPr lang="en-US" altLang="en-US" sz="12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385059" name="Line 35"/>
          <p:cNvSpPr>
            <a:spLocks noChangeShapeType="1"/>
          </p:cNvSpPr>
          <p:nvPr/>
        </p:nvSpPr>
        <p:spPr bwMode="auto">
          <a:xfrm>
            <a:off x="1509713" y="593725"/>
            <a:ext cx="0" cy="804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endParaRPr lang="en-GB" sz="2000" smtClean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9301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698C2-4AD3-4A53-9B0E-F7978B60FBA1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Deductive Proofs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i="1" smtClean="0">
                <a:solidFill>
                  <a:srgbClr val="C00000"/>
                </a:solidFill>
              </a:rPr>
              <a:t>From the given statement(s) to a conclusion statement (what we want to prove)</a:t>
            </a:r>
          </a:p>
          <a:p>
            <a:pPr eaLnBrk="1" hangingPunct="1"/>
            <a:r>
              <a:rPr lang="en-US" sz="2800" smtClean="0"/>
              <a:t>Logical progression by direct implications</a:t>
            </a:r>
          </a:p>
          <a:p>
            <a:pPr eaLnBrk="1" hangingPunct="1">
              <a:buFont typeface="Wingdings" pitchFamily="28" charset="2"/>
              <a:buNone/>
            </a:pPr>
            <a:endParaRPr lang="en-US" sz="2800" smtClean="0"/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>Example for parsing a statement:</a:t>
            </a:r>
          </a:p>
          <a:p>
            <a:pPr eaLnBrk="1" hangingPunct="1"/>
            <a:r>
              <a:rPr lang="en-US" sz="2800" smtClean="0"/>
              <a:t>“If y≥4,    then 2</a:t>
            </a:r>
            <a:r>
              <a:rPr lang="en-US" sz="2800" baseline="30000" smtClean="0"/>
              <a:t>y</a:t>
            </a:r>
            <a:r>
              <a:rPr lang="en-US" sz="2800" smtClean="0"/>
              <a:t>≥y</a:t>
            </a:r>
            <a:r>
              <a:rPr lang="en-US" sz="2800" baseline="30000" smtClean="0"/>
              <a:t>2</a:t>
            </a:r>
            <a:r>
              <a:rPr lang="en-US" sz="2800" smtClean="0"/>
              <a:t>.”</a:t>
            </a:r>
          </a:p>
          <a:p>
            <a:pPr eaLnBrk="1" hangingPunct="1"/>
            <a:endParaRPr lang="en-US" sz="2800" smtClean="0"/>
          </a:p>
          <a:p>
            <a:pPr eaLnBrk="1" hangingPunct="1">
              <a:buFont typeface="Wingdings" pitchFamily="28" charset="2"/>
              <a:buNone/>
            </a:pPr>
            <a:endParaRPr lang="en-US" sz="2800" smtClean="0"/>
          </a:p>
          <a:p>
            <a:pPr eaLnBrk="1" hangingPunct="1">
              <a:buFont typeface="Wingdings" pitchFamily="28" charset="2"/>
              <a:buNone/>
            </a:pPr>
            <a:r>
              <a:rPr lang="en-US" sz="2200" smtClean="0"/>
              <a:t>(there are other ways of writing this).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828800" y="5095875"/>
            <a:ext cx="922338" cy="461963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given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386138" y="5105400"/>
            <a:ext cx="1633537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conclusion</a:t>
            </a:r>
          </a:p>
        </p:txBody>
      </p:sp>
      <p:cxnSp>
        <p:nvCxnSpPr>
          <p:cNvPr id="29703" name="Straight Connector 7"/>
          <p:cNvCxnSpPr>
            <a:cxnSpLocks noChangeShapeType="1"/>
          </p:cNvCxnSpPr>
          <p:nvPr/>
        </p:nvCxnSpPr>
        <p:spPr bwMode="auto">
          <a:xfrm>
            <a:off x="3048000" y="4495800"/>
            <a:ext cx="0" cy="14478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F23A56-62A3-4AC0-B6CC-A0963234C355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Deductive proof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 smtClean="0">
                <a:solidFill>
                  <a:srgbClr val="7030A0"/>
                </a:solidFill>
              </a:rPr>
              <a:t>Let </a:t>
            </a:r>
            <a:r>
              <a:rPr lang="en-US" sz="2000" b="1" i="1" u="sng" dirty="0" smtClean="0">
                <a:solidFill>
                  <a:srgbClr val="7030A0"/>
                </a:solidFill>
              </a:rPr>
              <a:t>Claim 1:</a:t>
            </a:r>
            <a:r>
              <a:rPr lang="en-US" sz="2000" b="1" i="1" dirty="0" smtClean="0">
                <a:solidFill>
                  <a:srgbClr val="7030A0"/>
                </a:solidFill>
              </a:rPr>
              <a:t> If y≥4, then 2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y</a:t>
            </a:r>
            <a:r>
              <a:rPr lang="en-US" sz="2000" b="1" i="1" dirty="0" smtClean="0">
                <a:solidFill>
                  <a:srgbClr val="7030A0"/>
                </a:solidFill>
              </a:rPr>
              <a:t>≥y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2</a:t>
            </a:r>
            <a:r>
              <a:rPr lang="en-US" sz="2000" b="1" i="1" dirty="0" smtClean="0">
                <a:solidFill>
                  <a:srgbClr val="7030A0"/>
                </a:solidFill>
              </a:rPr>
              <a:t>. </a:t>
            </a:r>
          </a:p>
          <a:p>
            <a:pPr eaLnBrk="1" hangingPunct="1">
              <a:buFont typeface="Wingdings" pitchFamily="28" charset="2"/>
              <a:buNone/>
              <a:defRPr/>
            </a:pPr>
            <a:endParaRPr lang="en-US" sz="2000" b="1" i="1" dirty="0" smtClean="0">
              <a:solidFill>
                <a:srgbClr val="7030A0"/>
              </a:solidFill>
            </a:endParaRP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 smtClean="0">
                <a:solidFill>
                  <a:srgbClr val="7030A0"/>
                </a:solidFill>
              </a:rPr>
              <a:t>Let x be any number which is obtained by adding the squares of 4 positive integers.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u="sng" dirty="0" smtClean="0">
                <a:solidFill>
                  <a:srgbClr val="7030A0"/>
                </a:solidFill>
              </a:rPr>
              <a:t>Claim 2: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 smtClean="0">
                <a:solidFill>
                  <a:srgbClr val="7030A0"/>
                </a:solidFill>
              </a:rPr>
              <a:t>Given x and assuming that Claim 1 is true, prove that 2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x</a:t>
            </a:r>
            <a:r>
              <a:rPr lang="en-US" sz="2000" b="1" i="1" dirty="0" smtClean="0">
                <a:solidFill>
                  <a:srgbClr val="7030A0"/>
                </a:solidFill>
              </a:rPr>
              <a:t>≥x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2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000" u="sng" dirty="0" smtClean="0"/>
              <a:t>Proof: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/>
              <a:t>Given: x = a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c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d</a:t>
            </a:r>
            <a:r>
              <a:rPr lang="en-US" sz="2000" baseline="30000" dirty="0" smtClean="0"/>
              <a:t>2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/>
              <a:t>Given: a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b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c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d</a:t>
            </a:r>
            <a:r>
              <a:rPr lang="en-US" sz="2000" dirty="0" smtClean="0">
                <a:cs typeface="Arial" charset="0"/>
              </a:rPr>
              <a:t>≥1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>
                <a:cs typeface="Arial" charset="0"/>
                <a:sym typeface="Wingdings" pitchFamily="28" charset="2"/>
              </a:rPr>
              <a:t> </a:t>
            </a:r>
            <a:r>
              <a:rPr lang="en-US" sz="2000" dirty="0" smtClean="0"/>
              <a:t>a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b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c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d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	</a:t>
            </a:r>
            <a:r>
              <a:rPr lang="en-US" sz="2000" dirty="0" smtClean="0">
                <a:solidFill>
                  <a:schemeClr val="folHlink"/>
                </a:solidFill>
                <a:cs typeface="Arial" charset="0"/>
              </a:rPr>
              <a:t>(by 2)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>
                <a:cs typeface="Arial" charset="0"/>
                <a:sym typeface="Wingdings" pitchFamily="28" charset="2"/>
              </a:rPr>
              <a:t> x </a:t>
            </a:r>
            <a:r>
              <a:rPr lang="en-US" sz="2000" dirty="0" smtClean="0">
                <a:cs typeface="Arial" charset="0"/>
              </a:rPr>
              <a:t>≥ 4			</a:t>
            </a:r>
            <a:r>
              <a:rPr lang="en-US" sz="2000" dirty="0" smtClean="0">
                <a:solidFill>
                  <a:schemeClr val="folHlink"/>
                </a:solidFill>
                <a:cs typeface="Arial" charset="0"/>
              </a:rPr>
              <a:t>(by 1 &amp; 3)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>
                <a:cs typeface="Arial" charset="0"/>
                <a:sym typeface="Wingdings" pitchFamily="28" charset="2"/>
              </a:rPr>
              <a:t> 2</a:t>
            </a:r>
            <a:r>
              <a:rPr lang="en-US" sz="2000" baseline="30000" dirty="0" smtClean="0">
                <a:cs typeface="Arial" charset="0"/>
                <a:sym typeface="Wingdings" pitchFamily="28" charset="2"/>
              </a:rPr>
              <a:t>x</a:t>
            </a:r>
            <a:r>
              <a:rPr lang="en-US" sz="2000" dirty="0" smtClean="0">
                <a:cs typeface="Arial" charset="0"/>
                <a:sym typeface="Wingdings" pitchFamily="28" charset="2"/>
              </a:rPr>
              <a:t> </a:t>
            </a:r>
            <a:r>
              <a:rPr lang="en-US" sz="2000" dirty="0" smtClean="0">
                <a:cs typeface="Arial" charset="0"/>
              </a:rPr>
              <a:t>≥ x</a:t>
            </a:r>
            <a:r>
              <a:rPr lang="en-US" sz="2000" baseline="30000" dirty="0" smtClean="0">
                <a:cs typeface="Arial" charset="0"/>
              </a:rPr>
              <a:t>2</a:t>
            </a:r>
            <a:r>
              <a:rPr lang="en-US" sz="2000" dirty="0" smtClean="0">
                <a:cs typeface="Arial" charset="0"/>
              </a:rPr>
              <a:t>			</a:t>
            </a:r>
            <a:r>
              <a:rPr lang="en-US" sz="2000" dirty="0" smtClean="0">
                <a:solidFill>
                  <a:schemeClr val="folHlink"/>
                </a:solidFill>
                <a:cs typeface="Arial" charset="0"/>
              </a:rPr>
              <a:t>(by 4 and Claim 1) </a:t>
            </a:r>
            <a:r>
              <a:rPr lang="en-US" sz="2000" dirty="0" smtClean="0">
                <a:cs typeface="Arial" charset="0"/>
              </a:rPr>
              <a:t>								</a:t>
            </a: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 flipV="1">
            <a:off x="1219200" y="5334000"/>
            <a:ext cx="990600" cy="8382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52400" y="6172200"/>
            <a:ext cx="245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hlink"/>
                </a:solidFill>
              </a:rPr>
              <a:t>“implies” </a:t>
            </a:r>
            <a:r>
              <a:rPr lang="en-US" sz="2000">
                <a:solidFill>
                  <a:schemeClr val="hlink"/>
                </a:solidFill>
              </a:rPr>
              <a:t>or </a:t>
            </a:r>
            <a:r>
              <a:rPr lang="en-US" sz="2000" i="1">
                <a:solidFill>
                  <a:schemeClr val="hlink"/>
                </a:solidFill>
              </a:rPr>
              <a:t>“follows”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8077200" y="63246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  <p:bldP spid="91140" grpId="0" animBg="1"/>
      <p:bldP spid="91141" grpId="0"/>
      <p:bldP spid="9114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On Theorems, Lemmas and Corollaries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We typically refer to: </a:t>
            </a:r>
          </a:p>
          <a:p>
            <a:r>
              <a:rPr lang="en-US" sz="2000" dirty="0" smtClean="0"/>
              <a:t>A major result as a “</a:t>
            </a:r>
            <a:r>
              <a:rPr lang="en-US" sz="2000" b="1" dirty="0" smtClean="0">
                <a:solidFill>
                  <a:srgbClr val="FF0000"/>
                </a:solidFill>
              </a:rPr>
              <a:t>theorem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An intermediate result that we show to prove a larger result as a “</a:t>
            </a:r>
            <a:r>
              <a:rPr lang="en-US" sz="2000" b="1" dirty="0" smtClean="0">
                <a:solidFill>
                  <a:srgbClr val="FF0000"/>
                </a:solidFill>
              </a:rPr>
              <a:t>lemma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A result that follows from an already proven result as a “</a:t>
            </a:r>
            <a:r>
              <a:rPr lang="en-US" sz="2000" b="1" dirty="0" smtClean="0">
                <a:solidFill>
                  <a:srgbClr val="FF0000"/>
                </a:solidFill>
              </a:rPr>
              <a:t>corollary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AD73C-F6BB-482C-BA0B-7DFCC81CCDD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1" y="4267200"/>
            <a:ext cx="518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 example:</a:t>
            </a:r>
          </a:p>
          <a:p>
            <a:r>
              <a:rPr lang="en-US" sz="2000" b="1" u="sng" dirty="0" smtClean="0"/>
              <a:t>Theorem:</a:t>
            </a:r>
            <a:r>
              <a:rPr lang="en-US" sz="2000" dirty="0" smtClean="0"/>
              <a:t> </a:t>
            </a:r>
            <a:r>
              <a:rPr lang="en-US" sz="2000" i="1" dirty="0" smtClean="0"/>
              <a:t>The height of an n-node binary tree is at least floor(</a:t>
            </a:r>
            <a:r>
              <a:rPr lang="en-US" sz="2000" i="1" dirty="0" err="1" smtClean="0"/>
              <a:t>lg</a:t>
            </a:r>
            <a:r>
              <a:rPr lang="en-US" sz="2000" i="1" dirty="0" smtClean="0"/>
              <a:t> n)</a:t>
            </a:r>
          </a:p>
          <a:p>
            <a:r>
              <a:rPr lang="en-US" sz="2000" b="1" u="sng" dirty="0" smtClean="0"/>
              <a:t>Lemma:</a:t>
            </a:r>
            <a:r>
              <a:rPr lang="en-US" sz="2000" dirty="0" smtClean="0"/>
              <a:t> </a:t>
            </a:r>
            <a:r>
              <a:rPr lang="en-US" sz="2000" i="1" dirty="0" smtClean="0"/>
              <a:t>Level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of a perfect binary tree has 2</a:t>
            </a:r>
            <a:r>
              <a:rPr lang="en-US" sz="2000" i="1" baseline="30000" dirty="0" smtClean="0"/>
              <a:t>i</a:t>
            </a:r>
            <a:r>
              <a:rPr lang="en-US" sz="2000" i="1" dirty="0" smtClean="0"/>
              <a:t> nodes.</a:t>
            </a:r>
            <a:r>
              <a:rPr lang="en-US" sz="2000" dirty="0" smtClean="0"/>
              <a:t> </a:t>
            </a:r>
          </a:p>
          <a:p>
            <a:r>
              <a:rPr lang="en-US" sz="2000" b="1" u="sng" dirty="0" smtClean="0"/>
              <a:t>Corollary:</a:t>
            </a:r>
            <a:r>
              <a:rPr lang="en-US" sz="2000" dirty="0" smtClean="0"/>
              <a:t> </a:t>
            </a:r>
            <a:r>
              <a:rPr lang="en-US" sz="2000" i="1" dirty="0" smtClean="0"/>
              <a:t>A perfect binary tree of height h has 2</a:t>
            </a:r>
            <a:r>
              <a:rPr lang="en-US" sz="2000" i="1" baseline="30000" dirty="0" smtClean="0"/>
              <a:t>h+1</a:t>
            </a:r>
            <a:r>
              <a:rPr lang="en-US" sz="2000" i="1" dirty="0" smtClean="0"/>
              <a:t>-1 nodes.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781800" y="42672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400800" y="4800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239000" y="4800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9436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6294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1628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9248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cxnSp>
        <p:nvCxnSpPr>
          <p:cNvPr id="15" name="Straight Connector 14"/>
          <p:cNvCxnSpPr>
            <a:stCxn id="6" idx="4"/>
            <a:endCxn id="7" idx="0"/>
          </p:cNvCxnSpPr>
          <p:nvPr/>
        </p:nvCxnSpPr>
        <p:spPr bwMode="auto">
          <a:xfrm flipH="1">
            <a:off x="6591300" y="4572000"/>
            <a:ext cx="381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7" idx="4"/>
            <a:endCxn id="10" idx="0"/>
          </p:cNvCxnSpPr>
          <p:nvPr/>
        </p:nvCxnSpPr>
        <p:spPr bwMode="auto">
          <a:xfrm flipH="1">
            <a:off x="6134100" y="5105400"/>
            <a:ext cx="457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 bwMode="auto">
          <a:xfrm>
            <a:off x="6972300" y="4572000"/>
            <a:ext cx="457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4"/>
            <a:endCxn id="11" idx="0"/>
          </p:cNvCxnSpPr>
          <p:nvPr/>
        </p:nvCxnSpPr>
        <p:spPr bwMode="auto">
          <a:xfrm>
            <a:off x="6591300" y="5105400"/>
            <a:ext cx="2286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8" idx="4"/>
            <a:endCxn id="12" idx="0"/>
          </p:cNvCxnSpPr>
          <p:nvPr/>
        </p:nvCxnSpPr>
        <p:spPr bwMode="auto">
          <a:xfrm flipH="1">
            <a:off x="7353300" y="5105400"/>
            <a:ext cx="76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8" idx="4"/>
            <a:endCxn id="13" idx="0"/>
          </p:cNvCxnSpPr>
          <p:nvPr/>
        </p:nvCxnSpPr>
        <p:spPr bwMode="auto">
          <a:xfrm>
            <a:off x="7429500" y="5105400"/>
            <a:ext cx="6858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28600" y="4114800"/>
            <a:ext cx="86868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3BA2B9-8A70-48A0-97F2-68EF65D54DA7}" type="slidenum">
              <a:rPr lang="en-US" altLang="en-US" sz="1400">
                <a:solidFill>
                  <a:srgbClr val="000000"/>
                </a:solidFill>
              </a:rPr>
              <a:pPr/>
              <a:t>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9599"/>
            <a:ext cx="7772400" cy="791001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>
                <a:cs typeface="+mj-cs"/>
              </a:rPr>
              <a:t>Course Outline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2875"/>
            <a:ext cx="8491182" cy="41148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sz="2800" b="1" dirty="0"/>
              <a:t>Finite automata</a:t>
            </a:r>
            <a:r>
              <a:rPr lang="en-US" sz="2800" dirty="0"/>
              <a:t>: deterministic finite automata, nondeterministic finite automata, equivalence and conversion of deterministic and nondeterministic finite automata, pushdown automata; </a:t>
            </a:r>
            <a:endParaRPr lang="en-US" sz="2800" dirty="0" smtClean="0"/>
          </a:p>
          <a:p>
            <a:pPr>
              <a:buFont typeface="Arial"/>
              <a:buChar char="•"/>
              <a:defRPr/>
            </a:pPr>
            <a:r>
              <a:rPr lang="en-US" sz="2800" b="1" dirty="0" smtClean="0"/>
              <a:t>Context </a:t>
            </a:r>
            <a:r>
              <a:rPr lang="en-US" sz="2800" b="1" dirty="0"/>
              <a:t>free languages</a:t>
            </a:r>
            <a:r>
              <a:rPr lang="en-US" sz="2800" dirty="0"/>
              <a:t>; Context free grammars; Pushdown automata</a:t>
            </a:r>
            <a:r>
              <a:rPr lang="en-US" sz="2800" dirty="0" smtClean="0"/>
              <a:t>;</a:t>
            </a:r>
          </a:p>
          <a:p>
            <a:pPr>
              <a:buFont typeface="Arial"/>
              <a:buChar char="•"/>
              <a:defRPr/>
            </a:pPr>
            <a:r>
              <a:rPr lang="en-US" sz="2800" dirty="0" smtClean="0"/>
              <a:t> </a:t>
            </a:r>
            <a:r>
              <a:rPr lang="en-US" sz="2800" b="1" dirty="0" err="1"/>
              <a:t>Regualar</a:t>
            </a:r>
            <a:r>
              <a:rPr lang="en-US" sz="2800" b="1" dirty="0"/>
              <a:t> languages: </a:t>
            </a:r>
            <a:r>
              <a:rPr lang="en-US" sz="2800" dirty="0"/>
              <a:t>regular expressions, </a:t>
            </a:r>
            <a:r>
              <a:rPr lang="en-US" sz="2800" dirty="0" err="1"/>
              <a:t>nonregular</a:t>
            </a:r>
            <a:r>
              <a:rPr lang="en-US" sz="2800" dirty="0"/>
              <a:t> languages, the pumping </a:t>
            </a:r>
            <a:r>
              <a:rPr lang="en-US" sz="2800" dirty="0" smtClean="0"/>
              <a:t>lemma;</a:t>
            </a:r>
          </a:p>
          <a:p>
            <a:pPr>
              <a:buFont typeface="Arial"/>
              <a:buChar char="•"/>
              <a:defRPr/>
            </a:pPr>
            <a:r>
              <a:rPr lang="en-US" sz="2800" b="1" dirty="0" smtClean="0"/>
              <a:t>Turing </a:t>
            </a:r>
            <a:r>
              <a:rPr lang="en-US" sz="2800" b="1" dirty="0"/>
              <a:t>Machines: </a:t>
            </a:r>
            <a:r>
              <a:rPr lang="en-US" sz="2800" dirty="0"/>
              <a:t>basic machines, configuration, computing with Turing machines, combining Turing machines; </a:t>
            </a:r>
            <a:r>
              <a:rPr lang="en-US" sz="2800" dirty="0" err="1"/>
              <a:t>Undecidability</a:t>
            </a:r>
            <a:r>
              <a:rPr lang="en-US" sz="2800" dirty="0"/>
              <a:t>.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309778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539FA-E8CE-49B0-8031-3B14F05BC145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Quantifiers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dirty="0" smtClean="0"/>
              <a:t>“For all” </a:t>
            </a:r>
            <a:r>
              <a:rPr lang="en-US" sz="2800" dirty="0" smtClean="0"/>
              <a:t>or “</a:t>
            </a:r>
            <a:r>
              <a:rPr lang="en-US" sz="2800" i="1" dirty="0" smtClean="0"/>
              <a:t>For every”</a:t>
            </a:r>
            <a:r>
              <a:rPr lang="en-US" sz="28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Universal proofs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Notation=		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dirty="0" smtClean="0"/>
              <a:t>“There exists”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Used in existential proofs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Notation=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 smtClean="0"/>
              <a:t>Implication is denoted by =&gt;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E.g., “IF A THEN B” can also be written as “A=&gt;B”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886200"/>
            <a:ext cx="939800" cy="93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941927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5D454A-20D2-4B83-B1A7-539278052B75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Proving techniques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By contradiction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Start with the statement contradictory to the given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E.g., To prove (A =&gt; B), we start with: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(A and ~B)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… and then show that could never happen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What if you want to prove that “(A and B =&gt; C or D)”?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By induction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(3 steps) Basis, inductive hypothesis, inductive step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By contrapositive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If </a:t>
            </a:r>
            <a:r>
              <a:rPr lang="en-US" sz="2200" i="1" smtClean="0"/>
              <a:t>A</a:t>
            </a:r>
            <a:r>
              <a:rPr lang="en-US" sz="2200" smtClean="0"/>
              <a:t> then </a:t>
            </a:r>
            <a:r>
              <a:rPr lang="en-US" sz="2200" i="1" smtClean="0"/>
              <a:t>B	</a:t>
            </a:r>
            <a:r>
              <a:rPr lang="en-US" sz="2200" smtClean="0"/>
              <a:t> </a:t>
            </a:r>
            <a:r>
              <a:rPr lang="en-US" sz="2200" smtClean="0">
                <a:cs typeface="Arial" charset="0"/>
              </a:rPr>
              <a:t>≡	</a:t>
            </a:r>
            <a:r>
              <a:rPr lang="en-US" sz="2200" smtClean="0"/>
              <a:t>If </a:t>
            </a:r>
            <a:r>
              <a:rPr lang="en-US" sz="2200" i="1" smtClean="0"/>
              <a:t>~B</a:t>
            </a:r>
            <a:r>
              <a:rPr lang="en-US" sz="2200" smtClean="0"/>
              <a:t> then </a:t>
            </a:r>
            <a:r>
              <a:rPr lang="en-US" sz="2200" i="1" smtClean="0"/>
              <a:t>~A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E2A43A-0AA5-4F44-9DF3-1FD5226683DB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Proving techniques…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By counter-example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bg2"/>
                </a:solidFill>
              </a:rPr>
              <a:t>Show an example that disproves the claim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Note: There is no such thing called a </a:t>
            </a:r>
            <a:br>
              <a:rPr lang="en-US" sz="2400" smtClean="0">
                <a:solidFill>
                  <a:srgbClr val="C00000"/>
                </a:solidFill>
              </a:rPr>
            </a:br>
            <a:r>
              <a:rPr lang="en-US" sz="2400" smtClean="0">
                <a:solidFill>
                  <a:srgbClr val="C00000"/>
                </a:solidFill>
              </a:rPr>
              <a:t>“proof by example”!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bg2"/>
                </a:solidFill>
              </a:rPr>
              <a:t>So when asked to prove a claim, an example that satisfied that claim is </a:t>
            </a:r>
            <a:r>
              <a:rPr lang="en-US" sz="2400" i="1" smtClean="0">
                <a:solidFill>
                  <a:schemeClr val="bg2"/>
                </a:solidFill>
              </a:rPr>
              <a:t>not</a:t>
            </a:r>
            <a:r>
              <a:rPr lang="en-US" sz="2400" smtClean="0">
                <a:solidFill>
                  <a:schemeClr val="bg2"/>
                </a:solidFill>
              </a:rPr>
              <a:t> a proof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351FA-A966-4DCB-955B-1CAE690B4F1B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Different ways of saying the same thing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>
              <a:lnSpc>
                <a:spcPct val="90000"/>
              </a:lnSpc>
            </a:pPr>
            <a:r>
              <a:rPr lang="en-US" smtClean="0"/>
              <a:t>“</a:t>
            </a:r>
            <a:r>
              <a:rPr lang="en-US" i="1" smtClean="0"/>
              <a:t>If</a:t>
            </a:r>
            <a:r>
              <a:rPr lang="en-US" smtClean="0"/>
              <a:t> H </a:t>
            </a:r>
            <a:r>
              <a:rPr lang="en-US" i="1" smtClean="0"/>
              <a:t>then </a:t>
            </a:r>
            <a:r>
              <a:rPr lang="en-US" smtClean="0"/>
              <a:t>C”: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mtClean="0"/>
              <a:t>H </a:t>
            </a:r>
            <a:r>
              <a:rPr lang="en-US" i="1" smtClean="0"/>
              <a:t>implies</a:t>
            </a:r>
            <a:r>
              <a:rPr lang="en-US" smtClean="0"/>
              <a:t> C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i="1" smtClean="0"/>
              <a:t>H =&gt; C</a:t>
            </a:r>
            <a:r>
              <a:rPr lang="en-US" smtClean="0"/>
              <a:t> 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mtClean="0"/>
              <a:t>C </a:t>
            </a:r>
            <a:r>
              <a:rPr lang="en-US" i="1" smtClean="0"/>
              <a:t>if </a:t>
            </a:r>
            <a:r>
              <a:rPr lang="en-US" smtClean="0"/>
              <a:t>H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mtClean="0"/>
              <a:t>H </a:t>
            </a:r>
            <a:r>
              <a:rPr lang="en-US" i="1" smtClean="0"/>
              <a:t>only if</a:t>
            </a:r>
            <a:r>
              <a:rPr lang="en-US" smtClean="0"/>
              <a:t> C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i="1" smtClean="0"/>
              <a:t>Whenever </a:t>
            </a:r>
            <a:r>
              <a:rPr lang="en-US" smtClean="0"/>
              <a:t>H </a:t>
            </a:r>
            <a:r>
              <a:rPr lang="en-US" i="1" smtClean="0"/>
              <a:t>holds</a:t>
            </a:r>
            <a:r>
              <a:rPr lang="en-US" smtClean="0"/>
              <a:t>, C </a:t>
            </a:r>
            <a:r>
              <a:rPr lang="en-US" i="1" smtClean="0"/>
              <a:t>follows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endParaRPr lang="en-US" i="1" smtClean="0"/>
          </a:p>
          <a:p>
            <a:pPr marL="660400" indent="-660400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5DD96F-32F1-4D03-A4A7-829D44A6DA74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i="1" smtClean="0"/>
              <a:t>“If-and-Only-If”</a:t>
            </a:r>
            <a:r>
              <a:rPr lang="en-US" smtClean="0"/>
              <a:t> statements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“A if and only if B”  	(A &lt;==&gt; 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(if part)</a:t>
            </a:r>
            <a:r>
              <a:rPr lang="en-US" sz="2400" smtClean="0"/>
              <a:t> if B then A  	( &lt;=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(only if part)</a:t>
            </a:r>
            <a:r>
              <a:rPr lang="en-US" sz="2400" smtClean="0"/>
              <a:t> A only if B 	( =&gt; )</a:t>
            </a:r>
            <a:br>
              <a:rPr lang="en-US" sz="2400" smtClean="0"/>
            </a:br>
            <a:r>
              <a:rPr lang="en-US" sz="2400" smtClean="0"/>
              <a:t>			(same as “if A then B”)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“If and only if” is abbreviated as “iff”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i.e., “A iff B”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 </a:t>
            </a:r>
            <a:r>
              <a:rPr lang="en-US" sz="2800" u="sng" smtClean="0"/>
              <a:t>Example: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u="sng" smtClean="0"/>
              <a:t>Theorem: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i="1" smtClean="0">
                <a:solidFill>
                  <a:schemeClr val="hlink"/>
                </a:solidFill>
              </a:rPr>
              <a:t>Let x be a real number. Then floor of x = ceiling of x </a:t>
            </a:r>
            <a:r>
              <a:rPr lang="en-US" sz="2400" i="1" u="sng" smtClean="0">
                <a:solidFill>
                  <a:schemeClr val="hlink"/>
                </a:solidFill>
              </a:rPr>
              <a:t>if and only if</a:t>
            </a:r>
            <a:r>
              <a:rPr lang="en-US" sz="2400" i="1" smtClean="0">
                <a:solidFill>
                  <a:schemeClr val="hlink"/>
                </a:solidFill>
              </a:rPr>
              <a:t> x is an integer.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Proofs for iff have two parts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One for the “if part” &amp; another for the “only if part”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05C7A5B-9BED-45A6-822C-FD1A24B3BF64}" type="slidenum">
              <a:rPr lang="en-US" altLang="en-US" sz="1400">
                <a:solidFill>
                  <a:srgbClr val="000000"/>
                </a:solidFill>
              </a:rPr>
              <a:pPr/>
              <a:t>55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Why Study Automata Theory and </a:t>
            </a:r>
            <a:r>
              <a:rPr lang="en-US" smtClean="0">
                <a:cs typeface="+mj-cs"/>
              </a:rPr>
              <a:t>Formal Languages?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A survey of Stanford grads 5 years out asked which of their courses did they use in their job.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Basics like Programming took the top spots, of course.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But among optional courses, Automata Theory stood remarkably high.</a:t>
            </a:r>
          </a:p>
          <a:p>
            <a:pPr lvl="1">
              <a:buFont typeface="Arial"/>
              <a:buChar char="•"/>
              <a:defRPr/>
            </a:pPr>
            <a:r>
              <a:rPr lang="en-US" dirty="0" smtClean="0"/>
              <a:t>3X the score for AI, for example.</a:t>
            </a:r>
          </a:p>
        </p:txBody>
      </p:sp>
    </p:spTree>
    <p:extLst>
      <p:ext uri="{BB962C8B-B14F-4D97-AF65-F5344CB8AC3E}">
        <p14:creationId xmlns:p14="http://schemas.microsoft.com/office/powerpoint/2010/main" val="22755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9CAA07B-3A16-46DF-8575-776505F5DE46}" type="slidenum">
              <a:rPr lang="en-US" altLang="en-US" sz="1400">
                <a:solidFill>
                  <a:srgbClr val="000000"/>
                </a:solidFill>
              </a:rPr>
              <a:pPr/>
              <a:t>56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295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Why Finite Automata and Regular Expressions?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Regular expressions (REs) are used in many systems.</a:t>
            </a:r>
          </a:p>
          <a:p>
            <a:pPr lvl="1"/>
            <a:r>
              <a:rPr lang="en-US" altLang="en-US" smtClean="0"/>
              <a:t>E.g., UNIX, Linux, OS X,</a:t>
            </a:r>
            <a:r>
              <a:rPr lang="mr-IN" altLang="en-US" smtClean="0"/>
              <a:t>…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33CC33"/>
                </a:solidFill>
              </a:rPr>
              <a:t>a.*b</a:t>
            </a:r>
            <a:r>
              <a:rPr lang="en-US" altLang="en-US" smtClean="0"/>
              <a:t>.</a:t>
            </a:r>
          </a:p>
          <a:p>
            <a:pPr lvl="1"/>
            <a:r>
              <a:rPr lang="en-US" altLang="en-US" smtClean="0"/>
              <a:t>E.g., Document Type Definitions describe XML tags with a RE format like </a:t>
            </a:r>
            <a:r>
              <a:rPr lang="en-US" altLang="en-US" smtClean="0">
                <a:solidFill>
                  <a:srgbClr val="33CC33"/>
                </a:solidFill>
              </a:rPr>
              <a:t>person (name, addr, child*)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Finite automata model protocols, electronic circuits.</a:t>
            </a:r>
          </a:p>
          <a:p>
            <a:pPr lvl="1"/>
            <a:r>
              <a:rPr lang="en-US" altLang="en-US" smtClean="0"/>
              <a:t>Theory is used in </a:t>
            </a:r>
            <a:r>
              <a:rPr lang="en-US" altLang="en-US" i="1" smtClean="0">
                <a:solidFill>
                  <a:srgbClr val="FF0066"/>
                </a:solidFill>
              </a:rPr>
              <a:t>model-checking</a:t>
            </a:r>
            <a:r>
              <a:rPr lang="en-US" alt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96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23E2FC8-DF14-44D5-913A-0D20DEE13B93}" type="slidenum">
              <a:rPr lang="en-US" altLang="en-US" sz="1400">
                <a:solidFill>
                  <a:srgbClr val="000000"/>
                </a:solidFill>
              </a:rPr>
              <a:pPr/>
              <a:t>57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Why Context-Free Grammars?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r>
              <a:rPr lang="en-US" altLang="en-US" smtClean="0"/>
              <a:t>Context-free grammars (CFGs) are used to describe the syntax of essentially </a:t>
            </a:r>
            <a:r>
              <a:rPr lang="en-US" altLang="en-US" b="1" smtClean="0"/>
              <a:t>every</a:t>
            </a:r>
            <a:r>
              <a:rPr lang="en-US" altLang="en-US" smtClean="0"/>
              <a:t> modern programming language.</a:t>
            </a:r>
          </a:p>
          <a:p>
            <a:r>
              <a:rPr lang="en-US" altLang="en-US" smtClean="0"/>
              <a:t>Every modern complier uses CFG concepts to parse programs</a:t>
            </a:r>
          </a:p>
          <a:p>
            <a:pPr lvl="1"/>
            <a:r>
              <a:rPr lang="en-US" altLang="en-US" smtClean="0"/>
              <a:t>Not to forget their important role in describing natural languages.</a:t>
            </a:r>
          </a:p>
          <a:p>
            <a:r>
              <a:rPr lang="en-US" altLang="en-US" smtClean="0"/>
              <a:t>And Document Type Definitions are really CFG</a:t>
            </a:r>
            <a:r>
              <a:rPr lang="ja-JP" altLang="en-US" smtClean="0">
                <a:latin typeface="Arial" panose="020B0604020202020204" pitchFamily="34" charset="0"/>
              </a:rPr>
              <a:t>’</a:t>
            </a:r>
            <a:r>
              <a:rPr lang="en-US" altLang="ja-JP" smtClean="0"/>
              <a:t>s.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508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843EBF2-3558-465C-9E51-4E5692CF8408}" type="slidenum">
              <a:rPr lang="en-US" altLang="en-US" sz="1400">
                <a:solidFill>
                  <a:srgbClr val="000000"/>
                </a:solidFill>
              </a:rPr>
              <a:pPr/>
              <a:t>58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Why Turing Machines?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r>
              <a:rPr lang="en-US" altLang="en-US" smtClean="0"/>
              <a:t>When developing solutions to real problems, we often confront the limitations of what software can do.</a:t>
            </a:r>
          </a:p>
          <a:p>
            <a:pPr lvl="1"/>
            <a:r>
              <a:rPr lang="en-US" altLang="en-US" i="1" smtClean="0">
                <a:solidFill>
                  <a:srgbClr val="FF0066"/>
                </a:solidFill>
              </a:rPr>
              <a:t>Undecidable</a:t>
            </a:r>
            <a:r>
              <a:rPr lang="en-US" altLang="en-US" smtClean="0"/>
              <a:t>  things – no program can do it 100% of the time with 100% accuracy.</a:t>
            </a:r>
          </a:p>
          <a:p>
            <a:pPr lvl="1"/>
            <a:r>
              <a:rPr lang="en-US" altLang="en-US" i="1" smtClean="0">
                <a:solidFill>
                  <a:srgbClr val="FF0066"/>
                </a:solidFill>
              </a:rPr>
              <a:t>Intractable</a:t>
            </a:r>
            <a:r>
              <a:rPr lang="en-US" altLang="en-US" smtClean="0"/>
              <a:t>  things – there are programs, but no fast programs.</a:t>
            </a:r>
          </a:p>
          <a:p>
            <a:r>
              <a:rPr lang="en-US" altLang="en-US" smtClean="0"/>
              <a:t>A course on Automata Theory and Formal Languages gives you the tools.</a:t>
            </a:r>
          </a:p>
        </p:txBody>
      </p:sp>
    </p:spTree>
    <p:extLst>
      <p:ext uri="{BB962C8B-B14F-4D97-AF65-F5344CB8AC3E}">
        <p14:creationId xmlns:p14="http://schemas.microsoft.com/office/powerpoint/2010/main" val="40636243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21F3866-B6EA-449A-9059-D1DFF62B5974}" type="slidenum">
              <a:rPr lang="en-US" altLang="en-US" sz="1400">
                <a:solidFill>
                  <a:srgbClr val="000000"/>
                </a:solidFill>
              </a:rPr>
              <a:pPr/>
              <a:t>59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Other Good Stuff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419600"/>
          </a:xfrm>
        </p:spPr>
        <p:txBody>
          <a:bodyPr/>
          <a:lstStyle/>
          <a:p>
            <a:r>
              <a:rPr lang="en-US" altLang="en-US" smtClean="0"/>
              <a:t>We</a:t>
            </a:r>
            <a:r>
              <a:rPr lang="ja-JP" altLang="en-US" smtClean="0">
                <a:latin typeface="Arial" panose="020B0604020202020204" pitchFamily="34" charset="0"/>
              </a:rPr>
              <a:t>’</a:t>
            </a:r>
            <a:r>
              <a:rPr lang="en-US" altLang="ja-JP" smtClean="0"/>
              <a:t>ll learn how to deal formally with discrete systems.</a:t>
            </a:r>
          </a:p>
          <a:p>
            <a:pPr lvl="1"/>
            <a:r>
              <a:rPr lang="en-US" altLang="en-US" smtClean="0">
                <a:solidFill>
                  <a:srgbClr val="3366FF"/>
                </a:solidFill>
              </a:rPr>
              <a:t>Proofs</a:t>
            </a:r>
            <a:r>
              <a:rPr lang="en-US" altLang="en-US" smtClean="0"/>
              <a:t>: You never really prove a program correct, but you need to be thinking of why a tricky technique really works.</a:t>
            </a:r>
          </a:p>
          <a:p>
            <a:r>
              <a:rPr lang="en-US" altLang="en-US" smtClean="0"/>
              <a:t>You’ll gain experience with abstract models and constructions.</a:t>
            </a:r>
          </a:p>
          <a:p>
            <a:pPr lvl="1"/>
            <a:r>
              <a:rPr lang="en-US" altLang="en-US" smtClean="0"/>
              <a:t>Models layered software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10903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Assessment methods	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831451"/>
            <a:ext cx="7335900" cy="441695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Category				 Marks %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Class Participation/ Observation  		5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Class Attendance 				10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Quizzes/class tests				15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Mid Term Examination (1.5 hours)		20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Final Examination (3 hours) 			50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Total 						100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496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altLang="zh-TW"/>
              <a:t>Lecture 01-</a:t>
            </a:r>
            <a:fld id="{6EFD5AE1-B35F-4C14-9398-882D8D78F39C}" type="slidenum">
              <a:rPr lang="en-GB" altLang="zh-TW"/>
              <a:pPr/>
              <a:t>60</a:t>
            </a:fld>
            <a:endParaRPr lang="en-GB" altLang="zh-TW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617538"/>
            <a:ext cx="6773862" cy="182562"/>
          </a:xfrm>
        </p:spPr>
        <p:txBody>
          <a:bodyPr/>
          <a:lstStyle/>
          <a:p>
            <a:r>
              <a:rPr lang="en-US" altLang="en-US" sz="3200" dirty="0"/>
              <a:t>Summary: Theory of Computation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7852570" cy="4953000"/>
          </a:xfrm>
        </p:spPr>
        <p:txBody>
          <a:bodyPr/>
          <a:lstStyle/>
          <a:p>
            <a:r>
              <a:rPr lang="en-US" altLang="en-US" sz="2000" dirty="0"/>
              <a:t>Models of the computing process</a:t>
            </a:r>
          </a:p>
          <a:p>
            <a:pPr lvl="1"/>
            <a:r>
              <a:rPr lang="en-US" altLang="en-US" sz="2000" dirty="0"/>
              <a:t>circuits</a:t>
            </a:r>
          </a:p>
          <a:p>
            <a:pPr lvl="1"/>
            <a:r>
              <a:rPr lang="en-US" altLang="en-US" sz="2000" dirty="0"/>
              <a:t>finite state automata</a:t>
            </a:r>
          </a:p>
          <a:p>
            <a:pPr lvl="1"/>
            <a:r>
              <a:rPr lang="en-US" altLang="en-US" sz="2000" dirty="0"/>
              <a:t>pushdown automata</a:t>
            </a:r>
          </a:p>
          <a:p>
            <a:pPr lvl="1"/>
            <a:r>
              <a:rPr lang="en-US" altLang="en-US" sz="2000" dirty="0"/>
              <a:t>Turing machines</a:t>
            </a:r>
          </a:p>
          <a:p>
            <a:pPr lvl="1"/>
            <a:r>
              <a:rPr lang="en-US" altLang="en-US" sz="2000" dirty="0"/>
              <a:t>capabilities and limitations</a:t>
            </a:r>
          </a:p>
          <a:p>
            <a:r>
              <a:rPr lang="en-US" altLang="en-US" sz="2000" dirty="0"/>
              <a:t>Notion of ``effectively computable procedure’’</a:t>
            </a:r>
          </a:p>
          <a:p>
            <a:pPr lvl="1"/>
            <a:r>
              <a:rPr lang="en-US" altLang="en-US" sz="2000" dirty="0"/>
              <a:t>universality of the notion</a:t>
            </a:r>
          </a:p>
          <a:p>
            <a:pPr lvl="1"/>
            <a:r>
              <a:rPr lang="en-US" altLang="en-US" sz="2000" dirty="0"/>
              <a:t>Church’s Thesis</a:t>
            </a:r>
          </a:p>
          <a:p>
            <a:pPr lvl="1"/>
            <a:r>
              <a:rPr lang="en-US" altLang="en-US" sz="2000" dirty="0"/>
              <a:t>what  is algorithmically computable</a:t>
            </a:r>
          </a:p>
          <a:p>
            <a:r>
              <a:rPr lang="en-US" altLang="en-US" sz="2000" dirty="0"/>
              <a:t>Limitations of the algorithmic process</a:t>
            </a:r>
          </a:p>
          <a:p>
            <a:pPr lvl="1"/>
            <a:r>
              <a:rPr lang="en-US" altLang="en-US" sz="2000" dirty="0" err="1"/>
              <a:t>unsolvability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undecidability</a:t>
            </a:r>
            <a:r>
              <a:rPr lang="en-US" altLang="en-US" sz="2000" dirty="0"/>
              <a:t>) &amp; reducibility</a:t>
            </a:r>
          </a:p>
          <a:p>
            <a:r>
              <a:rPr lang="en-US" altLang="en-US" sz="2000" dirty="0"/>
              <a:t>Inherent complexity of computational problems</a:t>
            </a:r>
          </a:p>
          <a:p>
            <a:pPr lvl="1"/>
            <a:r>
              <a:rPr lang="en-US" altLang="en-US" sz="2000" dirty="0"/>
              <a:t>upper and lower bounds: classification by resource use</a:t>
            </a:r>
          </a:p>
          <a:p>
            <a:pPr lvl="1"/>
            <a:r>
              <a:rPr lang="en-US" altLang="en-US" sz="2000" b="1" dirty="0"/>
              <a:t>NP</a:t>
            </a:r>
            <a:r>
              <a:rPr lang="en-US" altLang="en-US" sz="2000" dirty="0"/>
              <a:t>-completeness &amp; reducibility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21172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30F78-582B-4DFD-AC04-D26DE00BB94D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	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Automata theory &amp; a historical perspective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Chomsky hierarchy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Finite automata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Alphabets, strings/words/sentences,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Membership problem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Proofs: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Deductive, induction, contrapositive, contradiction, counterexample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and only if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Read chapter 1 for more examples and exercises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altLang="zh-TW"/>
              <a:t>Lecture 01-</a:t>
            </a:r>
            <a:fld id="{05FB2098-5E08-4F01-9AD4-3239FE6838F8}" type="slidenum">
              <a:rPr lang="en-GB" altLang="zh-TW"/>
              <a:pPr/>
              <a:t>7</a:t>
            </a:fld>
            <a:endParaRPr lang="en-GB" altLang="zh-TW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1" y="194660"/>
            <a:ext cx="7793037" cy="1143000"/>
          </a:xfrm>
        </p:spPr>
        <p:txBody>
          <a:bodyPr/>
          <a:lstStyle/>
          <a:p>
            <a:r>
              <a:rPr lang="da-DK" altLang="en-US" dirty="0"/>
              <a:t>Theory of Computation: </a:t>
            </a:r>
            <a:r>
              <a:rPr lang="da-DK" altLang="en-US" dirty="0" smtClean="0"/>
              <a:t>area</a:t>
            </a:r>
            <a:r>
              <a:rPr lang="da-DK" altLang="en-US" dirty="0"/>
              <a:t>	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2050" y="1524001"/>
            <a:ext cx="7793037" cy="2895600"/>
          </a:xfrm>
        </p:spPr>
        <p:txBody>
          <a:bodyPr/>
          <a:lstStyle/>
          <a:p>
            <a:r>
              <a:rPr lang="da-DK" altLang="en-US" sz="2000" dirty="0"/>
              <a:t>Formal Language Theory</a:t>
            </a:r>
          </a:p>
          <a:p>
            <a:pPr lvl="1"/>
            <a:r>
              <a:rPr lang="da-DK" altLang="en-US" sz="1800" dirty="0"/>
              <a:t>language = set of sentences (strings)</a:t>
            </a:r>
          </a:p>
          <a:p>
            <a:pPr lvl="1"/>
            <a:r>
              <a:rPr lang="da-DK" altLang="en-US" sz="1800" dirty="0"/>
              <a:t>grammar = rules for generating strings</a:t>
            </a:r>
          </a:p>
          <a:p>
            <a:pPr lvl="1"/>
            <a:r>
              <a:rPr lang="da-DK" altLang="en-US" sz="1800" dirty="0"/>
              <a:t>production/deduction systems</a:t>
            </a:r>
          </a:p>
          <a:p>
            <a:pPr lvl="1"/>
            <a:r>
              <a:rPr lang="da-DK" altLang="en-US" sz="1800" dirty="0"/>
              <a:t>capabilities &amp; limitations</a:t>
            </a:r>
          </a:p>
          <a:p>
            <a:pPr lvl="1"/>
            <a:r>
              <a:rPr lang="da-DK" altLang="en-US" sz="1800" dirty="0"/>
              <a:t>application: programming language specification</a:t>
            </a:r>
          </a:p>
          <a:p>
            <a:r>
              <a:rPr lang="da-DK" altLang="en-US" sz="2000" dirty="0"/>
              <a:t>Automata Theory (Abstract Machines)</a:t>
            </a:r>
          </a:p>
          <a:p>
            <a:pPr lvl="1"/>
            <a:r>
              <a:rPr lang="da-DK" altLang="en-US" sz="1800" dirty="0"/>
              <a:t>models for the computing process with various resources</a:t>
            </a:r>
          </a:p>
          <a:p>
            <a:pPr lvl="1"/>
            <a:r>
              <a:rPr lang="da-DK" altLang="en-US" sz="1800" dirty="0"/>
              <a:t>characterize ``computable”</a:t>
            </a:r>
          </a:p>
          <a:p>
            <a:pPr lvl="1"/>
            <a:r>
              <a:rPr lang="da-DK" altLang="en-US" sz="1800" dirty="0"/>
              <a:t>capabilities &amp; limitations</a:t>
            </a:r>
          </a:p>
          <a:p>
            <a:pPr lvl="1"/>
            <a:r>
              <a:rPr lang="da-DK" altLang="en-US" sz="1800" dirty="0"/>
              <a:t>application: parsing algorithms</a:t>
            </a:r>
          </a:p>
          <a:p>
            <a:r>
              <a:rPr lang="da-DK" altLang="en-US" sz="2000" dirty="0"/>
              <a:t>Complexity Theory</a:t>
            </a:r>
          </a:p>
          <a:p>
            <a:pPr lvl="1"/>
            <a:r>
              <a:rPr lang="da-DK" altLang="en-US" sz="1800" dirty="0"/>
              <a:t>inherent difficulty of problems (upper and lower bounds)</a:t>
            </a:r>
          </a:p>
          <a:p>
            <a:pPr lvl="1"/>
            <a:r>
              <a:rPr lang="da-DK" altLang="en-US" sz="1800" dirty="0"/>
              <a:t>time/space resources</a:t>
            </a:r>
          </a:p>
          <a:p>
            <a:pPr lvl="1"/>
            <a:r>
              <a:rPr lang="da-DK" altLang="en-US" sz="1800" dirty="0"/>
              <a:t>intractable or unsolvable problems</a:t>
            </a:r>
          </a:p>
          <a:p>
            <a:pPr lvl="1"/>
            <a:r>
              <a:rPr lang="da-DK" altLang="en-US" sz="1800" dirty="0"/>
              <a:t>application: algorithm design</a:t>
            </a:r>
          </a:p>
          <a:p>
            <a:pPr lvl="1"/>
            <a:endParaRPr lang="da-DK" altLang="en-US" sz="1800" dirty="0">
              <a:latin typeface="Symbol" panose="05050102010706020507" pitchFamily="18" charset="2"/>
            </a:endParaRPr>
          </a:p>
        </p:txBody>
      </p:sp>
      <p:sp>
        <p:nvSpPr>
          <p:cNvPr id="256004" name="AutoShape 4"/>
          <p:cNvSpPr>
            <a:spLocks noChangeArrowheads="1"/>
          </p:cNvSpPr>
          <p:nvPr/>
        </p:nvSpPr>
        <p:spPr bwMode="auto">
          <a:xfrm>
            <a:off x="3200400" y="5867400"/>
            <a:ext cx="914400" cy="800100"/>
          </a:xfrm>
          <a:prstGeom prst="flowChartPunchedCard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endParaRPr lang="en-US" altLang="en-US" sz="1400" i="1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706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830262"/>
          </a:xfrm>
        </p:spPr>
        <p:txBody>
          <a:bodyPr/>
          <a:lstStyle/>
          <a:p>
            <a:r>
              <a:rPr lang="da-DK" altLang="en-US" dirty="0"/>
              <a:t>Major Themes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447800"/>
            <a:ext cx="7772400" cy="4684713"/>
          </a:xfrm>
        </p:spPr>
        <p:txBody>
          <a:bodyPr/>
          <a:lstStyle/>
          <a:p>
            <a:r>
              <a:rPr lang="da-DK" altLang="en-US" sz="2200" dirty="0"/>
              <a:t>Study models for</a:t>
            </a:r>
          </a:p>
          <a:p>
            <a:pPr lvl="1"/>
            <a:r>
              <a:rPr lang="da-DK" altLang="en-US" sz="2200" dirty="0"/>
              <a:t>problems</a:t>
            </a:r>
          </a:p>
          <a:p>
            <a:pPr lvl="1"/>
            <a:r>
              <a:rPr lang="da-DK" altLang="en-US" sz="2200" dirty="0"/>
              <a:t>machines</a:t>
            </a:r>
          </a:p>
          <a:p>
            <a:pPr lvl="1"/>
            <a:r>
              <a:rPr lang="da-DK" altLang="en-US" sz="2200" dirty="0"/>
              <a:t>languages</a:t>
            </a:r>
          </a:p>
          <a:p>
            <a:r>
              <a:rPr lang="da-DK" altLang="en-US" sz="2200" dirty="0"/>
              <a:t>Classify</a:t>
            </a:r>
          </a:p>
          <a:p>
            <a:pPr lvl="1"/>
            <a:r>
              <a:rPr lang="da-DK" altLang="en-US" sz="2200" dirty="0"/>
              <a:t>machines by their use of memory</a:t>
            </a:r>
          </a:p>
          <a:p>
            <a:pPr lvl="1"/>
            <a:r>
              <a:rPr lang="da-DK" altLang="en-US" sz="2200" dirty="0"/>
              <a:t>grammars and languages by type</a:t>
            </a:r>
          </a:p>
          <a:p>
            <a:pPr lvl="1"/>
            <a:r>
              <a:rPr lang="da-DK" altLang="en-US" sz="2200" dirty="0"/>
              <a:t>languages by class hierarchies</a:t>
            </a:r>
          </a:p>
          <a:p>
            <a:pPr lvl="1"/>
            <a:r>
              <a:rPr lang="da-DK" altLang="en-US" sz="2200" dirty="0"/>
              <a:t>problems by their use of resources (time, space, …)</a:t>
            </a:r>
          </a:p>
          <a:p>
            <a:r>
              <a:rPr lang="da-DK" altLang="en-US" sz="2200" dirty="0"/>
              <a:t>Develop relationships between models</a:t>
            </a:r>
          </a:p>
          <a:p>
            <a:pPr lvl="1"/>
            <a:r>
              <a:rPr lang="da-DK" altLang="en-US" sz="2200" i="1" dirty="0"/>
              <a:t>reduce </a:t>
            </a:r>
            <a:r>
              <a:rPr lang="da-DK" altLang="en-US" sz="2200" dirty="0"/>
              <a:t>solution of one problem to solution of another</a:t>
            </a:r>
          </a:p>
          <a:p>
            <a:pPr lvl="1"/>
            <a:r>
              <a:rPr lang="da-DK" altLang="en-US" sz="2200" i="1" dirty="0"/>
              <a:t>simulate </a:t>
            </a:r>
            <a:r>
              <a:rPr lang="da-DK" altLang="en-US" sz="2200" dirty="0"/>
              <a:t>one machine by another</a:t>
            </a:r>
          </a:p>
          <a:p>
            <a:pPr lvl="1"/>
            <a:r>
              <a:rPr lang="da-DK" altLang="en-US" sz="2200" i="1" dirty="0"/>
              <a:t>characterize </a:t>
            </a:r>
            <a:r>
              <a:rPr lang="da-DK" altLang="en-US" sz="2200" dirty="0"/>
              <a:t>grammar type by machine recognizer</a:t>
            </a:r>
          </a:p>
        </p:txBody>
      </p:sp>
    </p:spTree>
    <p:extLst>
      <p:ext uri="{BB962C8B-B14F-4D97-AF65-F5344CB8AC3E}">
        <p14:creationId xmlns:p14="http://schemas.microsoft.com/office/powerpoint/2010/main" val="290223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Describing Problems</a:t>
            </a:r>
          </a:p>
        </p:txBody>
      </p:sp>
      <p:sp>
        <p:nvSpPr>
          <p:cNvPr id="258051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en-US" sz="2000"/>
              <a:t>Problems described by </a:t>
            </a:r>
            <a:r>
              <a:rPr lang="da-DK" altLang="en-US" sz="2000" b="1"/>
              <a:t>functions</a:t>
            </a:r>
            <a:endParaRPr lang="da-DK" altLang="en-US" sz="2000"/>
          </a:p>
          <a:p>
            <a:pPr lvl="1"/>
            <a:r>
              <a:rPr lang="da-DK" altLang="en-US" sz="1800"/>
              <a:t>functions assign ouputs to inputs</a:t>
            </a:r>
          </a:p>
          <a:p>
            <a:pPr lvl="1"/>
            <a:r>
              <a:rPr lang="da-DK" altLang="en-US" sz="1800"/>
              <a:t>described by tables, formulae, circuits, math logic, algorithms</a:t>
            </a:r>
          </a:p>
          <a:p>
            <a:pPr>
              <a:buFontTx/>
              <a:buNone/>
            </a:pPr>
            <a:r>
              <a:rPr lang="da-DK" altLang="en-US" sz="2000"/>
              <a:t>Example: TRAVELLING SALESPERSON  Problem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da-DK" altLang="en-US" sz="1800" b="1"/>
              <a:t>Input:</a:t>
            </a:r>
            <a:r>
              <a:rPr lang="da-DK" altLang="en-US" sz="1800"/>
              <a:t> </a:t>
            </a:r>
            <a:r>
              <a:rPr lang="da-DK" altLang="en-US" sz="1800" i="1"/>
              <a:t>n(n-1)/2 </a:t>
            </a:r>
            <a:r>
              <a:rPr lang="da-DK" altLang="en-US" sz="1800"/>
              <a:t>distances between </a:t>
            </a:r>
            <a:r>
              <a:rPr lang="da-DK" altLang="en-US" sz="1800" i="1"/>
              <a:t>n cities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da-DK" altLang="en-US" sz="1800" b="1"/>
              <a:t>Output:</a:t>
            </a:r>
            <a:r>
              <a:rPr lang="da-DK" altLang="en-US" sz="1800"/>
              <a:t> order to visit cities that gives </a:t>
            </a:r>
            <a:r>
              <a:rPr lang="da-DK" altLang="en-US" sz="1800" i="1"/>
              <a:t>shortest tour </a:t>
            </a:r>
            <a:r>
              <a:rPr lang="da-DK" altLang="en-US" sz="1800"/>
              <a:t>(or length of tour)</a:t>
            </a:r>
          </a:p>
          <a:p>
            <a:r>
              <a:rPr lang="da-DK" altLang="en-US" sz="2000"/>
              <a:t>Problems described by </a:t>
            </a:r>
            <a:r>
              <a:rPr lang="da-DK" altLang="en-US" sz="2000" b="1"/>
              <a:t>languages</a:t>
            </a:r>
            <a:endParaRPr lang="da-DK" altLang="en-US" sz="2000"/>
          </a:p>
          <a:p>
            <a:pPr lvl="1"/>
            <a:r>
              <a:rPr lang="da-DK" altLang="en-US" sz="1800"/>
              <a:t>``yes/no’’ problems or </a:t>
            </a:r>
            <a:r>
              <a:rPr lang="da-DK" altLang="en-US" sz="1800" i="1"/>
              <a:t>decision problems</a:t>
            </a:r>
          </a:p>
          <a:p>
            <a:pPr lvl="1"/>
            <a:r>
              <a:rPr lang="da-DK" altLang="en-US" sz="1800"/>
              <a:t>a language represents a </a:t>
            </a:r>
            <a:r>
              <a:rPr lang="da-DK" altLang="en-US" sz="1800" i="1"/>
              <a:t>problem or question</a:t>
            </a:r>
          </a:p>
          <a:p>
            <a:pPr lvl="1"/>
            <a:r>
              <a:rPr lang="da-DK" altLang="en-US" sz="1800"/>
              <a:t> input strings </a:t>
            </a:r>
            <a:r>
              <a:rPr lang="da-DK" altLang="en-US" sz="1800" i="1"/>
              <a:t>in </a:t>
            </a:r>
            <a:r>
              <a:rPr lang="da-DK" altLang="en-US" sz="1800"/>
              <a:t>the language: answer is ``yes’’; </a:t>
            </a:r>
            <a:r>
              <a:rPr lang="da-DK" altLang="en-US" sz="1800" i="1"/>
              <a:t>else ``no”</a:t>
            </a:r>
          </a:p>
          <a:p>
            <a:pPr>
              <a:buFontTx/>
              <a:buNone/>
            </a:pPr>
            <a:r>
              <a:rPr lang="da-DK" altLang="en-US" sz="2000"/>
              <a:t>Example: HALTING Problem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da-DK" altLang="en-US" sz="1800" b="1"/>
              <a:t>Input:</a:t>
            </a:r>
            <a:r>
              <a:rPr lang="da-DK" altLang="en-US" sz="1800"/>
              <a:t> a string </a:t>
            </a:r>
            <a:r>
              <a:rPr lang="da-DK" altLang="en-US" sz="1800" i="1">
                <a:latin typeface="Times New Roman" panose="02020603050405020304" pitchFamily="18" charset="0"/>
              </a:rPr>
              <a:t>w</a:t>
            </a:r>
            <a:r>
              <a:rPr lang="da-DK" altLang="en-US" sz="1800"/>
              <a:t> and a Turing Machine </a:t>
            </a:r>
            <a:r>
              <a:rPr lang="da-DK" altLang="en-US" sz="1800" i="1">
                <a:latin typeface="Times New Roman" panose="02020603050405020304" pitchFamily="18" charset="0"/>
              </a:rPr>
              <a:t>M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da-DK" altLang="en-US" sz="1800" b="1"/>
              <a:t>Output:</a:t>
            </a:r>
            <a:r>
              <a:rPr lang="da-DK" altLang="en-US" sz="1800"/>
              <a:t> ``yes” if                  </a:t>
            </a:r>
            <a:r>
              <a:rPr lang="da-DK" altLang="en-US" sz="1800">
                <a:sym typeface="Symbol" panose="05050102010706020507" pitchFamily="18" charset="2"/>
              </a:rPr>
              <a:t>   ;``no”  otherwise</a:t>
            </a:r>
          </a:p>
          <a:p>
            <a:pPr lvl="2"/>
            <a:r>
              <a:rPr lang="da-DK" altLang="en-US" sz="1600">
                <a:sym typeface="Symbol" panose="05050102010706020507" pitchFamily="18" charset="2"/>
              </a:rPr>
              <a:t>equivalent to asking if string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da-DK" altLang="en-US" sz="1600"/>
              <a:t>where</a:t>
            </a:r>
          </a:p>
        </p:txBody>
      </p:sp>
      <p:graphicFrame>
        <p:nvGraphicFramePr>
          <p:cNvPr id="258058" name="Object 10"/>
          <p:cNvGraphicFramePr>
            <a:graphicFrameLocks noChangeAspect="1"/>
          </p:cNvGraphicFramePr>
          <p:nvPr/>
        </p:nvGraphicFramePr>
        <p:xfrm>
          <a:off x="2590800" y="5029200"/>
          <a:ext cx="1219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3" imgW="660240" imgH="203040" progId="Equation.3">
                  <p:embed/>
                </p:oleObj>
              </mc:Choice>
              <mc:Fallback>
                <p:oleObj name="Equation" r:id="rId3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029200"/>
                        <a:ext cx="1219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9" name="Object 11"/>
          <p:cNvGraphicFramePr>
            <a:graphicFrameLocks noChangeAspect="1"/>
          </p:cNvGraphicFramePr>
          <p:nvPr/>
        </p:nvGraphicFramePr>
        <p:xfrm>
          <a:off x="4349750" y="5326063"/>
          <a:ext cx="132556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5" imgW="685800" imgH="228600" progId="Equation.DSMT4">
                  <p:embed/>
                </p:oleObj>
              </mc:Choice>
              <mc:Fallback>
                <p:oleObj name="Equation" r:id="rId5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5326063"/>
                        <a:ext cx="1325563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1" name="Object 13"/>
          <p:cNvGraphicFramePr>
            <a:graphicFrameLocks noChangeAspect="1"/>
          </p:cNvGraphicFramePr>
          <p:nvPr/>
        </p:nvGraphicFramePr>
        <p:xfrm>
          <a:off x="1550988" y="5657850"/>
          <a:ext cx="49815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7" imgW="3111480" imgH="228600" progId="Equation.DSMT4">
                  <p:embed/>
                </p:oleObj>
              </mc:Choice>
              <mc:Fallback>
                <p:oleObj name="Equation" r:id="rId7" imgW="3111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5657850"/>
                        <a:ext cx="49815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128269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4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5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ro">
  <a:themeElements>
    <a:clrScheme name="intr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ntro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6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7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8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9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10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11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12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13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14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tro">
  <a:themeElements>
    <a:clrScheme name="intr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ntro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intro">
  <a:themeElements>
    <a:clrScheme name="intr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ntro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intro">
  <a:themeElements>
    <a:clrScheme name="intr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ntro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intro">
  <a:themeElements>
    <a:clrScheme name="intr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ntro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intro">
  <a:themeElements>
    <a:clrScheme name="intr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ntro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928</TotalTime>
  <Words>2864</Words>
  <Application>Microsoft Office PowerPoint</Application>
  <PresentationFormat>On-screen Show (4:3)</PresentationFormat>
  <Paragraphs>675</Paragraphs>
  <Slides>61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29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107" baseType="lpstr">
      <vt:lpstr>ＭＳ Ｐゴシック</vt:lpstr>
      <vt:lpstr>Arial</vt:lpstr>
      <vt:lpstr>Comic Sans MS</vt:lpstr>
      <vt:lpstr>Helvetica</vt:lpstr>
      <vt:lpstr>Lato</vt:lpstr>
      <vt:lpstr>Lucida Grande</vt:lpstr>
      <vt:lpstr>Marlett</vt:lpstr>
      <vt:lpstr>Monotype Sorts</vt:lpstr>
      <vt:lpstr>新細明體</vt:lpstr>
      <vt:lpstr>Raleway</vt:lpstr>
      <vt:lpstr>Symbol</vt:lpstr>
      <vt:lpstr>Tahoma</vt:lpstr>
      <vt:lpstr>Times New Roman</vt:lpstr>
      <vt:lpstr>Wingdings</vt:lpstr>
      <vt:lpstr>ZapfDingbats</vt:lpstr>
      <vt:lpstr>Blends</vt:lpstr>
      <vt:lpstr>intro</vt:lpstr>
      <vt:lpstr>1_intro</vt:lpstr>
      <vt:lpstr>2_intro</vt:lpstr>
      <vt:lpstr>3_intro</vt:lpstr>
      <vt:lpstr>4_intro</vt:lpstr>
      <vt:lpstr>5_intro</vt:lpstr>
      <vt:lpstr>Default Design</vt:lpstr>
      <vt:lpstr>1_Default Design</vt:lpstr>
      <vt:lpstr>2_Default Design</vt:lpstr>
      <vt:lpstr>3_Default Design</vt:lpstr>
      <vt:lpstr>4_Default Design</vt:lpstr>
      <vt:lpstr>5_Default Design</vt:lpstr>
      <vt:lpstr>class</vt:lpstr>
      <vt:lpstr>1_class</vt:lpstr>
      <vt:lpstr>2_class</vt:lpstr>
      <vt:lpstr>3_class</vt:lpstr>
      <vt:lpstr>4_class</vt:lpstr>
      <vt:lpstr>5_class</vt:lpstr>
      <vt:lpstr>6_class</vt:lpstr>
      <vt:lpstr>7_class</vt:lpstr>
      <vt:lpstr>Antonio template</vt:lpstr>
      <vt:lpstr>8_class</vt:lpstr>
      <vt:lpstr>9_class</vt:lpstr>
      <vt:lpstr>10_class</vt:lpstr>
      <vt:lpstr>11_class</vt:lpstr>
      <vt:lpstr>12_class</vt:lpstr>
      <vt:lpstr>13_class</vt:lpstr>
      <vt:lpstr>14_class</vt:lpstr>
      <vt:lpstr>Microsoft Equation 3.0</vt:lpstr>
      <vt:lpstr>MathType 5.0 Equation</vt:lpstr>
      <vt:lpstr>Theory of Computation  </vt:lpstr>
      <vt:lpstr>Hello!</vt:lpstr>
      <vt:lpstr>Reference Books</vt:lpstr>
      <vt:lpstr>Theory of Computation</vt:lpstr>
      <vt:lpstr>Course Outline</vt:lpstr>
      <vt:lpstr> Assessment methods :</vt:lpstr>
      <vt:lpstr>Theory of Computation: area </vt:lpstr>
      <vt:lpstr>Major Themes</vt:lpstr>
      <vt:lpstr>Describing Problems</vt:lpstr>
      <vt:lpstr>Types of Machines</vt:lpstr>
      <vt:lpstr> Types of Machines (cont.)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Automata Theory?</vt:lpstr>
      <vt:lpstr>Alan Turing (1912-1954)</vt:lpstr>
      <vt:lpstr>Theory of Computation: A Historical Perspective</vt:lpstr>
      <vt:lpstr>Languages &amp; Grammars</vt:lpstr>
      <vt:lpstr>The Chomsky Hierachy</vt:lpstr>
      <vt:lpstr>The Central Concepts of Automata Theory</vt:lpstr>
      <vt:lpstr>Alphabet</vt:lpstr>
      <vt:lpstr>Strings</vt:lpstr>
      <vt:lpstr>Powers of an alphabet </vt:lpstr>
      <vt:lpstr>Languages</vt:lpstr>
      <vt:lpstr>The Membership Problem</vt:lpstr>
      <vt:lpstr>Finite Automata</vt:lpstr>
      <vt:lpstr>Finite Automata : Examples</vt:lpstr>
      <vt:lpstr>Structural expressions</vt:lpstr>
      <vt:lpstr>Formal Proofs</vt:lpstr>
      <vt:lpstr>Obtaining Results</vt:lpstr>
      <vt:lpstr>Class of all languages</vt:lpstr>
      <vt:lpstr>Deductive Proofs</vt:lpstr>
      <vt:lpstr>Example: Deductive proof </vt:lpstr>
      <vt:lpstr>On Theorems, Lemmas and Corollaries</vt:lpstr>
      <vt:lpstr>Quantifiers</vt:lpstr>
      <vt:lpstr>Proving techniques</vt:lpstr>
      <vt:lpstr>Proving techniques…</vt:lpstr>
      <vt:lpstr>Different ways of saying the same thing </vt:lpstr>
      <vt:lpstr>“If-and-Only-If” statements</vt:lpstr>
      <vt:lpstr>Why Study Automata Theory and Formal Languages?</vt:lpstr>
      <vt:lpstr>Why Finite Automata and Regular Expressions?</vt:lpstr>
      <vt:lpstr>Why Context-Free Grammars?</vt:lpstr>
      <vt:lpstr>Why Turing Machines?</vt:lpstr>
      <vt:lpstr>Other Good Stuff</vt:lpstr>
      <vt:lpstr>Summary: Theory of Computation</vt:lpstr>
      <vt:lpstr>Summary </vt:lpstr>
    </vt:vector>
  </TitlesOfParts>
  <Company>Office 2004 ananth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MJ</cp:lastModifiedBy>
  <cp:revision>218</cp:revision>
  <cp:lastPrinted>2007-08-15T03:01:31Z</cp:lastPrinted>
  <dcterms:created xsi:type="dcterms:W3CDTF">2007-08-14T22:08:29Z</dcterms:created>
  <dcterms:modified xsi:type="dcterms:W3CDTF">2017-03-09T05:18:56Z</dcterms:modified>
</cp:coreProperties>
</file>