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62" r:id="rId2"/>
    <p:sldId id="271" r:id="rId3"/>
    <p:sldId id="274" r:id="rId4"/>
    <p:sldId id="277" r:id="rId5"/>
    <p:sldId id="275" r:id="rId6"/>
    <p:sldId id="256" r:id="rId7"/>
    <p:sldId id="276" r:id="rId8"/>
    <p:sldId id="27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81E4BE-AA4D-4C33-809B-B3105DD92BA5}" v="1" dt="2020-07-25T06:06:20.9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3" autoAdjust="0"/>
    <p:restoredTop sz="94660"/>
  </p:normalViewPr>
  <p:slideViewPr>
    <p:cSldViewPr snapToGrid="0">
      <p:cViewPr varScale="1">
        <p:scale>
          <a:sx n="89" d="100"/>
          <a:sy n="89" d="100"/>
        </p:scale>
        <p:origin x="68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hmed Muntasir Hossain" userId="256dcaa3-c318-45c7-891d-75ee5ae60a08" providerId="ADAL" clId="{EC81E4BE-AA4D-4C33-809B-B3105DD92BA5}"/>
    <pc:docChg chg="modSld">
      <pc:chgData name="Ahmed Muntasir Hossain" userId="256dcaa3-c318-45c7-891d-75ee5ae60a08" providerId="ADAL" clId="{EC81E4BE-AA4D-4C33-809B-B3105DD92BA5}" dt="2020-07-25T06:06:20.974" v="8" actId="571"/>
      <pc:docMkLst>
        <pc:docMk/>
      </pc:docMkLst>
      <pc:sldChg chg="addSp modSp mod">
        <pc:chgData name="Ahmed Muntasir Hossain" userId="256dcaa3-c318-45c7-891d-75ee5ae60a08" providerId="ADAL" clId="{EC81E4BE-AA4D-4C33-809B-B3105DD92BA5}" dt="2020-07-25T06:06:20.974" v="8" actId="571"/>
        <pc:sldMkLst>
          <pc:docMk/>
          <pc:sldMk cId="2191394130" sldId="275"/>
        </pc:sldMkLst>
        <pc:spChg chg="add mod">
          <ac:chgData name="Ahmed Muntasir Hossain" userId="256dcaa3-c318-45c7-891d-75ee5ae60a08" providerId="ADAL" clId="{EC81E4BE-AA4D-4C33-809B-B3105DD92BA5}" dt="2020-07-25T06:06:20.974" v="8" actId="571"/>
          <ac:spMkLst>
            <pc:docMk/>
            <pc:sldMk cId="2191394130" sldId="275"/>
            <ac:spMk id="22" creationId="{897E939A-8B3C-4523-824A-3A22B5541E84}"/>
          </ac:spMkLst>
        </pc:spChg>
        <pc:spChg chg="add mod">
          <ac:chgData name="Ahmed Muntasir Hossain" userId="256dcaa3-c318-45c7-891d-75ee5ae60a08" providerId="ADAL" clId="{EC81E4BE-AA4D-4C33-809B-B3105DD92BA5}" dt="2020-07-25T06:06:20.974" v="8" actId="571"/>
          <ac:spMkLst>
            <pc:docMk/>
            <pc:sldMk cId="2191394130" sldId="275"/>
            <ac:spMk id="24" creationId="{EFB3A671-781B-4105-8C86-8C02DCB50F55}"/>
          </ac:spMkLst>
        </pc:spChg>
        <pc:spChg chg="mod">
          <ac:chgData name="Ahmed Muntasir Hossain" userId="256dcaa3-c318-45c7-891d-75ee5ae60a08" providerId="ADAL" clId="{EC81E4BE-AA4D-4C33-809B-B3105DD92BA5}" dt="2020-07-25T06:06:19.380" v="7" actId="20577"/>
          <ac:spMkLst>
            <pc:docMk/>
            <pc:sldMk cId="2191394130" sldId="275"/>
            <ac:spMk id="33" creationId="{153DF032-8890-4C20-8C3F-112E615671C6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F4947D-FF74-4FB3-ADA9-E98D9FD7713F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AABFBF-43F2-4642-84B8-3C2FF5E74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328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F43791-F3EA-4034-B971-F4070DEADB1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354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75590-A648-4456-8485-24B1EE1A5A78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AF8DD-6E4E-4890-AFE3-5A92FC5D6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494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75590-A648-4456-8485-24B1EE1A5A78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AF8DD-6E4E-4890-AFE3-5A92FC5D6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064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75590-A648-4456-8485-24B1EE1A5A78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AF8DD-6E4E-4890-AFE3-5A92FC5D6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665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75590-A648-4456-8485-24B1EE1A5A78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AF8DD-6E4E-4890-AFE3-5A92FC5D6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738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75590-A648-4456-8485-24B1EE1A5A78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AF8DD-6E4E-4890-AFE3-5A92FC5D6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444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75590-A648-4456-8485-24B1EE1A5A78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AF8DD-6E4E-4890-AFE3-5A92FC5D6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406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75590-A648-4456-8485-24B1EE1A5A78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AF8DD-6E4E-4890-AFE3-5A92FC5D6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897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75590-A648-4456-8485-24B1EE1A5A78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AF8DD-6E4E-4890-AFE3-5A92FC5D6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263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75590-A648-4456-8485-24B1EE1A5A78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AF8DD-6E4E-4890-AFE3-5A92FC5D6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499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75590-A648-4456-8485-24B1EE1A5A78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AF8DD-6E4E-4890-AFE3-5A92FC5D6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077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75590-A648-4456-8485-24B1EE1A5A78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AF8DD-6E4E-4890-AFE3-5A92FC5D6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240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075590-A648-4456-8485-24B1EE1A5A78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4AF8DD-6E4E-4890-AFE3-5A92FC5D6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935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who.int/gho/mortality_burden_disease/causes_death/top_10/en/" TargetMode="External"/><Relationship Id="rId4" Type="http://schemas.openxmlformats.org/officeDocument/2006/relationships/hyperlink" Target="https://en.wikipedia.org/wiki/Coronary_artery_disease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DDF95-2D63-5141-80AB-441389C607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94" y="2794016"/>
            <a:ext cx="11131212" cy="1908402"/>
          </a:xfrm>
        </p:spPr>
        <p:txBody>
          <a:bodyPr anchor="t">
            <a:noAutofit/>
          </a:bodyPr>
          <a:lstStyle/>
          <a:p>
            <a:r>
              <a:rPr lang="en-US" sz="4400" b="1" dirty="0">
                <a:latin typeface="Arial"/>
                <a:ea typeface="+mj-ea"/>
                <a:cs typeface="Times New Roman"/>
              </a:rPr>
              <a:t>Research and Development of a Machine Learning Algorithm to Detect Coronary Heart Disease</a:t>
            </a:r>
            <a:br>
              <a:rPr lang="en-US" sz="4400" b="1" dirty="0">
                <a:latin typeface="Arial"/>
                <a:ea typeface="+mj-ea"/>
                <a:cs typeface="Times New Roman"/>
              </a:rPr>
            </a:br>
            <a:br>
              <a:rPr lang="en-US" sz="4400" b="1" dirty="0">
                <a:latin typeface="Arial"/>
                <a:ea typeface="+mj-ea"/>
                <a:cs typeface="Times New Roman"/>
              </a:rPr>
            </a:b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23CC21-09F0-AA48-BF20-B6B3C674C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7946" y="5472111"/>
            <a:ext cx="7736108" cy="860745"/>
          </a:xfrm>
        </p:spPr>
        <p:txBody>
          <a:bodyPr vert="horz" lIns="91440" tIns="45720" rIns="91440" bIns="45720" rtlCol="0" anchor="b">
            <a:normAutofit fontScale="77500" lnSpcReduction="20000"/>
          </a:bodyPr>
          <a:lstStyle/>
          <a:p>
            <a:r>
              <a:rPr lang="en-US" sz="4100" dirty="0">
                <a:latin typeface="Arial"/>
                <a:ea typeface="+mj-ea"/>
                <a:cs typeface="Times New Roman"/>
              </a:rPr>
              <a:t>Ahmed Muntasir Hossain</a:t>
            </a:r>
          </a:p>
          <a:p>
            <a:r>
              <a:rPr lang="en-US" sz="3400" dirty="0">
                <a:latin typeface="Arial"/>
                <a:ea typeface="+mj-ea"/>
                <a:cs typeface="Times New Roman"/>
              </a:rPr>
              <a:t>Faculty Advisor: Dr. Stephanie Gillespie</a:t>
            </a:r>
          </a:p>
        </p:txBody>
      </p:sp>
      <p:pic>
        <p:nvPicPr>
          <p:cNvPr id="4098" name="Picture 2" descr="University of New Haven Announces Grant From the Robert F ...">
            <a:extLst>
              <a:ext uri="{FF2B5EF4-FFF2-40B4-BE49-F238E27FC236}">
                <a16:creationId xmlns:a16="http://schemas.microsoft.com/office/drawing/2014/main" id="{5A6A1260-317B-4DD5-AD38-59359D6E5A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30" t="2883" r="21451" b="1979"/>
          <a:stretch/>
        </p:blipFill>
        <p:spPr bwMode="auto">
          <a:xfrm>
            <a:off x="5081931" y="252257"/>
            <a:ext cx="2028138" cy="1772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4548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26057-7821-4A48-BD96-1103FD90F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0530"/>
            <a:ext cx="10515600" cy="735277"/>
          </a:xfrm>
        </p:spPr>
        <p:txBody>
          <a:bodyPr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Significance of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996ED-4571-40B4-9024-D75703DF8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7498"/>
            <a:ext cx="6548438" cy="20529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Coronary Heart Disease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Inadequate supply of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blood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oxygen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to the heart due to the buildup of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plaque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coronary arteries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6146" name="Picture 2" descr="Coronary artery disease - Wikipedia">
            <a:extLst>
              <a:ext uri="{FF2B5EF4-FFF2-40B4-BE49-F238E27FC236}">
                <a16:creationId xmlns:a16="http://schemas.microsoft.com/office/drawing/2014/main" id="{C8EF95E6-52C9-45AF-9901-92C9B330E7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0395" y="2755587"/>
            <a:ext cx="4933908" cy="3469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F804B6A-0662-4BB6-91CE-2FD053372B4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306" b="13259"/>
          <a:stretch/>
        </p:blipFill>
        <p:spPr>
          <a:xfrm>
            <a:off x="7281863" y="934372"/>
            <a:ext cx="3757612" cy="553745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8D8D9F78-1736-4D9F-9760-B78711345879}"/>
              </a:ext>
            </a:extLst>
          </p:cNvPr>
          <p:cNvSpPr/>
          <p:nvPr/>
        </p:nvSpPr>
        <p:spPr>
          <a:xfrm>
            <a:off x="7793832" y="1235864"/>
            <a:ext cx="1307306" cy="39290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1FA636-B04D-4C3F-85D1-4DF620A062C3}"/>
              </a:ext>
            </a:extLst>
          </p:cNvPr>
          <p:cNvSpPr txBox="1"/>
          <p:nvPr/>
        </p:nvSpPr>
        <p:spPr>
          <a:xfrm>
            <a:off x="1509083" y="6366947"/>
            <a:ext cx="44165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Source 1: Fatty Deposits in Coronary Arteries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5CD502-485F-4118-A918-0CCBBBAF250B}"/>
              </a:ext>
            </a:extLst>
          </p:cNvPr>
          <p:cNvSpPr txBox="1"/>
          <p:nvPr/>
        </p:nvSpPr>
        <p:spPr>
          <a:xfrm>
            <a:off x="6300024" y="6519446"/>
            <a:ext cx="572129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Source 2: Top 10 Causes of Death Across the World in 2016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0436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26057-7821-4A48-BD96-1103FD90F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0556"/>
            <a:ext cx="10515600" cy="778138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Purpose of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996ED-4571-40B4-9024-D75703DF8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7669"/>
            <a:ext cx="10515600" cy="4175919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Develop 3 essential machine learning algorithms that would predict CHD with reliable accuracy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Determine the optimal number of attributes required to produce a comprehensive diagnosis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Determine the order of the most significant medical attributes and their impact on predicting heart disease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8894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9FE48200-6C58-4BC2-9A2F-B6DA59D1B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344" y="242879"/>
            <a:ext cx="4723212" cy="1000134"/>
          </a:xfrm>
        </p:spPr>
        <p:txBody>
          <a:bodyPr>
            <a:normAutofit fontScale="90000"/>
          </a:bodyPr>
          <a:lstStyle/>
          <a:p>
            <a:br>
              <a:rPr lang="en-US" sz="4400" b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r>
              <a:rPr lang="en-US" sz="4400" b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Optimal Number of Attributes</a:t>
            </a:r>
            <a:br>
              <a:rPr lang="en-US" sz="4400" b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endParaRPr lang="en-US" dirty="0"/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DDC8F054-D859-468F-88AA-4CAB9DD38F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5260227"/>
              </p:ext>
            </p:extLst>
          </p:nvPr>
        </p:nvGraphicFramePr>
        <p:xfrm>
          <a:off x="6443661" y="106680"/>
          <a:ext cx="5631498" cy="6644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3168">
                  <a:extLst>
                    <a:ext uri="{9D8B030D-6E8A-4147-A177-3AD203B41FA5}">
                      <a16:colId xmlns:a16="http://schemas.microsoft.com/office/drawing/2014/main" val="1907599453"/>
                    </a:ext>
                  </a:extLst>
                </a:gridCol>
                <a:gridCol w="4418330">
                  <a:extLst>
                    <a:ext uri="{9D8B030D-6E8A-4147-A177-3AD203B41FA5}">
                      <a16:colId xmlns:a16="http://schemas.microsoft.com/office/drawing/2014/main" val="8149975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Number</a:t>
                      </a:r>
                      <a:endParaRPr lang="en-US" sz="20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Attributes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61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u="none" strike="noStrike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Thalassemia</a:t>
                      </a:r>
                      <a:endParaRPr lang="en-US" sz="2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0500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7831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Number of Major Vessels </a:t>
                      </a:r>
                    </a:p>
                    <a:p>
                      <a:pPr algn="l"/>
                      <a:r>
                        <a:rPr lang="en-US" sz="2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colored by Fluoroscopy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691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Chest Pain Type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5773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Exercise Induced Angina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5368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Resting Electrocardiographic Results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1379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Family History of CHD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2625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 Depression induced by Exercise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7971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Maximum Heart Rate Achieved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912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Slope of Peak Exercise ST Segment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0492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Resting Blood Pressure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8674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Smoker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685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Duration of Exercise Test in Minutes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6679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METS Achieved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6788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Peak Exercise Blood Pressure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7749168"/>
                  </a:ext>
                </a:extLst>
              </a:tr>
            </a:tbl>
          </a:graphicData>
        </a:graphic>
      </p:graphicFrame>
      <p:sp>
        <p:nvSpPr>
          <p:cNvPr id="15" name="Left Brace 14">
            <a:extLst>
              <a:ext uri="{FF2B5EF4-FFF2-40B4-BE49-F238E27FC236}">
                <a16:creationId xmlns:a16="http://schemas.microsoft.com/office/drawing/2014/main" id="{E39079E2-4494-4D66-82A8-C4CB6F29D60B}"/>
              </a:ext>
            </a:extLst>
          </p:cNvPr>
          <p:cNvSpPr/>
          <p:nvPr/>
        </p:nvSpPr>
        <p:spPr>
          <a:xfrm>
            <a:off x="5801363" y="708433"/>
            <a:ext cx="678657" cy="3869523"/>
          </a:xfrm>
          <a:prstGeom prst="leftBrace">
            <a:avLst>
              <a:gd name="adj1" fmla="val 8333"/>
              <a:gd name="adj2" fmla="val 48523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eft Brace 18">
            <a:extLst>
              <a:ext uri="{FF2B5EF4-FFF2-40B4-BE49-F238E27FC236}">
                <a16:creationId xmlns:a16="http://schemas.microsoft.com/office/drawing/2014/main" id="{2AAED3EE-1F30-48A0-8312-A416EF1408BE}"/>
              </a:ext>
            </a:extLst>
          </p:cNvPr>
          <p:cNvSpPr/>
          <p:nvPr/>
        </p:nvSpPr>
        <p:spPr>
          <a:xfrm rot="10800000">
            <a:off x="10627238" y="554718"/>
            <a:ext cx="585791" cy="2085975"/>
          </a:xfrm>
          <a:prstGeom prst="lef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18F89606-7D21-4E9F-A4BE-585ABAC79A94}"/>
              </a:ext>
            </a:extLst>
          </p:cNvPr>
          <p:cNvSpPr/>
          <p:nvPr/>
        </p:nvSpPr>
        <p:spPr>
          <a:xfrm rot="10800000">
            <a:off x="7365528" y="644148"/>
            <a:ext cx="284794" cy="5893594"/>
          </a:xfrm>
          <a:prstGeom prst="rightBrace">
            <a:avLst>
              <a:gd name="adj1" fmla="val 8333"/>
              <a:gd name="adj2" fmla="val 82997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4014B6F-2421-43DF-84A1-A44E55FF7E8D}"/>
              </a:ext>
            </a:extLst>
          </p:cNvPr>
          <p:cNvSpPr/>
          <p:nvPr/>
        </p:nvSpPr>
        <p:spPr>
          <a:xfrm>
            <a:off x="11350149" y="1410539"/>
            <a:ext cx="392906" cy="36433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7D6D096-7B00-4890-95C6-55F101C5AC00}"/>
              </a:ext>
            </a:extLst>
          </p:cNvPr>
          <p:cNvSpPr txBox="1"/>
          <p:nvPr/>
        </p:nvSpPr>
        <p:spPr>
          <a:xfrm>
            <a:off x="11391345" y="1410539"/>
            <a:ext cx="270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095E68B-924E-4537-A46D-5C109DC017DA}"/>
              </a:ext>
            </a:extLst>
          </p:cNvPr>
          <p:cNvSpPr/>
          <p:nvPr/>
        </p:nvSpPr>
        <p:spPr>
          <a:xfrm>
            <a:off x="5250027" y="2399116"/>
            <a:ext cx="392906" cy="36433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FBE0BDB-CC30-4C44-953B-3E8B5891C4F1}"/>
              </a:ext>
            </a:extLst>
          </p:cNvPr>
          <p:cNvSpPr txBox="1"/>
          <p:nvPr/>
        </p:nvSpPr>
        <p:spPr>
          <a:xfrm>
            <a:off x="5291223" y="2399116"/>
            <a:ext cx="270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90B9D4D-9310-4E0C-A331-5C35FFE7AA3B}"/>
              </a:ext>
            </a:extLst>
          </p:cNvPr>
          <p:cNvSpPr/>
          <p:nvPr/>
        </p:nvSpPr>
        <p:spPr>
          <a:xfrm>
            <a:off x="6738241" y="1399714"/>
            <a:ext cx="509868" cy="489699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D4BB90F-B54E-44D8-9B98-24A6FA918903}"/>
              </a:ext>
            </a:extLst>
          </p:cNvPr>
          <p:cNvSpPr txBox="1"/>
          <p:nvPr/>
        </p:nvSpPr>
        <p:spPr>
          <a:xfrm>
            <a:off x="6841304" y="1467121"/>
            <a:ext cx="270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6C9C6B-45F8-4E57-834E-B1BBF70E7B12}"/>
              </a:ext>
            </a:extLst>
          </p:cNvPr>
          <p:cNvSpPr txBox="1"/>
          <p:nvPr/>
        </p:nvSpPr>
        <p:spPr>
          <a:xfrm>
            <a:off x="945751" y="1774870"/>
            <a:ext cx="39219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Top 5 Attributes</a:t>
            </a:r>
          </a:p>
          <a:p>
            <a:pPr marL="457200" indent="-457200">
              <a:buAutoNum type="arabi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Top 10 Attributes</a:t>
            </a:r>
          </a:p>
          <a:p>
            <a:pPr marL="457200" indent="-457200">
              <a:buAutoNum type="arabi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Top 15 Attributes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0A16B3-261E-483A-A88D-A8473FB0D422}"/>
              </a:ext>
            </a:extLst>
          </p:cNvPr>
          <p:cNvSpPr txBox="1"/>
          <p:nvPr/>
        </p:nvSpPr>
        <p:spPr>
          <a:xfrm>
            <a:off x="503629" y="3429000"/>
            <a:ext cx="508992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Feature sets mentioned above were selected using Relief-F algorithm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Features are ranked based on their distance from other instances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Top features are the most important predictors of CHD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701C508-6EEC-411B-A382-5264BBC58D5B}"/>
              </a:ext>
            </a:extLst>
          </p:cNvPr>
          <p:cNvSpPr/>
          <p:nvPr/>
        </p:nvSpPr>
        <p:spPr>
          <a:xfrm>
            <a:off x="6794307" y="1453185"/>
            <a:ext cx="392906" cy="36847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819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26057-7821-4A48-BD96-1103FD90F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0027"/>
            <a:ext cx="10515600" cy="1207294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Research Methodology &amp; 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Machine Learning Models</a:t>
            </a:r>
          </a:p>
        </p:txBody>
      </p:sp>
      <p:sp>
        <p:nvSpPr>
          <p:cNvPr id="3" name="Flowchart: Process 2">
            <a:extLst>
              <a:ext uri="{FF2B5EF4-FFF2-40B4-BE49-F238E27FC236}">
                <a16:creationId xmlns:a16="http://schemas.microsoft.com/office/drawing/2014/main" id="{21B759FE-32D1-4E24-8494-E6AC541A64DA}"/>
              </a:ext>
            </a:extLst>
          </p:cNvPr>
          <p:cNvSpPr/>
          <p:nvPr/>
        </p:nvSpPr>
        <p:spPr>
          <a:xfrm>
            <a:off x="546947" y="2779678"/>
            <a:ext cx="2021681" cy="1457325"/>
          </a:xfrm>
          <a:prstGeom prst="flowChartProcess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Preprocessing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7DC06136-64C6-4513-A7B8-4C30317F8A4B}"/>
              </a:ext>
            </a:extLst>
          </p:cNvPr>
          <p:cNvSpPr/>
          <p:nvPr/>
        </p:nvSpPr>
        <p:spPr>
          <a:xfrm>
            <a:off x="2688987" y="3244616"/>
            <a:ext cx="768925" cy="50720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5520AC2E-A508-4B22-8BEF-8702073E21A2}"/>
              </a:ext>
            </a:extLst>
          </p:cNvPr>
          <p:cNvSpPr/>
          <p:nvPr/>
        </p:nvSpPr>
        <p:spPr>
          <a:xfrm>
            <a:off x="6746391" y="2779678"/>
            <a:ext cx="2021681" cy="1457325"/>
          </a:xfrm>
          <a:prstGeom prst="flowChartProcess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Feature Selection</a:t>
            </a:r>
          </a:p>
        </p:txBody>
      </p: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D6B131E1-857E-462E-B40B-108B10432AA1}"/>
              </a:ext>
            </a:extLst>
          </p:cNvPr>
          <p:cNvSpPr/>
          <p:nvPr/>
        </p:nvSpPr>
        <p:spPr>
          <a:xfrm>
            <a:off x="3578272" y="2769558"/>
            <a:ext cx="2021681" cy="1457325"/>
          </a:xfrm>
          <a:prstGeom prst="flowChartProcess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Baseline Values for Classifiers</a:t>
            </a:r>
          </a:p>
        </p:txBody>
      </p:sp>
      <p:sp>
        <p:nvSpPr>
          <p:cNvPr id="23" name="Flowchart: Process 22">
            <a:extLst>
              <a:ext uri="{FF2B5EF4-FFF2-40B4-BE49-F238E27FC236}">
                <a16:creationId xmlns:a16="http://schemas.microsoft.com/office/drawing/2014/main" id="{7EFB2843-8FEF-4A8B-A829-9FFD4FA37541}"/>
              </a:ext>
            </a:extLst>
          </p:cNvPr>
          <p:cNvSpPr/>
          <p:nvPr/>
        </p:nvSpPr>
        <p:spPr>
          <a:xfrm>
            <a:off x="9694071" y="5002999"/>
            <a:ext cx="2021681" cy="1457325"/>
          </a:xfrm>
          <a:prstGeom prst="flowChartProcess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Hyperparameter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Optimization of the  Selected Classifiers</a:t>
            </a:r>
          </a:p>
        </p:txBody>
      </p:sp>
      <p:sp>
        <p:nvSpPr>
          <p:cNvPr id="25" name="Flowchart: Process 24">
            <a:extLst>
              <a:ext uri="{FF2B5EF4-FFF2-40B4-BE49-F238E27FC236}">
                <a16:creationId xmlns:a16="http://schemas.microsoft.com/office/drawing/2014/main" id="{4345FCA4-1B9E-452A-8124-5C54E7957C2F}"/>
              </a:ext>
            </a:extLst>
          </p:cNvPr>
          <p:cNvSpPr/>
          <p:nvPr/>
        </p:nvSpPr>
        <p:spPr>
          <a:xfrm>
            <a:off x="9694072" y="2779677"/>
            <a:ext cx="2021681" cy="1457325"/>
          </a:xfrm>
          <a:prstGeom prst="flowChartProcess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Preliminary Results before Hyperparameter Optimization</a:t>
            </a:r>
          </a:p>
        </p:txBody>
      </p:sp>
      <p:sp>
        <p:nvSpPr>
          <p:cNvPr id="29" name="Flowchart: Process 28">
            <a:extLst>
              <a:ext uri="{FF2B5EF4-FFF2-40B4-BE49-F238E27FC236}">
                <a16:creationId xmlns:a16="http://schemas.microsoft.com/office/drawing/2014/main" id="{75033BC4-849F-47D4-B5A7-7856D215257B}"/>
              </a:ext>
            </a:extLst>
          </p:cNvPr>
          <p:cNvSpPr/>
          <p:nvPr/>
        </p:nvSpPr>
        <p:spPr>
          <a:xfrm>
            <a:off x="6746391" y="5002998"/>
            <a:ext cx="2021681" cy="1457325"/>
          </a:xfrm>
          <a:prstGeom prst="flowChartProcess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Final Results after Optimization</a:t>
            </a:r>
          </a:p>
        </p:txBody>
      </p:sp>
      <p:sp>
        <p:nvSpPr>
          <p:cNvPr id="31" name="Flowchart: Process 30">
            <a:extLst>
              <a:ext uri="{FF2B5EF4-FFF2-40B4-BE49-F238E27FC236}">
                <a16:creationId xmlns:a16="http://schemas.microsoft.com/office/drawing/2014/main" id="{97B0F1DB-DC58-4D2D-8C1D-0241C65217CE}"/>
              </a:ext>
            </a:extLst>
          </p:cNvPr>
          <p:cNvSpPr/>
          <p:nvPr/>
        </p:nvSpPr>
        <p:spPr>
          <a:xfrm>
            <a:off x="3578271" y="5002998"/>
            <a:ext cx="2021681" cy="1457325"/>
          </a:xfrm>
          <a:prstGeom prst="flowChartProcess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Select Top 3 Classifiers from all Feature Sets</a:t>
            </a:r>
          </a:p>
        </p:txBody>
      </p:sp>
      <p:sp>
        <p:nvSpPr>
          <p:cNvPr id="33" name="Flowchart: Process 32">
            <a:extLst>
              <a:ext uri="{FF2B5EF4-FFF2-40B4-BE49-F238E27FC236}">
                <a16:creationId xmlns:a16="http://schemas.microsoft.com/office/drawing/2014/main" id="{153DF032-8890-4C20-8C3F-112E615671C6}"/>
              </a:ext>
            </a:extLst>
          </p:cNvPr>
          <p:cNvSpPr/>
          <p:nvPr/>
        </p:nvSpPr>
        <p:spPr>
          <a:xfrm>
            <a:off x="546947" y="5003002"/>
            <a:ext cx="2021681" cy="1457325"/>
          </a:xfrm>
          <a:prstGeom prst="flowChartProcess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Obtain Results on the Validation Set</a:t>
            </a: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F88003B2-C786-4032-8B23-934E573B6D2E}"/>
              </a:ext>
            </a:extLst>
          </p:cNvPr>
          <p:cNvSpPr/>
          <p:nvPr/>
        </p:nvSpPr>
        <p:spPr>
          <a:xfrm rot="5400000">
            <a:off x="10401194" y="4366397"/>
            <a:ext cx="607432" cy="50720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74F315BE-BB70-4C72-A4E0-FB27A47C8B63}"/>
              </a:ext>
            </a:extLst>
          </p:cNvPr>
          <p:cNvSpPr/>
          <p:nvPr/>
        </p:nvSpPr>
        <p:spPr>
          <a:xfrm rot="10800000">
            <a:off x="8846608" y="5480427"/>
            <a:ext cx="768925" cy="50720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0C480F5F-AC6C-4C1E-9D5E-A198869E06DB}"/>
              </a:ext>
            </a:extLst>
          </p:cNvPr>
          <p:cNvSpPr/>
          <p:nvPr/>
        </p:nvSpPr>
        <p:spPr>
          <a:xfrm rot="10800000">
            <a:off x="5757954" y="5478055"/>
            <a:ext cx="768925" cy="50720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5E0DBF68-918E-422E-A678-A24ECE86CAAB}"/>
              </a:ext>
            </a:extLst>
          </p:cNvPr>
          <p:cNvSpPr/>
          <p:nvPr/>
        </p:nvSpPr>
        <p:spPr>
          <a:xfrm rot="10800000">
            <a:off x="2654360" y="5478056"/>
            <a:ext cx="768925" cy="50720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4D7C622D-E8A1-47D1-82BC-C0A24A2792BC}"/>
              </a:ext>
            </a:extLst>
          </p:cNvPr>
          <p:cNvSpPr/>
          <p:nvPr/>
        </p:nvSpPr>
        <p:spPr>
          <a:xfrm>
            <a:off x="8846608" y="3254735"/>
            <a:ext cx="768925" cy="50720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43ABB8C5-1541-4C9D-8882-E9F5A92BF740}"/>
              </a:ext>
            </a:extLst>
          </p:cNvPr>
          <p:cNvSpPr/>
          <p:nvPr/>
        </p:nvSpPr>
        <p:spPr>
          <a:xfrm>
            <a:off x="5820391" y="3254735"/>
            <a:ext cx="768925" cy="50720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Flowchart: Process 45">
            <a:extLst>
              <a:ext uri="{FF2B5EF4-FFF2-40B4-BE49-F238E27FC236}">
                <a16:creationId xmlns:a16="http://schemas.microsoft.com/office/drawing/2014/main" id="{7A20E101-BAE6-4240-BB5C-AA1BC3673455}"/>
              </a:ext>
            </a:extLst>
          </p:cNvPr>
          <p:cNvSpPr/>
          <p:nvPr/>
        </p:nvSpPr>
        <p:spPr>
          <a:xfrm>
            <a:off x="6589316" y="2600325"/>
            <a:ext cx="2368947" cy="1950244"/>
          </a:xfrm>
          <a:prstGeom prst="flowChartProcess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lowchart: Process 47">
            <a:extLst>
              <a:ext uri="{FF2B5EF4-FFF2-40B4-BE49-F238E27FC236}">
                <a16:creationId xmlns:a16="http://schemas.microsoft.com/office/drawing/2014/main" id="{45886D97-E01F-42A2-9D73-37AD9625DA18}"/>
              </a:ext>
            </a:extLst>
          </p:cNvPr>
          <p:cNvSpPr/>
          <p:nvPr/>
        </p:nvSpPr>
        <p:spPr>
          <a:xfrm>
            <a:off x="9520436" y="4756537"/>
            <a:ext cx="2368947" cy="1950244"/>
          </a:xfrm>
          <a:prstGeom prst="flowChartProcess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lowchart: Process 49">
            <a:extLst>
              <a:ext uri="{FF2B5EF4-FFF2-40B4-BE49-F238E27FC236}">
                <a16:creationId xmlns:a16="http://schemas.microsoft.com/office/drawing/2014/main" id="{33ED0BFB-220E-4E6C-BE06-0FE4E1CEF896}"/>
              </a:ext>
            </a:extLst>
          </p:cNvPr>
          <p:cNvSpPr/>
          <p:nvPr/>
        </p:nvSpPr>
        <p:spPr>
          <a:xfrm>
            <a:off x="335345" y="4756537"/>
            <a:ext cx="2368947" cy="1950244"/>
          </a:xfrm>
          <a:prstGeom prst="flowChartProcess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1BAB247-139E-4184-B2CF-A712CDE38FD3}"/>
              </a:ext>
            </a:extLst>
          </p:cNvPr>
          <p:cNvSpPr txBox="1"/>
          <p:nvPr/>
        </p:nvSpPr>
        <p:spPr>
          <a:xfrm>
            <a:off x="533635" y="1666158"/>
            <a:ext cx="113424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Machine Learning is the ability of an algorithm or a classifier to find patterns in datasets, and to use those patterns to predict the results for new, unknown data.</a:t>
            </a:r>
          </a:p>
        </p:txBody>
      </p:sp>
      <p:sp>
        <p:nvSpPr>
          <p:cNvPr id="22" name="Flowchart: Process 21">
            <a:extLst>
              <a:ext uri="{FF2B5EF4-FFF2-40B4-BE49-F238E27FC236}">
                <a16:creationId xmlns:a16="http://schemas.microsoft.com/office/drawing/2014/main" id="{897E939A-8B3C-4523-824A-3A22B5541E84}"/>
              </a:ext>
            </a:extLst>
          </p:cNvPr>
          <p:cNvSpPr/>
          <p:nvPr/>
        </p:nvSpPr>
        <p:spPr>
          <a:xfrm>
            <a:off x="3578272" y="2769554"/>
            <a:ext cx="2021681" cy="1457325"/>
          </a:xfrm>
          <a:prstGeom prst="flowChartProcess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Baseline Values for Classifiers</a:t>
            </a:r>
          </a:p>
        </p:txBody>
      </p:sp>
      <p:sp>
        <p:nvSpPr>
          <p:cNvPr id="24" name="Flowchart: Process 23">
            <a:extLst>
              <a:ext uri="{FF2B5EF4-FFF2-40B4-BE49-F238E27FC236}">
                <a16:creationId xmlns:a16="http://schemas.microsoft.com/office/drawing/2014/main" id="{EFB3A671-781B-4105-8C86-8C02DCB50F55}"/>
              </a:ext>
            </a:extLst>
          </p:cNvPr>
          <p:cNvSpPr/>
          <p:nvPr/>
        </p:nvSpPr>
        <p:spPr>
          <a:xfrm>
            <a:off x="546947" y="5002998"/>
            <a:ext cx="2021681" cy="1457325"/>
          </a:xfrm>
          <a:prstGeom prst="flowChartProcess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Obtain </a:t>
            </a:r>
            <a:r>
              <a:rPr lang="en-US">
                <a:solidFill>
                  <a:schemeClr val="tx1"/>
                </a:solidFill>
              </a:rPr>
              <a:t>Results on the </a:t>
            </a:r>
            <a:r>
              <a:rPr lang="en-US" dirty="0">
                <a:solidFill>
                  <a:schemeClr val="tx1"/>
                </a:solidFill>
              </a:rPr>
              <a:t>Validation Set</a:t>
            </a:r>
          </a:p>
        </p:txBody>
      </p:sp>
    </p:spTree>
    <p:extLst>
      <p:ext uri="{BB962C8B-B14F-4D97-AF65-F5344CB8AC3E}">
        <p14:creationId xmlns:p14="http://schemas.microsoft.com/office/powerpoint/2010/main" val="2191394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FE72E96B-B65E-4CA3-BCCF-D85DD60E169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8139470"/>
              </p:ext>
            </p:extLst>
          </p:nvPr>
        </p:nvGraphicFramePr>
        <p:xfrm>
          <a:off x="356393" y="1470873"/>
          <a:ext cx="11479214" cy="11008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Worksheet" r:id="rId3" imgW="7746840" imgH="742882" progId="Excel.Sheet.12">
                  <p:embed/>
                </p:oleObj>
              </mc:Choice>
              <mc:Fallback>
                <p:oleObj name="Worksheet" r:id="rId3" imgW="7746840" imgH="742882" progId="Excel.Sheet.12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FE72E96B-B65E-4CA3-BCCF-D85DD60E16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6393" y="1470873"/>
                        <a:ext cx="11479214" cy="11008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91A455F-5ED3-437F-889E-583D4401CB8D}"/>
              </a:ext>
            </a:extLst>
          </p:cNvPr>
          <p:cNvSpPr txBox="1"/>
          <p:nvPr/>
        </p:nvSpPr>
        <p:spPr>
          <a:xfrm>
            <a:off x="273843" y="271463"/>
            <a:ext cx="11644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Arial"/>
                <a:ea typeface="+mj-ea"/>
                <a:cs typeface="Times New Roman"/>
              </a:rPr>
              <a:t>Performance Measures of the Top Three Classifiers</a:t>
            </a:r>
          </a:p>
        </p:txBody>
      </p:sp>
      <p:graphicFrame>
        <p:nvGraphicFramePr>
          <p:cNvPr id="13" name="Table 11">
            <a:extLst>
              <a:ext uri="{FF2B5EF4-FFF2-40B4-BE49-F238E27FC236}">
                <a16:creationId xmlns:a16="http://schemas.microsoft.com/office/drawing/2014/main" id="{EB456408-2937-43AF-8F74-E3EE96D46A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1572573"/>
              </p:ext>
            </p:extLst>
          </p:nvPr>
        </p:nvGraphicFramePr>
        <p:xfrm>
          <a:off x="4333212" y="3371850"/>
          <a:ext cx="3523457" cy="2394054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1147252">
                  <a:extLst>
                    <a:ext uri="{9D8B030D-6E8A-4147-A177-3AD203B41FA5}">
                      <a16:colId xmlns:a16="http://schemas.microsoft.com/office/drawing/2014/main" val="1407784852"/>
                    </a:ext>
                  </a:extLst>
                </a:gridCol>
                <a:gridCol w="1199713">
                  <a:extLst>
                    <a:ext uri="{9D8B030D-6E8A-4147-A177-3AD203B41FA5}">
                      <a16:colId xmlns:a16="http://schemas.microsoft.com/office/drawing/2014/main" val="631212029"/>
                    </a:ext>
                  </a:extLst>
                </a:gridCol>
                <a:gridCol w="1176492">
                  <a:extLst>
                    <a:ext uri="{9D8B030D-6E8A-4147-A177-3AD203B41FA5}">
                      <a16:colId xmlns:a16="http://schemas.microsoft.com/office/drawing/2014/main" val="1787625200"/>
                    </a:ext>
                  </a:extLst>
                </a:gridCol>
              </a:tblGrid>
              <a:tr h="79801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No Heart Disease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Heart Disease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Classified as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8384224"/>
                  </a:ext>
                </a:extLst>
              </a:tr>
              <a:tr h="79801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No Heart Disease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8892998"/>
                  </a:ext>
                </a:extLst>
              </a:tr>
              <a:tr h="79801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Heart Disease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1222521"/>
                  </a:ext>
                </a:extLst>
              </a:tr>
            </a:tbl>
          </a:graphicData>
        </a:graphic>
      </p:graphicFrame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C87598C-D967-404E-B175-5C3648315BE2}"/>
              </a:ext>
            </a:extLst>
          </p:cNvPr>
          <p:cNvCxnSpPr>
            <a:cxnSpLocks/>
          </p:cNvCxnSpPr>
          <p:nvPr/>
        </p:nvCxnSpPr>
        <p:spPr>
          <a:xfrm flipH="1">
            <a:off x="7006562" y="4029077"/>
            <a:ext cx="47863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B7D22C3-11B3-4A00-9D87-2D523A2E35C3}"/>
              </a:ext>
            </a:extLst>
          </p:cNvPr>
          <p:cNvSpPr txBox="1"/>
          <p:nvPr/>
        </p:nvSpPr>
        <p:spPr>
          <a:xfrm>
            <a:off x="4333211" y="6023381"/>
            <a:ext cx="3523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Confusion Matrix for</a:t>
            </a:r>
          </a:p>
          <a:p>
            <a:pPr algn="ctr"/>
            <a:r>
              <a:rPr lang="en-US" dirty="0"/>
              <a:t>Support Vector Machine</a:t>
            </a:r>
          </a:p>
        </p:txBody>
      </p:sp>
      <p:graphicFrame>
        <p:nvGraphicFramePr>
          <p:cNvPr id="27" name="Table 11">
            <a:extLst>
              <a:ext uri="{FF2B5EF4-FFF2-40B4-BE49-F238E27FC236}">
                <a16:creationId xmlns:a16="http://schemas.microsoft.com/office/drawing/2014/main" id="{B19DA05F-7255-47B3-9F16-21A126E294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9493676"/>
              </p:ext>
            </p:extLst>
          </p:nvPr>
        </p:nvGraphicFramePr>
        <p:xfrm>
          <a:off x="8310030" y="3371850"/>
          <a:ext cx="3523457" cy="2394054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1147252">
                  <a:extLst>
                    <a:ext uri="{9D8B030D-6E8A-4147-A177-3AD203B41FA5}">
                      <a16:colId xmlns:a16="http://schemas.microsoft.com/office/drawing/2014/main" val="1407784852"/>
                    </a:ext>
                  </a:extLst>
                </a:gridCol>
                <a:gridCol w="1199713">
                  <a:extLst>
                    <a:ext uri="{9D8B030D-6E8A-4147-A177-3AD203B41FA5}">
                      <a16:colId xmlns:a16="http://schemas.microsoft.com/office/drawing/2014/main" val="631212029"/>
                    </a:ext>
                  </a:extLst>
                </a:gridCol>
                <a:gridCol w="1176492">
                  <a:extLst>
                    <a:ext uri="{9D8B030D-6E8A-4147-A177-3AD203B41FA5}">
                      <a16:colId xmlns:a16="http://schemas.microsoft.com/office/drawing/2014/main" val="1787625200"/>
                    </a:ext>
                  </a:extLst>
                </a:gridCol>
              </a:tblGrid>
              <a:tr h="79801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No Heart Disease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Heart Disease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Classified as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8384224"/>
                  </a:ext>
                </a:extLst>
              </a:tr>
              <a:tr h="79801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No Heart Disease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8892998"/>
                  </a:ext>
                </a:extLst>
              </a:tr>
              <a:tr h="79801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Heart Disease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1222521"/>
                  </a:ext>
                </a:extLst>
              </a:tr>
            </a:tbl>
          </a:graphicData>
        </a:graphic>
      </p:graphicFrame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878D8D4-CDDB-47D5-9A6A-D4286453D287}"/>
              </a:ext>
            </a:extLst>
          </p:cNvPr>
          <p:cNvCxnSpPr>
            <a:cxnSpLocks/>
          </p:cNvCxnSpPr>
          <p:nvPr/>
        </p:nvCxnSpPr>
        <p:spPr>
          <a:xfrm flipH="1">
            <a:off x="10983380" y="4029077"/>
            <a:ext cx="47863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12C28B6-CE81-4237-B7DA-15CFE2BB9D82}"/>
              </a:ext>
            </a:extLst>
          </p:cNvPr>
          <p:cNvSpPr txBox="1"/>
          <p:nvPr/>
        </p:nvSpPr>
        <p:spPr>
          <a:xfrm>
            <a:off x="8310030" y="6023381"/>
            <a:ext cx="3523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Confusion Matrix for</a:t>
            </a:r>
          </a:p>
          <a:p>
            <a:pPr algn="ctr"/>
            <a:r>
              <a:rPr lang="en-US" dirty="0"/>
              <a:t>Logistic Regression</a:t>
            </a:r>
          </a:p>
        </p:txBody>
      </p:sp>
      <p:graphicFrame>
        <p:nvGraphicFramePr>
          <p:cNvPr id="33" name="Table 11">
            <a:extLst>
              <a:ext uri="{FF2B5EF4-FFF2-40B4-BE49-F238E27FC236}">
                <a16:creationId xmlns:a16="http://schemas.microsoft.com/office/drawing/2014/main" id="{CC550987-A0E0-4255-B974-7DC20F5083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8484050"/>
              </p:ext>
            </p:extLst>
          </p:nvPr>
        </p:nvGraphicFramePr>
        <p:xfrm>
          <a:off x="356393" y="3357244"/>
          <a:ext cx="3523457" cy="2394054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1147252">
                  <a:extLst>
                    <a:ext uri="{9D8B030D-6E8A-4147-A177-3AD203B41FA5}">
                      <a16:colId xmlns:a16="http://schemas.microsoft.com/office/drawing/2014/main" val="1407784852"/>
                    </a:ext>
                  </a:extLst>
                </a:gridCol>
                <a:gridCol w="1199713">
                  <a:extLst>
                    <a:ext uri="{9D8B030D-6E8A-4147-A177-3AD203B41FA5}">
                      <a16:colId xmlns:a16="http://schemas.microsoft.com/office/drawing/2014/main" val="631212029"/>
                    </a:ext>
                  </a:extLst>
                </a:gridCol>
                <a:gridCol w="1176492">
                  <a:extLst>
                    <a:ext uri="{9D8B030D-6E8A-4147-A177-3AD203B41FA5}">
                      <a16:colId xmlns:a16="http://schemas.microsoft.com/office/drawing/2014/main" val="1787625200"/>
                    </a:ext>
                  </a:extLst>
                </a:gridCol>
              </a:tblGrid>
              <a:tr h="79801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No Heart Disease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Heart Disease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Classified as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8384224"/>
                  </a:ext>
                </a:extLst>
              </a:tr>
              <a:tr h="79801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No Heart Disease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8892998"/>
                  </a:ext>
                </a:extLst>
              </a:tr>
              <a:tr h="79801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Heart Disease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1222521"/>
                  </a:ext>
                </a:extLst>
              </a:tr>
            </a:tbl>
          </a:graphicData>
        </a:graphic>
      </p:graphicFrame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8AF69E0-D7B1-4AD2-8B7D-F8F9E3D1AF96}"/>
              </a:ext>
            </a:extLst>
          </p:cNvPr>
          <p:cNvCxnSpPr>
            <a:cxnSpLocks/>
          </p:cNvCxnSpPr>
          <p:nvPr/>
        </p:nvCxnSpPr>
        <p:spPr>
          <a:xfrm flipH="1">
            <a:off x="3029743" y="4014471"/>
            <a:ext cx="47863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3CC6D16D-AFD9-4DC9-8D8F-0DCF517FE240}"/>
              </a:ext>
            </a:extLst>
          </p:cNvPr>
          <p:cNvSpPr txBox="1"/>
          <p:nvPr/>
        </p:nvSpPr>
        <p:spPr>
          <a:xfrm>
            <a:off x="356393" y="6023381"/>
            <a:ext cx="3523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Confusion Matrix for</a:t>
            </a:r>
          </a:p>
          <a:p>
            <a:pPr algn="ctr"/>
            <a:r>
              <a:rPr lang="en-US" dirty="0"/>
              <a:t>Naïve Bayes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3604C90-A643-4BA1-AF60-5F0AC49C99AE}"/>
              </a:ext>
            </a:extLst>
          </p:cNvPr>
          <p:cNvSpPr/>
          <p:nvPr/>
        </p:nvSpPr>
        <p:spPr>
          <a:xfrm>
            <a:off x="8608219" y="1371600"/>
            <a:ext cx="1250156" cy="12930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24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26057-7821-4A48-BD96-1103FD90F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6268"/>
            <a:ext cx="10515600" cy="699558"/>
          </a:xfrm>
        </p:spPr>
        <p:txBody>
          <a:bodyPr/>
          <a:lstStyle/>
          <a:p>
            <a:pPr algn="ctr"/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Next Steps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996ED-4571-40B4-9024-D75703DF8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299" y="1451950"/>
            <a:ext cx="4541045" cy="4456924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Test the models on larger and more recent datasets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Optimize the classifiers further by tuning more hyperparameters and by using ensemble techniques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Develop a HIPAA compliant app/website for diagnosticians to use to detect CHD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013F3367-7B41-4B84-824D-5D658B72E6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" t="1018" b="6866"/>
          <a:stretch/>
        </p:blipFill>
        <p:spPr>
          <a:xfrm>
            <a:off x="5457825" y="1529539"/>
            <a:ext cx="6481762" cy="430174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CAAE02F-8252-475F-83A6-0F7A46EC0439}"/>
              </a:ext>
            </a:extLst>
          </p:cNvPr>
          <p:cNvSpPr txBox="1"/>
          <p:nvPr/>
        </p:nvSpPr>
        <p:spPr>
          <a:xfrm>
            <a:off x="5180409" y="5936389"/>
            <a:ext cx="703659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Intelligent Heart Disease Prediction System</a:t>
            </a:r>
          </a:p>
          <a:p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S. Palaniappan and R. Awang, "Intelligent heart disease prediction system using data mining techniques," 2008 IEEE/ACS International Conference on Computer Systems and Applications, Doha, 2008, pp. 108-115.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C43D09C3-A869-4C4E-96D7-78C5DB1F4F2A}"/>
              </a:ext>
            </a:extLst>
          </p:cNvPr>
          <p:cNvSpPr/>
          <p:nvPr/>
        </p:nvSpPr>
        <p:spPr>
          <a:xfrm>
            <a:off x="4454129" y="5228433"/>
            <a:ext cx="1343025" cy="200055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695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5E629-13DC-4249-9A05-CA64BFBFE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226" y="2435350"/>
            <a:ext cx="10515600" cy="1325563"/>
          </a:xfrm>
        </p:spPr>
        <p:txBody>
          <a:bodyPr/>
          <a:lstStyle/>
          <a:p>
            <a:pPr algn="ctr"/>
            <a:r>
              <a:rPr lang="en-US" b="1">
                <a:latin typeface="Arial"/>
                <a:cs typeface="Times New Roman"/>
              </a:rPr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281802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825</TotalTime>
  <Words>476</Words>
  <Application>Microsoft Office PowerPoint</Application>
  <PresentationFormat>Widescreen</PresentationFormat>
  <Paragraphs>115</Paragraphs>
  <Slides>8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Worksheet</vt:lpstr>
      <vt:lpstr>Research and Development of a Machine Learning Algorithm to Detect Coronary Heart Disease  </vt:lpstr>
      <vt:lpstr> Significance of Research</vt:lpstr>
      <vt:lpstr>Purpose of Research</vt:lpstr>
      <vt:lpstr> Optimal Number of Attributes </vt:lpstr>
      <vt:lpstr>Research Methodology &amp;  Machine Learning Models</vt:lpstr>
      <vt:lpstr>PowerPoint Presentation</vt:lpstr>
      <vt:lpstr>Next Steps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and Development of a Machine Learning Algorithm to detect Coronary Heart Disease  </dc:title>
  <dc:creator>Muntasir Hossain</dc:creator>
  <cp:lastModifiedBy>Muntasir Hossain</cp:lastModifiedBy>
  <cp:revision>24</cp:revision>
  <dcterms:created xsi:type="dcterms:W3CDTF">2020-07-19T01:24:05Z</dcterms:created>
  <dcterms:modified xsi:type="dcterms:W3CDTF">2020-08-26T02:50:39Z</dcterms:modified>
</cp:coreProperties>
</file>