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nter SemiBold"/>
      <p:regular r:id="rId14"/>
      <p:bold r:id="rId15"/>
      <p:italic r:id="rId16"/>
      <p:boldItalic r:id="rId17"/>
    </p:embeddedFont>
    <p:embeddedFont>
      <p:font typeface="Inter Light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Inter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InterLight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Inter-boldItalic.fntdata"/><Relationship Id="rId28" Type="http://schemas.openxmlformats.org/officeDocument/2006/relationships/font" Target="fonts/InterExtraBold-bold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InterSemiBold-boldItalic.fntdata"/><Relationship Id="rId16" Type="http://schemas.openxmlformats.org/officeDocument/2006/relationships/font" Target="fonts/InterSemiBold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c4454182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c4454182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c4454182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c4454182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c4454182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c4454182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c44541826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c44541826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c4454182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c4454182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c445418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2c445418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c4454182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2c4454182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c4454182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c4454182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First, we used </a:t>
            </a:r>
            <a:r>
              <a:rPr b="1" lang="en">
                <a:solidFill>
                  <a:schemeClr val="dk1"/>
                </a:solidFill>
              </a:rPr>
              <a:t>Llama 3.1</a:t>
            </a:r>
            <a:r>
              <a:rPr lang="en">
                <a:solidFill>
                  <a:schemeClr val="dk1"/>
                </a:solidFill>
              </a:rPr>
              <a:t> as the core language model for generating personalized and professional cold emails. For efficient data storage and retrieval, we implemented </a:t>
            </a:r>
            <a:r>
              <a:rPr b="1" lang="en">
                <a:solidFill>
                  <a:schemeClr val="dk1"/>
                </a:solidFill>
              </a:rPr>
              <a:t>ChromaDB</a:t>
            </a:r>
            <a:r>
              <a:rPr lang="en">
                <a:solidFill>
                  <a:schemeClr val="dk1"/>
                </a:solidFill>
              </a:rPr>
              <a:t>, a vector database that allows semantic search and matching.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handle data extraction from unstructured sources, we leveraged </a:t>
            </a:r>
            <a:r>
              <a:rPr b="1" lang="en">
                <a:solidFill>
                  <a:schemeClr val="dk1"/>
                </a:solidFill>
              </a:rPr>
              <a:t>LangChain</a:t>
            </a:r>
            <a:r>
              <a:rPr lang="en">
                <a:solidFill>
                  <a:schemeClr val="dk1"/>
                </a:solidFill>
              </a:rPr>
              <a:t> alongside </a:t>
            </a:r>
            <a:r>
              <a:rPr b="1" lang="en">
                <a:solidFill>
                  <a:schemeClr val="dk1"/>
                </a:solidFill>
              </a:rPr>
              <a:t>Web B Loader</a:t>
            </a:r>
            <a:r>
              <a:rPr lang="en">
                <a:solidFill>
                  <a:schemeClr val="dk1"/>
                </a:solidFill>
              </a:rPr>
              <a:t> for web scraping and processing job-related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computation optimization, we integrated </a:t>
            </a:r>
            <a:r>
              <a:rPr b="1" lang="en">
                <a:solidFill>
                  <a:schemeClr val="dk1"/>
                </a:solidFill>
              </a:rPr>
              <a:t>GroqCloud</a:t>
            </a:r>
            <a:r>
              <a:rPr lang="en">
                <a:solidFill>
                  <a:schemeClr val="dk1"/>
                </a:solidFill>
              </a:rPr>
              <a:t>, which significantly reduced latency and ensured smooth performance during complex tasks.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the front end, we used </a:t>
            </a:r>
            <a:r>
              <a:rPr b="1" lang="en">
                <a:solidFill>
                  <a:schemeClr val="dk1"/>
                </a:solidFill>
              </a:rPr>
              <a:t>Streamlit</a:t>
            </a:r>
            <a:r>
              <a:rPr lang="en">
                <a:solidFill>
                  <a:schemeClr val="dk1"/>
                </a:solidFill>
              </a:rPr>
              <a:t> to rapidly develop an intuitive and user-friendly interface.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Finally, Python served as our primary programming language and we used </a:t>
            </a:r>
            <a:r>
              <a:rPr lang="en">
                <a:solidFill>
                  <a:schemeClr val="dk1"/>
                </a:solidFill>
              </a:rPr>
              <a:t>Custom </a:t>
            </a:r>
            <a:r>
              <a:rPr b="1" lang="en">
                <a:solidFill>
                  <a:schemeClr val="dk1"/>
                </a:solidFill>
              </a:rPr>
              <a:t>Prompt Templates</a:t>
            </a:r>
            <a:r>
              <a:rPr lang="en">
                <a:solidFill>
                  <a:schemeClr val="dk1"/>
                </a:solidFill>
              </a:rPr>
              <a:t> generating email content dynamically.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389075" y="886675"/>
            <a:ext cx="59265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Cold Email Generator</a:t>
            </a:r>
            <a:r>
              <a:rPr lang="en" sz="4000"/>
              <a:t> </a:t>
            </a:r>
            <a:endParaRPr sz="4000"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389075" y="30801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Umme Jannat Taposhi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 M Muntasir Rahman</a:t>
            </a:r>
            <a:br>
              <a:rPr lang="en"/>
            </a:br>
            <a:r>
              <a:rPr lang="en"/>
              <a:t>Anindita Labonno</a:t>
            </a:r>
            <a:br>
              <a:rPr lang="en"/>
            </a:br>
            <a:r>
              <a:rPr lang="en"/>
              <a:t>Nahida Akter Tanjila </a:t>
            </a:r>
            <a:endParaRPr/>
          </a:p>
        </p:txBody>
      </p:sp>
      <p:sp>
        <p:nvSpPr>
          <p:cNvPr id="341" name="Google Shape;341;p41"/>
          <p:cNvSpPr/>
          <p:nvPr/>
        </p:nvSpPr>
        <p:spPr>
          <a:xfrm>
            <a:off x="492400" y="2490525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Group - 12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798" y="699327"/>
            <a:ext cx="3473350" cy="37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84375" y="596800"/>
            <a:ext cx="72069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Cold email?</a:t>
            </a:r>
            <a:endParaRPr/>
          </a:p>
        </p:txBody>
      </p:sp>
      <p:sp>
        <p:nvSpPr>
          <p:cNvPr id="348" name="Google Shape;348;p4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42"/>
          <p:cNvSpPr txBox="1"/>
          <p:nvPr/>
        </p:nvSpPr>
        <p:spPr>
          <a:xfrm>
            <a:off x="1931175" y="2008925"/>
            <a:ext cx="5354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T Sans Narrow"/>
                <a:ea typeface="PT Sans Narrow"/>
                <a:cs typeface="PT Sans Narrow"/>
                <a:sym typeface="PT Sans Narrow"/>
              </a:rPr>
              <a:t>A </a:t>
            </a:r>
            <a:r>
              <a:rPr b="1" lang="en" sz="2500">
                <a:latin typeface="PT Sans Narrow"/>
                <a:ea typeface="PT Sans Narrow"/>
                <a:cs typeface="PT Sans Narrow"/>
                <a:sym typeface="PT Sans Narrow"/>
              </a:rPr>
              <a:t>cold email</a:t>
            </a:r>
            <a:r>
              <a:rPr lang="en" sz="2500">
                <a:latin typeface="PT Sans Narrow"/>
                <a:ea typeface="PT Sans Narrow"/>
                <a:cs typeface="PT Sans Narrow"/>
                <a:sym typeface="PT Sans Narrow"/>
              </a:rPr>
              <a:t> is an unsolicited email sent to a recipient without prior contact or a pre-existing relationship</a:t>
            </a:r>
            <a:endParaRPr sz="25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452575" y="1966775"/>
            <a:ext cx="37179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3"/>
          <p:cNvSpPr txBox="1"/>
          <p:nvPr/>
        </p:nvSpPr>
        <p:spPr>
          <a:xfrm>
            <a:off x="6617625" y="1970400"/>
            <a:ext cx="25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687075" y="491750"/>
            <a:ext cx="751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Problem Statement</a:t>
            </a:r>
            <a:endParaRPr b="1" sz="4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43"/>
          <p:cNvSpPr/>
          <p:nvPr/>
        </p:nvSpPr>
        <p:spPr>
          <a:xfrm>
            <a:off x="1267425" y="1867050"/>
            <a:ext cx="2472300" cy="1884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0" name="Google Shape;360;p43"/>
          <p:cNvSpPr/>
          <p:nvPr/>
        </p:nvSpPr>
        <p:spPr>
          <a:xfrm>
            <a:off x="5137788" y="1894800"/>
            <a:ext cx="3373500" cy="182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1" name="Google Shape;361;p43"/>
          <p:cNvSpPr txBox="1"/>
          <p:nvPr/>
        </p:nvSpPr>
        <p:spPr>
          <a:xfrm>
            <a:off x="1656825" y="2193975"/>
            <a:ext cx="16935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Software Companies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b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</a:b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6044663" y="2122650"/>
            <a:ext cx="16935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Client 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Companies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b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</a:b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3" name="Google Shape;3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925" y="3138150"/>
            <a:ext cx="1011846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113" y="3027564"/>
            <a:ext cx="653275" cy="59047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225" y="3092172"/>
            <a:ext cx="548700" cy="590488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1725" y="3060363"/>
            <a:ext cx="804375" cy="52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  <p:cxnSp>
        <p:nvCxnSpPr>
          <p:cNvPr id="367" name="Google Shape;367;p43"/>
          <p:cNvCxnSpPr>
            <a:stCxn id="359" idx="3"/>
            <a:endCxn id="360" idx="1"/>
          </p:cNvCxnSpPr>
          <p:nvPr/>
        </p:nvCxnSpPr>
        <p:spPr>
          <a:xfrm>
            <a:off x="3739725" y="2809050"/>
            <a:ext cx="13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4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687075" y="491750"/>
            <a:ext cx="751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Problem Statement</a:t>
            </a:r>
            <a:endParaRPr b="1" sz="4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924000" y="1758375"/>
            <a:ext cx="2472300" cy="1884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Software Companies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6" name="Google Shape;3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71" y="3098679"/>
            <a:ext cx="365754" cy="393600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  <p:sp>
        <p:nvSpPr>
          <p:cNvPr id="377" name="Google Shape;377;p44"/>
          <p:cNvSpPr/>
          <p:nvPr/>
        </p:nvSpPr>
        <p:spPr>
          <a:xfrm>
            <a:off x="3460975" y="2605750"/>
            <a:ext cx="18810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5406650" y="1753450"/>
            <a:ext cx="2472300" cy="18840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Client Companies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9" name="Google Shape;3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200" y="3054000"/>
            <a:ext cx="548700" cy="358058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  <p:pic>
        <p:nvPicPr>
          <p:cNvPr id="380" name="Google Shape;38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2289" y="1538600"/>
            <a:ext cx="1098375" cy="103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452575" y="1966775"/>
            <a:ext cx="37179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50" y="454500"/>
            <a:ext cx="6276825" cy="40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452575" y="1966775"/>
            <a:ext cx="37179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863" y="714350"/>
            <a:ext cx="4283675" cy="35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title"/>
          </p:nvPr>
        </p:nvSpPr>
        <p:spPr>
          <a:xfrm>
            <a:off x="228250" y="533200"/>
            <a:ext cx="90924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Technical Architecture and Workflow</a:t>
            </a:r>
            <a:endParaRPr/>
          </a:p>
        </p:txBody>
      </p:sp>
      <p:sp>
        <p:nvSpPr>
          <p:cNvPr id="402" name="Google Shape;402;p47"/>
          <p:cNvSpPr/>
          <p:nvPr/>
        </p:nvSpPr>
        <p:spPr>
          <a:xfrm>
            <a:off x="628825" y="1489150"/>
            <a:ext cx="1592700" cy="1082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Career Page / Job description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3" name="Google Shape;403;p47"/>
          <p:cNvSpPr/>
          <p:nvPr/>
        </p:nvSpPr>
        <p:spPr>
          <a:xfrm>
            <a:off x="2277025" y="1887400"/>
            <a:ext cx="14388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4" name="Google Shape;404;p47"/>
          <p:cNvSpPr/>
          <p:nvPr/>
        </p:nvSpPr>
        <p:spPr>
          <a:xfrm>
            <a:off x="628825" y="3256100"/>
            <a:ext cx="1592700" cy="1082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Cold Email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5" name="Google Shape;405;p47"/>
          <p:cNvSpPr/>
          <p:nvPr/>
        </p:nvSpPr>
        <p:spPr>
          <a:xfrm>
            <a:off x="3715825" y="1489150"/>
            <a:ext cx="1375500" cy="918600"/>
          </a:xfrm>
          <a:prstGeom prst="cube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LLM (Llama 3.1)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6" name="Google Shape;406;p47"/>
          <p:cNvSpPr/>
          <p:nvPr/>
        </p:nvSpPr>
        <p:spPr>
          <a:xfrm>
            <a:off x="5091325" y="1887400"/>
            <a:ext cx="11172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7" name="Google Shape;407;p47"/>
          <p:cNvSpPr txBox="1"/>
          <p:nvPr/>
        </p:nvSpPr>
        <p:spPr>
          <a:xfrm>
            <a:off x="6155125" y="1531600"/>
            <a:ext cx="2947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Job = { </a:t>
            </a:r>
            <a:r>
              <a:rPr lang="en" sz="1200">
                <a:solidFill>
                  <a:srgbClr val="6AA84F"/>
                </a:solidFill>
                <a:latin typeface="Inter"/>
                <a:ea typeface="Inter"/>
                <a:cs typeface="Inter"/>
                <a:sym typeface="Inter"/>
              </a:rPr>
              <a:t>‘role’</a:t>
            </a:r>
            <a:r>
              <a:rPr lang="en" sz="1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200">
                <a:solidFill>
                  <a:srgbClr val="6AA84F"/>
                </a:solidFill>
                <a:latin typeface="Inter"/>
                <a:ea typeface="Inter"/>
                <a:cs typeface="Inter"/>
                <a:sym typeface="Inter"/>
              </a:rPr>
              <a:t>‘software engineer’, ‘</a:t>
            </a:r>
            <a:r>
              <a:rPr lang="en" sz="1200">
                <a:solidFill>
                  <a:srgbClr val="6AA84F"/>
                </a:solidFill>
                <a:latin typeface="Inter"/>
                <a:ea typeface="Inter"/>
                <a:cs typeface="Inter"/>
                <a:sym typeface="Inter"/>
              </a:rPr>
              <a:t>experience’</a:t>
            </a:r>
            <a:r>
              <a:rPr lang="en" sz="1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200">
                <a:solidFill>
                  <a:srgbClr val="6AA84F"/>
                </a:solidFill>
                <a:latin typeface="Inter"/>
                <a:ea typeface="Inter"/>
                <a:cs typeface="Inter"/>
                <a:sym typeface="Inter"/>
              </a:rPr>
              <a:t>[‘2 years experience in React’],</a:t>
            </a:r>
            <a:endParaRPr sz="1200">
              <a:solidFill>
                <a:srgbClr val="6AA84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Inter"/>
                <a:ea typeface="Inter"/>
                <a:cs typeface="Inter"/>
                <a:sym typeface="Inter"/>
              </a:rPr>
              <a:t>‘Description’</a:t>
            </a:r>
            <a:r>
              <a:rPr lang="en" sz="1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" sz="1200">
                <a:solidFill>
                  <a:srgbClr val="6AA84F"/>
                </a:solidFill>
                <a:latin typeface="Inter"/>
                <a:ea typeface="Inter"/>
                <a:cs typeface="Inter"/>
                <a:sym typeface="Inter"/>
              </a:rPr>
              <a:t> ‘We are looking for a….’</a:t>
            </a:r>
            <a:endParaRPr sz="1200">
              <a:solidFill>
                <a:srgbClr val="6AA84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}</a:t>
            </a:r>
            <a:endParaRPr sz="1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47"/>
          <p:cNvSpPr/>
          <p:nvPr/>
        </p:nvSpPr>
        <p:spPr>
          <a:xfrm>
            <a:off x="6969325" y="3088400"/>
            <a:ext cx="1117200" cy="14181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Chromadb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9" name="Google Shape;409;p47"/>
          <p:cNvCxnSpPr/>
          <p:nvPr/>
        </p:nvCxnSpPr>
        <p:spPr>
          <a:xfrm>
            <a:off x="7523875" y="2459250"/>
            <a:ext cx="8100" cy="535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47"/>
          <p:cNvSpPr/>
          <p:nvPr/>
        </p:nvSpPr>
        <p:spPr>
          <a:xfrm>
            <a:off x="3772825" y="3338150"/>
            <a:ext cx="1375500" cy="918600"/>
          </a:xfrm>
          <a:prstGeom prst="cube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LLM (Llama 3.1)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11" name="Google Shape;411;p47"/>
          <p:cNvCxnSpPr/>
          <p:nvPr/>
        </p:nvCxnSpPr>
        <p:spPr>
          <a:xfrm flipH="1">
            <a:off x="5019650" y="2431500"/>
            <a:ext cx="2448600" cy="866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47"/>
          <p:cNvSpPr/>
          <p:nvPr/>
        </p:nvSpPr>
        <p:spPr>
          <a:xfrm>
            <a:off x="5148325" y="3690050"/>
            <a:ext cx="1821000" cy="21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5625625" y="3194750"/>
            <a:ext cx="100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  <a:latin typeface="Inter"/>
                <a:ea typeface="Inter"/>
                <a:cs typeface="Inter"/>
                <a:sym typeface="Inter"/>
              </a:rPr>
              <a:t>Portfolio Links</a:t>
            </a:r>
            <a:endParaRPr b="1" sz="1200">
              <a:solidFill>
                <a:srgbClr val="4A86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4" name="Google Shape;414;p47"/>
          <p:cNvSpPr/>
          <p:nvPr/>
        </p:nvSpPr>
        <p:spPr>
          <a:xfrm>
            <a:off x="2243575" y="3690050"/>
            <a:ext cx="1507200" cy="21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/>
          <p:nvPr>
            <p:ph type="title"/>
          </p:nvPr>
        </p:nvSpPr>
        <p:spPr>
          <a:xfrm>
            <a:off x="452575" y="596800"/>
            <a:ext cx="74892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420" name="Google Shape;420;p48"/>
          <p:cNvSpPr txBox="1"/>
          <p:nvPr>
            <p:ph idx="1" type="subTitle"/>
          </p:nvPr>
        </p:nvSpPr>
        <p:spPr>
          <a:xfrm>
            <a:off x="519200" y="1656150"/>
            <a:ext cx="2151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Language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1" name="Google Shape;421;p48"/>
          <p:cNvSpPr txBox="1"/>
          <p:nvPr>
            <p:ph idx="2" type="body"/>
          </p:nvPr>
        </p:nvSpPr>
        <p:spPr>
          <a:xfrm>
            <a:off x="519200" y="2268445"/>
            <a:ext cx="2186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Llama 3.1</a:t>
            </a:r>
            <a:endParaRPr sz="1600"/>
          </a:p>
        </p:txBody>
      </p:sp>
      <p:sp>
        <p:nvSpPr>
          <p:cNvPr id="422" name="Google Shape;422;p48"/>
          <p:cNvSpPr txBox="1"/>
          <p:nvPr>
            <p:ph idx="3" type="subTitle"/>
          </p:nvPr>
        </p:nvSpPr>
        <p:spPr>
          <a:xfrm>
            <a:off x="3103825" y="1656150"/>
            <a:ext cx="2151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Storage and Retrieval</a:t>
            </a:r>
            <a:endParaRPr sz="1400"/>
          </a:p>
        </p:txBody>
      </p:sp>
      <p:sp>
        <p:nvSpPr>
          <p:cNvPr id="423" name="Google Shape;423;p48"/>
          <p:cNvSpPr txBox="1"/>
          <p:nvPr>
            <p:ph idx="4" type="body"/>
          </p:nvPr>
        </p:nvSpPr>
        <p:spPr>
          <a:xfrm>
            <a:off x="3138225" y="2268400"/>
            <a:ext cx="2186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ChromaDB</a:t>
            </a:r>
            <a:endParaRPr sz="1600"/>
          </a:p>
        </p:txBody>
      </p:sp>
      <p:sp>
        <p:nvSpPr>
          <p:cNvPr id="424" name="Google Shape;424;p48"/>
          <p:cNvSpPr txBox="1"/>
          <p:nvPr>
            <p:ph idx="5" type="subTitle"/>
          </p:nvPr>
        </p:nvSpPr>
        <p:spPr>
          <a:xfrm>
            <a:off x="5688450" y="1656150"/>
            <a:ext cx="2151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Computation Optimization</a:t>
            </a:r>
            <a:endParaRPr b="1" sz="14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5" name="Google Shape;425;p48"/>
          <p:cNvSpPr txBox="1"/>
          <p:nvPr>
            <p:ph idx="6" type="body"/>
          </p:nvPr>
        </p:nvSpPr>
        <p:spPr>
          <a:xfrm>
            <a:off x="5688450" y="2268446"/>
            <a:ext cx="2186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GroqCloud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/>
          </a:p>
        </p:txBody>
      </p:sp>
      <p:sp>
        <p:nvSpPr>
          <p:cNvPr id="426" name="Google Shape;426;p4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7" name="Google Shape;427;p48"/>
          <p:cNvCxnSpPr/>
          <p:nvPr/>
        </p:nvCxnSpPr>
        <p:spPr>
          <a:xfrm>
            <a:off x="2881688" y="176964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8"/>
          <p:cNvCxnSpPr/>
          <p:nvPr/>
        </p:nvCxnSpPr>
        <p:spPr>
          <a:xfrm>
            <a:off x="5470038" y="176964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8"/>
          <p:cNvCxnSpPr/>
          <p:nvPr/>
        </p:nvCxnSpPr>
        <p:spPr>
          <a:xfrm>
            <a:off x="2881688" y="298744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8"/>
          <p:cNvCxnSpPr/>
          <p:nvPr/>
        </p:nvCxnSpPr>
        <p:spPr>
          <a:xfrm>
            <a:off x="5470038" y="298744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519200" y="2987450"/>
            <a:ext cx="2151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Extraction and Processing</a:t>
            </a:r>
            <a:endParaRPr sz="1400"/>
          </a:p>
        </p:txBody>
      </p:sp>
      <p:sp>
        <p:nvSpPr>
          <p:cNvPr id="432" name="Google Shape;432;p48"/>
          <p:cNvSpPr txBox="1"/>
          <p:nvPr>
            <p:ph idx="2" type="body"/>
          </p:nvPr>
        </p:nvSpPr>
        <p:spPr>
          <a:xfrm>
            <a:off x="519200" y="3599745"/>
            <a:ext cx="2186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LangChain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Web B Loader </a:t>
            </a:r>
            <a:endParaRPr sz="1600"/>
          </a:p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3103825" y="2987450"/>
            <a:ext cx="2151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Interface Development</a:t>
            </a:r>
            <a:endParaRPr sz="1400"/>
          </a:p>
        </p:txBody>
      </p:sp>
      <p:sp>
        <p:nvSpPr>
          <p:cNvPr id="434" name="Google Shape;434;p48"/>
          <p:cNvSpPr txBox="1"/>
          <p:nvPr>
            <p:ph idx="4" type="body"/>
          </p:nvPr>
        </p:nvSpPr>
        <p:spPr>
          <a:xfrm>
            <a:off x="3138225" y="3599750"/>
            <a:ext cx="2186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Streamlit</a:t>
            </a:r>
            <a:endParaRPr sz="1600"/>
          </a:p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5688450" y="2987450"/>
            <a:ext cx="2151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Programming Tools</a:t>
            </a:r>
            <a:endParaRPr sz="1400"/>
          </a:p>
        </p:txBody>
      </p:sp>
      <p:sp>
        <p:nvSpPr>
          <p:cNvPr id="436" name="Google Shape;436;p48"/>
          <p:cNvSpPr txBox="1"/>
          <p:nvPr>
            <p:ph idx="6" type="body"/>
          </p:nvPr>
        </p:nvSpPr>
        <p:spPr>
          <a:xfrm>
            <a:off x="5688450" y="3346838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Python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Prompt Templates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